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88" r:id="rId2"/>
    <p:sldId id="381" r:id="rId3"/>
    <p:sldId id="382" r:id="rId4"/>
    <p:sldId id="389" r:id="rId5"/>
    <p:sldId id="383" r:id="rId6"/>
    <p:sldId id="394" r:id="rId7"/>
    <p:sldId id="257" r:id="rId8"/>
    <p:sldId id="260" r:id="rId9"/>
    <p:sldId id="261" r:id="rId10"/>
    <p:sldId id="264" r:id="rId11"/>
    <p:sldId id="262" r:id="rId12"/>
    <p:sldId id="263" r:id="rId13"/>
    <p:sldId id="276" r:id="rId14"/>
    <p:sldId id="265" r:id="rId15"/>
    <p:sldId id="275" r:id="rId16"/>
    <p:sldId id="267" r:id="rId17"/>
    <p:sldId id="268" r:id="rId18"/>
    <p:sldId id="269" r:id="rId19"/>
    <p:sldId id="270" r:id="rId20"/>
    <p:sldId id="291" r:id="rId21"/>
    <p:sldId id="288" r:id="rId22"/>
    <p:sldId id="277" r:id="rId23"/>
    <p:sldId id="324" r:id="rId24"/>
    <p:sldId id="325" r:id="rId25"/>
    <p:sldId id="326" r:id="rId26"/>
    <p:sldId id="328" r:id="rId27"/>
    <p:sldId id="329" r:id="rId28"/>
    <p:sldId id="359" r:id="rId29"/>
    <p:sldId id="390" r:id="rId30"/>
    <p:sldId id="272" r:id="rId31"/>
    <p:sldId id="274" r:id="rId32"/>
    <p:sldId id="387" r:id="rId33"/>
    <p:sldId id="320" r:id="rId34"/>
    <p:sldId id="393" r:id="rId35"/>
    <p:sldId id="339" r:id="rId36"/>
    <p:sldId id="279" r:id="rId37"/>
    <p:sldId id="337" r:id="rId38"/>
    <p:sldId id="360" r:id="rId39"/>
    <p:sldId id="363" r:id="rId40"/>
    <p:sldId id="364" r:id="rId41"/>
    <p:sldId id="365" r:id="rId42"/>
    <p:sldId id="366" r:id="rId43"/>
    <p:sldId id="295" r:id="rId44"/>
    <p:sldId id="392" r:id="rId45"/>
    <p:sldId id="391" r:id="rId46"/>
    <p:sldId id="282" r:id="rId47"/>
    <p:sldId id="367" r:id="rId48"/>
    <p:sldId id="368" r:id="rId49"/>
    <p:sldId id="349" r:id="rId50"/>
    <p:sldId id="369" r:id="rId51"/>
    <p:sldId id="299" r:id="rId52"/>
    <p:sldId id="350" r:id="rId53"/>
    <p:sldId id="351" r:id="rId54"/>
    <p:sldId id="345" r:id="rId55"/>
    <p:sldId id="352" r:id="rId56"/>
    <p:sldId id="297" r:id="rId57"/>
    <p:sldId id="353" r:id="rId58"/>
    <p:sldId id="354" r:id="rId59"/>
    <p:sldId id="355" r:id="rId60"/>
    <p:sldId id="356" r:id="rId61"/>
    <p:sldId id="357" r:id="rId62"/>
    <p:sldId id="311" r:id="rId63"/>
    <p:sldId id="278" r:id="rId64"/>
    <p:sldId id="312" r:id="rId65"/>
    <p:sldId id="370" r:id="rId66"/>
    <p:sldId id="371" r:id="rId67"/>
    <p:sldId id="372" r:id="rId68"/>
    <p:sldId id="373" r:id="rId69"/>
    <p:sldId id="296" r:id="rId70"/>
    <p:sldId id="310" r:id="rId71"/>
    <p:sldId id="314" r:id="rId72"/>
    <p:sldId id="386" r:id="rId73"/>
    <p:sldId id="377" r:id="rId74"/>
    <p:sldId id="378" r:id="rId75"/>
    <p:sldId id="379" r:id="rId76"/>
    <p:sldId id="375" r:id="rId77"/>
    <p:sldId id="317" r:id="rId78"/>
    <p:sldId id="316" r:id="rId79"/>
    <p:sldId id="318" r:id="rId80"/>
    <p:sldId id="330" r:id="rId81"/>
    <p:sldId id="374" r:id="rId82"/>
    <p:sldId id="341" r:id="rId83"/>
    <p:sldId id="38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9C9C9"/>
    <a:srgbClr val="70AD47"/>
    <a:srgbClr val="FFD966"/>
    <a:srgbClr val="C00000"/>
    <a:srgbClr val="41719C"/>
    <a:srgbClr val="ED7D31"/>
    <a:srgbClr val="5B9BD5"/>
    <a:srgbClr val="CC3300"/>
    <a:srgbClr val="88C3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06" autoAdjust="0"/>
    <p:restoredTop sz="94660"/>
  </p:normalViewPr>
  <p:slideViewPr>
    <p:cSldViewPr snapToGrid="0">
      <p:cViewPr>
        <p:scale>
          <a:sx n="125" d="100"/>
          <a:sy n="125" d="100"/>
        </p:scale>
        <p:origin x="-492"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hyperlink" Target="Dessin%20Industriel%208.pdf" TargetMode="External"/><Relationship Id="rId2" Type="http://schemas.openxmlformats.org/officeDocument/2006/relationships/hyperlink" Target="Dessin%20Industriel%209.pdf" TargetMode="External"/><Relationship Id="rId1"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hyperlink" Target="Dessin%20Industriel%208.pdf" TargetMode="External"/><Relationship Id="rId2" Type="http://schemas.openxmlformats.org/officeDocument/2006/relationships/hyperlink" Target="Dessin%20Industriel%209.pdf" TargetMode="External"/><Relationship Id="rId1" Type="http://schemas.openxmlformats.org/officeDocument/2006/relationships/slide" Target="../slides/slide8.xml"/></Relationships>
</file>

<file path=ppt/diagrams/_rels/data3.xml.rels><?xml version="1.0" encoding="UTF-8" standalone="yes"?>
<Relationships xmlns="http://schemas.openxmlformats.org/package/2006/relationships"><Relationship Id="rId2" Type="http://schemas.openxmlformats.org/officeDocument/2006/relationships/hyperlink" Target="Dessin%20Industriel%208.pdf" TargetMode="External"/><Relationship Id="rId1" Type="http://schemas.openxmlformats.org/officeDocument/2006/relationships/hyperlink" Target="Dessin%20Industriel%209.pdf"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Dessin%20Industriel%208.pdf" TargetMode="External"/><Relationship Id="rId1" Type="http://schemas.openxmlformats.org/officeDocument/2006/relationships/hyperlink" Target="Dessin%20Industriel%209.pdf"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Dessin%20Industriel%208.pdf" TargetMode="External"/><Relationship Id="rId1" Type="http://schemas.openxmlformats.org/officeDocument/2006/relationships/hyperlink" Target="Dessin%20Industriel%209.pdf"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Dessin%20Industriel%208.pdf" TargetMode="External"/><Relationship Id="rId1" Type="http://schemas.openxmlformats.org/officeDocument/2006/relationships/hyperlink" Target="Dessin%20Industriel%209.pd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264751-BCC1-4D5D-BF12-6AF8CFFEA55E}"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D01ACD97-6FA0-4233-86BC-C26F69CBD592}">
      <dgm:prSet phldrT="[Texte]"/>
      <dgm:spPr/>
      <dgm:t>
        <a:bodyPr/>
        <a:lstStyle/>
        <a:p>
          <a:r>
            <a:rPr lang="fr-FR" dirty="0" smtClean="0"/>
            <a:t>Mécanisme</a:t>
          </a:r>
          <a:endParaRPr lang="fr-FR" dirty="0"/>
        </a:p>
      </dgm:t>
    </dgm:pt>
    <dgm:pt modelId="{A6F9E04B-901F-4AE9-8BC9-053E078398DA}" type="parTrans" cxnId="{9F6535C0-4754-471C-BA1A-B3499E405374}">
      <dgm:prSet/>
      <dgm:spPr/>
      <dgm:t>
        <a:bodyPr/>
        <a:lstStyle/>
        <a:p>
          <a:endParaRPr lang="fr-FR"/>
        </a:p>
      </dgm:t>
    </dgm:pt>
    <dgm:pt modelId="{94AC122C-243A-4CAB-B4EE-1C8634D25B42}" type="sibTrans" cxnId="{9F6535C0-4754-471C-BA1A-B3499E405374}">
      <dgm:prSet/>
      <dgm:spPr/>
      <dgm:t>
        <a:bodyPr/>
        <a:lstStyle/>
        <a:p>
          <a:endParaRPr lang="fr-FR"/>
        </a:p>
      </dgm:t>
    </dgm:pt>
    <dgm:pt modelId="{39FC7968-6C28-471F-BECF-73D75836690E}">
      <dgm:prSet phldrT="[Texte]"/>
      <dgm:spPr/>
      <dgm:t>
        <a:bodyPr/>
        <a:lstStyle/>
        <a:p>
          <a:r>
            <a:rPr lang="fr-FR" dirty="0" smtClean="0"/>
            <a:t>Fixations</a:t>
          </a:r>
        </a:p>
        <a:p>
          <a:r>
            <a:rPr lang="fr-FR" dirty="0" smtClean="0">
              <a:hlinkClick xmlns:r="http://schemas.openxmlformats.org/officeDocument/2006/relationships" r:id="rId1" action="ppaction://hlinksldjump"/>
            </a:rPr>
            <a:t>Présentation</a:t>
          </a:r>
        </a:p>
        <a:p>
          <a:r>
            <a:rPr lang="fr-FR" dirty="0" smtClean="0">
              <a:hlinkClick xmlns:r="http://schemas.openxmlformats.org/officeDocument/2006/relationships" r:id="rId1" action="ppaction://hlinksldjump"/>
            </a:rPr>
            <a:t>7b</a:t>
          </a:r>
          <a:endParaRPr lang="fr-FR" dirty="0" smtClean="0"/>
        </a:p>
      </dgm:t>
    </dgm:pt>
    <dgm:pt modelId="{93EBCF43-E20E-4B9A-B18A-CB6556664761}" type="parTrans" cxnId="{2806C51A-5DCB-4AA4-9C76-859F77EBA07F}">
      <dgm:prSet/>
      <dgm:spPr/>
      <dgm:t>
        <a:bodyPr/>
        <a:lstStyle/>
        <a:p>
          <a:endParaRPr lang="fr-FR"/>
        </a:p>
      </dgm:t>
    </dgm:pt>
    <dgm:pt modelId="{B09A678C-8AA0-415A-B2F9-F690F79D8093}" type="sibTrans" cxnId="{2806C51A-5DCB-4AA4-9C76-859F77EBA07F}">
      <dgm:prSet/>
      <dgm:spPr/>
      <dgm:t>
        <a:bodyPr/>
        <a:lstStyle/>
        <a:p>
          <a:endParaRPr lang="fr-FR"/>
        </a:p>
      </dgm:t>
    </dgm:pt>
    <dgm:pt modelId="{B6419AC3-241B-43B5-BC14-634D46754325}">
      <dgm:prSet phldrT="[Texte]"/>
      <dgm:spPr/>
      <dgm:t>
        <a:bodyPr/>
        <a:lstStyle/>
        <a:p>
          <a:r>
            <a:rPr lang="fr-FR" dirty="0" smtClean="0"/>
            <a:t>Transmission</a:t>
          </a:r>
        </a:p>
        <a:p>
          <a:r>
            <a:rPr lang="fr-FR" dirty="0" smtClean="0">
              <a:hlinkClick xmlns:r="http://schemas.openxmlformats.org/officeDocument/2006/relationships" r:id="rId2" action="ppaction://hlinkfile"/>
            </a:rPr>
            <a:t>Présentation</a:t>
          </a:r>
        </a:p>
        <a:p>
          <a:r>
            <a:rPr lang="fr-FR" dirty="0" smtClean="0">
              <a:hlinkClick xmlns:r="http://schemas.openxmlformats.org/officeDocument/2006/relationships" r:id="rId2" action="ppaction://hlinkfile"/>
            </a:rPr>
            <a:t>9</a:t>
          </a:r>
          <a:endParaRPr lang="fr-FR" dirty="0"/>
        </a:p>
      </dgm:t>
    </dgm:pt>
    <dgm:pt modelId="{58456708-4DFA-4FEE-91FD-96A9EFE68492}" type="parTrans" cxnId="{A449F32B-711D-41C9-AF24-3621F7230357}">
      <dgm:prSet/>
      <dgm:spPr/>
      <dgm:t>
        <a:bodyPr/>
        <a:lstStyle/>
        <a:p>
          <a:endParaRPr lang="fr-FR"/>
        </a:p>
      </dgm:t>
    </dgm:pt>
    <dgm:pt modelId="{B13EBDE8-CBAF-48EC-8C7F-5208F59E8163}" type="sibTrans" cxnId="{A449F32B-711D-41C9-AF24-3621F7230357}">
      <dgm:prSet/>
      <dgm:spPr/>
      <dgm:t>
        <a:bodyPr/>
        <a:lstStyle/>
        <a:p>
          <a:endParaRPr lang="fr-FR"/>
        </a:p>
      </dgm:t>
    </dgm:pt>
    <dgm:pt modelId="{8BAB7EE1-B404-42FC-9BA7-EB158F57A5AE}">
      <dgm:prSet phldrT="[Texte]"/>
      <dgm:spPr/>
      <dgm:t>
        <a:bodyPr/>
        <a:lstStyle/>
        <a:p>
          <a:r>
            <a:rPr lang="fr-FR" dirty="0" smtClean="0"/>
            <a:t>Etanchéité</a:t>
          </a:r>
        </a:p>
        <a:p>
          <a:r>
            <a:rPr lang="fr-FR" dirty="0" smtClean="0">
              <a:hlinkClick xmlns:r="http://schemas.openxmlformats.org/officeDocument/2006/relationships" r:id="rId3" action="ppaction://hlinkfile"/>
            </a:rPr>
            <a:t>Présentation</a:t>
          </a:r>
        </a:p>
        <a:p>
          <a:r>
            <a:rPr lang="fr-FR" dirty="0" smtClean="0">
              <a:hlinkClick xmlns:r="http://schemas.openxmlformats.org/officeDocument/2006/relationships" r:id="rId3" action="ppaction://hlinkfile"/>
            </a:rPr>
            <a:t>8</a:t>
          </a:r>
          <a:endParaRPr lang="fr-FR" dirty="0"/>
        </a:p>
      </dgm:t>
    </dgm:pt>
    <dgm:pt modelId="{C7C854F6-8B6D-4BE9-8A9D-ECC45881E19A}" type="parTrans" cxnId="{327E6FC4-C32F-4860-B724-3506D8D8F221}">
      <dgm:prSet/>
      <dgm:spPr/>
      <dgm:t>
        <a:bodyPr/>
        <a:lstStyle/>
        <a:p>
          <a:endParaRPr lang="fr-FR"/>
        </a:p>
      </dgm:t>
    </dgm:pt>
    <dgm:pt modelId="{89BF6683-38C7-4B1F-8CD6-92629D0E46BA}" type="sibTrans" cxnId="{327E6FC4-C32F-4860-B724-3506D8D8F221}">
      <dgm:prSet/>
      <dgm:spPr/>
      <dgm:t>
        <a:bodyPr/>
        <a:lstStyle/>
        <a:p>
          <a:endParaRPr lang="fr-FR"/>
        </a:p>
      </dgm:t>
    </dgm:pt>
    <dgm:pt modelId="{2DF4CB0E-E4C6-4562-BF06-CAD18D6F8FF5}">
      <dgm:prSet phldrT="[Texte]"/>
      <dgm:spPr/>
      <dgm:t>
        <a:bodyPr/>
        <a:lstStyle/>
        <a:p>
          <a:r>
            <a:rPr lang="fr-FR" dirty="0" smtClean="0"/>
            <a:t>Guidage de rotation</a:t>
          </a:r>
        </a:p>
        <a:p>
          <a:r>
            <a:rPr lang="fr-FR" dirty="0" smtClean="0">
              <a:hlinkClick xmlns:r="http://schemas.openxmlformats.org/officeDocument/2006/relationships" r:id="rId3" action="ppaction://hlinkfile"/>
            </a:rPr>
            <a:t>Présentation</a:t>
          </a:r>
        </a:p>
        <a:p>
          <a:r>
            <a:rPr lang="fr-FR" dirty="0" smtClean="0">
              <a:hlinkClick xmlns:r="http://schemas.openxmlformats.org/officeDocument/2006/relationships" r:id="rId3" action="ppaction://hlinkfile"/>
            </a:rPr>
            <a:t>8</a:t>
          </a:r>
          <a:endParaRPr lang="fr-FR" dirty="0"/>
        </a:p>
      </dgm:t>
    </dgm:pt>
    <dgm:pt modelId="{D2D16082-1974-4B1A-AE83-A518B4AEA1B7}" type="parTrans" cxnId="{F7FFBBE6-4A72-4680-B14B-C58F8ABD6CDA}">
      <dgm:prSet/>
      <dgm:spPr/>
      <dgm:t>
        <a:bodyPr/>
        <a:lstStyle/>
        <a:p>
          <a:endParaRPr lang="fr-FR"/>
        </a:p>
      </dgm:t>
    </dgm:pt>
    <dgm:pt modelId="{8E0FE731-2CA6-451B-8774-860FE5BBC0CE}" type="sibTrans" cxnId="{F7FFBBE6-4A72-4680-B14B-C58F8ABD6CDA}">
      <dgm:prSet/>
      <dgm:spPr/>
      <dgm:t>
        <a:bodyPr/>
        <a:lstStyle/>
        <a:p>
          <a:endParaRPr lang="fr-FR"/>
        </a:p>
      </dgm:t>
    </dgm:pt>
    <dgm:pt modelId="{3435CAF4-217F-40C0-9729-0504C03668A0}" type="pres">
      <dgm:prSet presAssocID="{15264751-BCC1-4D5D-BF12-6AF8CFFEA55E}" presName="Name0" presStyleCnt="0">
        <dgm:presLayoutVars>
          <dgm:chMax val="1"/>
          <dgm:dir/>
          <dgm:animLvl val="ctr"/>
          <dgm:resizeHandles val="exact"/>
        </dgm:presLayoutVars>
      </dgm:prSet>
      <dgm:spPr/>
      <dgm:t>
        <a:bodyPr/>
        <a:lstStyle/>
        <a:p>
          <a:endParaRPr lang="en-US"/>
        </a:p>
      </dgm:t>
    </dgm:pt>
    <dgm:pt modelId="{E376A9EA-1F4A-4DE6-8A27-A712B84B308A}" type="pres">
      <dgm:prSet presAssocID="{D01ACD97-6FA0-4233-86BC-C26F69CBD592}" presName="centerShape" presStyleLbl="node0" presStyleIdx="0" presStyleCnt="1"/>
      <dgm:spPr/>
      <dgm:t>
        <a:bodyPr/>
        <a:lstStyle/>
        <a:p>
          <a:endParaRPr lang="en-US"/>
        </a:p>
      </dgm:t>
    </dgm:pt>
    <dgm:pt modelId="{FD73ECC0-F505-4CDC-93CC-991A0806E148}" type="pres">
      <dgm:prSet presAssocID="{93EBCF43-E20E-4B9A-B18A-CB6556664761}" presName="parTrans" presStyleLbl="sibTrans2D1" presStyleIdx="0" presStyleCnt="4"/>
      <dgm:spPr/>
      <dgm:t>
        <a:bodyPr/>
        <a:lstStyle/>
        <a:p>
          <a:endParaRPr lang="en-US"/>
        </a:p>
      </dgm:t>
    </dgm:pt>
    <dgm:pt modelId="{76BD607E-1492-4058-96B1-0E21B5283776}" type="pres">
      <dgm:prSet presAssocID="{93EBCF43-E20E-4B9A-B18A-CB6556664761}" presName="connectorText" presStyleLbl="sibTrans2D1" presStyleIdx="0" presStyleCnt="4"/>
      <dgm:spPr/>
      <dgm:t>
        <a:bodyPr/>
        <a:lstStyle/>
        <a:p>
          <a:endParaRPr lang="en-US"/>
        </a:p>
      </dgm:t>
    </dgm:pt>
    <dgm:pt modelId="{61352B75-31B8-4EAE-BF0E-C316A0CE96C0}" type="pres">
      <dgm:prSet presAssocID="{39FC7968-6C28-471F-BECF-73D75836690E}" presName="node" presStyleLbl="node1" presStyleIdx="0" presStyleCnt="4">
        <dgm:presLayoutVars>
          <dgm:bulletEnabled val="1"/>
        </dgm:presLayoutVars>
      </dgm:prSet>
      <dgm:spPr/>
      <dgm:t>
        <a:bodyPr/>
        <a:lstStyle/>
        <a:p>
          <a:endParaRPr lang="en-US"/>
        </a:p>
      </dgm:t>
    </dgm:pt>
    <dgm:pt modelId="{5E941FA3-0030-44A9-BC33-F64207AAD313}" type="pres">
      <dgm:prSet presAssocID="{58456708-4DFA-4FEE-91FD-96A9EFE68492}" presName="parTrans" presStyleLbl="sibTrans2D1" presStyleIdx="1" presStyleCnt="4"/>
      <dgm:spPr/>
      <dgm:t>
        <a:bodyPr/>
        <a:lstStyle/>
        <a:p>
          <a:endParaRPr lang="en-US"/>
        </a:p>
      </dgm:t>
    </dgm:pt>
    <dgm:pt modelId="{03CD66B1-CDAF-4C31-9966-FD759753C204}" type="pres">
      <dgm:prSet presAssocID="{58456708-4DFA-4FEE-91FD-96A9EFE68492}" presName="connectorText" presStyleLbl="sibTrans2D1" presStyleIdx="1" presStyleCnt="4"/>
      <dgm:spPr/>
      <dgm:t>
        <a:bodyPr/>
        <a:lstStyle/>
        <a:p>
          <a:endParaRPr lang="en-US"/>
        </a:p>
      </dgm:t>
    </dgm:pt>
    <dgm:pt modelId="{11F8D090-23CD-4C50-A108-7283CCECD497}" type="pres">
      <dgm:prSet presAssocID="{B6419AC3-241B-43B5-BC14-634D46754325}" presName="node" presStyleLbl="node1" presStyleIdx="1" presStyleCnt="4">
        <dgm:presLayoutVars>
          <dgm:bulletEnabled val="1"/>
        </dgm:presLayoutVars>
      </dgm:prSet>
      <dgm:spPr/>
      <dgm:t>
        <a:bodyPr/>
        <a:lstStyle/>
        <a:p>
          <a:endParaRPr lang="en-US"/>
        </a:p>
      </dgm:t>
    </dgm:pt>
    <dgm:pt modelId="{DE628CE8-20A2-4071-B6A5-66904D8B0779}" type="pres">
      <dgm:prSet presAssocID="{C7C854F6-8B6D-4BE9-8A9D-ECC45881E19A}" presName="parTrans" presStyleLbl="sibTrans2D1" presStyleIdx="2" presStyleCnt="4"/>
      <dgm:spPr/>
      <dgm:t>
        <a:bodyPr/>
        <a:lstStyle/>
        <a:p>
          <a:endParaRPr lang="en-US"/>
        </a:p>
      </dgm:t>
    </dgm:pt>
    <dgm:pt modelId="{1F7B5DEE-0115-496A-AD6E-FF9928261FE3}" type="pres">
      <dgm:prSet presAssocID="{C7C854F6-8B6D-4BE9-8A9D-ECC45881E19A}" presName="connectorText" presStyleLbl="sibTrans2D1" presStyleIdx="2" presStyleCnt="4"/>
      <dgm:spPr/>
      <dgm:t>
        <a:bodyPr/>
        <a:lstStyle/>
        <a:p>
          <a:endParaRPr lang="en-US"/>
        </a:p>
      </dgm:t>
    </dgm:pt>
    <dgm:pt modelId="{8E2392B0-E328-46DC-A0FC-0466ED2ECC4A}" type="pres">
      <dgm:prSet presAssocID="{8BAB7EE1-B404-42FC-9BA7-EB158F57A5AE}" presName="node" presStyleLbl="node1" presStyleIdx="2" presStyleCnt="4">
        <dgm:presLayoutVars>
          <dgm:bulletEnabled val="1"/>
        </dgm:presLayoutVars>
      </dgm:prSet>
      <dgm:spPr/>
      <dgm:t>
        <a:bodyPr/>
        <a:lstStyle/>
        <a:p>
          <a:endParaRPr lang="en-US"/>
        </a:p>
      </dgm:t>
    </dgm:pt>
    <dgm:pt modelId="{77C0B272-3EC7-45CE-9E99-B85A04378D09}" type="pres">
      <dgm:prSet presAssocID="{D2D16082-1974-4B1A-AE83-A518B4AEA1B7}" presName="parTrans" presStyleLbl="sibTrans2D1" presStyleIdx="3" presStyleCnt="4"/>
      <dgm:spPr/>
      <dgm:t>
        <a:bodyPr/>
        <a:lstStyle/>
        <a:p>
          <a:endParaRPr lang="en-US"/>
        </a:p>
      </dgm:t>
    </dgm:pt>
    <dgm:pt modelId="{FFE52641-1A82-4468-A3DC-34ED71C3E071}" type="pres">
      <dgm:prSet presAssocID="{D2D16082-1974-4B1A-AE83-A518B4AEA1B7}" presName="connectorText" presStyleLbl="sibTrans2D1" presStyleIdx="3" presStyleCnt="4"/>
      <dgm:spPr/>
      <dgm:t>
        <a:bodyPr/>
        <a:lstStyle/>
        <a:p>
          <a:endParaRPr lang="en-US"/>
        </a:p>
      </dgm:t>
    </dgm:pt>
    <dgm:pt modelId="{CB95D318-27E5-42CA-BD38-B4A02E7AEAD7}" type="pres">
      <dgm:prSet presAssocID="{2DF4CB0E-E4C6-4562-BF06-CAD18D6F8FF5}" presName="node" presStyleLbl="node1" presStyleIdx="3" presStyleCnt="4">
        <dgm:presLayoutVars>
          <dgm:bulletEnabled val="1"/>
        </dgm:presLayoutVars>
      </dgm:prSet>
      <dgm:spPr/>
      <dgm:t>
        <a:bodyPr/>
        <a:lstStyle/>
        <a:p>
          <a:endParaRPr lang="en-US"/>
        </a:p>
      </dgm:t>
    </dgm:pt>
  </dgm:ptLst>
  <dgm:cxnLst>
    <dgm:cxn modelId="{2806C51A-5DCB-4AA4-9C76-859F77EBA07F}" srcId="{D01ACD97-6FA0-4233-86BC-C26F69CBD592}" destId="{39FC7968-6C28-471F-BECF-73D75836690E}" srcOrd="0" destOrd="0" parTransId="{93EBCF43-E20E-4B9A-B18A-CB6556664761}" sibTransId="{B09A678C-8AA0-415A-B2F9-F690F79D8093}"/>
    <dgm:cxn modelId="{BDAA1B87-CAC6-439E-BF55-A5B2D3F1F7D4}" type="presOf" srcId="{8BAB7EE1-B404-42FC-9BA7-EB158F57A5AE}" destId="{8E2392B0-E328-46DC-A0FC-0466ED2ECC4A}" srcOrd="0" destOrd="0" presId="urn:microsoft.com/office/officeart/2005/8/layout/radial5"/>
    <dgm:cxn modelId="{0ECC2080-B5DB-4AC8-9DE1-BCD96AE2F9CC}" type="presOf" srcId="{D01ACD97-6FA0-4233-86BC-C26F69CBD592}" destId="{E376A9EA-1F4A-4DE6-8A27-A712B84B308A}" srcOrd="0" destOrd="0" presId="urn:microsoft.com/office/officeart/2005/8/layout/radial5"/>
    <dgm:cxn modelId="{2771B4BC-09F9-409D-974B-CFC786984874}" type="presOf" srcId="{D2D16082-1974-4B1A-AE83-A518B4AEA1B7}" destId="{FFE52641-1A82-4468-A3DC-34ED71C3E071}" srcOrd="1" destOrd="0" presId="urn:microsoft.com/office/officeart/2005/8/layout/radial5"/>
    <dgm:cxn modelId="{CA399F57-B347-4714-966B-CAA5E5ADE63F}" type="presOf" srcId="{93EBCF43-E20E-4B9A-B18A-CB6556664761}" destId="{76BD607E-1492-4058-96B1-0E21B5283776}" srcOrd="1" destOrd="0" presId="urn:microsoft.com/office/officeart/2005/8/layout/radial5"/>
    <dgm:cxn modelId="{5E27C468-C3EF-41C9-965A-442DD5AC482B}" type="presOf" srcId="{B6419AC3-241B-43B5-BC14-634D46754325}" destId="{11F8D090-23CD-4C50-A108-7283CCECD497}" srcOrd="0" destOrd="0" presId="urn:microsoft.com/office/officeart/2005/8/layout/radial5"/>
    <dgm:cxn modelId="{A449F32B-711D-41C9-AF24-3621F7230357}" srcId="{D01ACD97-6FA0-4233-86BC-C26F69CBD592}" destId="{B6419AC3-241B-43B5-BC14-634D46754325}" srcOrd="1" destOrd="0" parTransId="{58456708-4DFA-4FEE-91FD-96A9EFE68492}" sibTransId="{B13EBDE8-CBAF-48EC-8C7F-5208F59E8163}"/>
    <dgm:cxn modelId="{A0816679-CE1A-4C18-84B4-A11AAE2B43FC}" type="presOf" srcId="{93EBCF43-E20E-4B9A-B18A-CB6556664761}" destId="{FD73ECC0-F505-4CDC-93CC-991A0806E148}" srcOrd="0" destOrd="0" presId="urn:microsoft.com/office/officeart/2005/8/layout/radial5"/>
    <dgm:cxn modelId="{B2E7B29E-2E72-4EE7-A4DD-34507D09548D}" type="presOf" srcId="{2DF4CB0E-E4C6-4562-BF06-CAD18D6F8FF5}" destId="{CB95D318-27E5-42CA-BD38-B4A02E7AEAD7}" srcOrd="0" destOrd="0" presId="urn:microsoft.com/office/officeart/2005/8/layout/radial5"/>
    <dgm:cxn modelId="{E07B093A-053C-4D72-96E7-36E974099AFB}" type="presOf" srcId="{D2D16082-1974-4B1A-AE83-A518B4AEA1B7}" destId="{77C0B272-3EC7-45CE-9E99-B85A04378D09}" srcOrd="0" destOrd="0" presId="urn:microsoft.com/office/officeart/2005/8/layout/radial5"/>
    <dgm:cxn modelId="{09A8B4A5-4AF7-4F8A-86C6-01656A756D01}" type="presOf" srcId="{C7C854F6-8B6D-4BE9-8A9D-ECC45881E19A}" destId="{1F7B5DEE-0115-496A-AD6E-FF9928261FE3}" srcOrd="1" destOrd="0" presId="urn:microsoft.com/office/officeart/2005/8/layout/radial5"/>
    <dgm:cxn modelId="{327E6FC4-C32F-4860-B724-3506D8D8F221}" srcId="{D01ACD97-6FA0-4233-86BC-C26F69CBD592}" destId="{8BAB7EE1-B404-42FC-9BA7-EB158F57A5AE}" srcOrd="2" destOrd="0" parTransId="{C7C854F6-8B6D-4BE9-8A9D-ECC45881E19A}" sibTransId="{89BF6683-38C7-4B1F-8CD6-92629D0E46BA}"/>
    <dgm:cxn modelId="{135D9438-8E00-481D-AFE9-E0E3E3630F60}" type="presOf" srcId="{C7C854F6-8B6D-4BE9-8A9D-ECC45881E19A}" destId="{DE628CE8-20A2-4071-B6A5-66904D8B0779}" srcOrd="0" destOrd="0" presId="urn:microsoft.com/office/officeart/2005/8/layout/radial5"/>
    <dgm:cxn modelId="{048E87F7-F7C2-402F-BB1B-15343A5C233B}" type="presOf" srcId="{15264751-BCC1-4D5D-BF12-6AF8CFFEA55E}" destId="{3435CAF4-217F-40C0-9729-0504C03668A0}" srcOrd="0" destOrd="0" presId="urn:microsoft.com/office/officeart/2005/8/layout/radial5"/>
    <dgm:cxn modelId="{B7149093-CC87-41E2-A3A6-FBA5318F78B6}" type="presOf" srcId="{39FC7968-6C28-471F-BECF-73D75836690E}" destId="{61352B75-31B8-4EAE-BF0E-C316A0CE96C0}" srcOrd="0" destOrd="0" presId="urn:microsoft.com/office/officeart/2005/8/layout/radial5"/>
    <dgm:cxn modelId="{CEE2B345-124A-49FD-9949-7751E9BA7310}" type="presOf" srcId="{58456708-4DFA-4FEE-91FD-96A9EFE68492}" destId="{03CD66B1-CDAF-4C31-9966-FD759753C204}" srcOrd="1" destOrd="0" presId="urn:microsoft.com/office/officeart/2005/8/layout/radial5"/>
    <dgm:cxn modelId="{25DE9E46-FAD9-411C-8EC2-DC4F47FF5582}" type="presOf" srcId="{58456708-4DFA-4FEE-91FD-96A9EFE68492}" destId="{5E941FA3-0030-44A9-BC33-F64207AAD313}" srcOrd="0" destOrd="0" presId="urn:microsoft.com/office/officeart/2005/8/layout/radial5"/>
    <dgm:cxn modelId="{F7FFBBE6-4A72-4680-B14B-C58F8ABD6CDA}" srcId="{D01ACD97-6FA0-4233-86BC-C26F69CBD592}" destId="{2DF4CB0E-E4C6-4562-BF06-CAD18D6F8FF5}" srcOrd="3" destOrd="0" parTransId="{D2D16082-1974-4B1A-AE83-A518B4AEA1B7}" sibTransId="{8E0FE731-2CA6-451B-8774-860FE5BBC0CE}"/>
    <dgm:cxn modelId="{9F6535C0-4754-471C-BA1A-B3499E405374}" srcId="{15264751-BCC1-4D5D-BF12-6AF8CFFEA55E}" destId="{D01ACD97-6FA0-4233-86BC-C26F69CBD592}" srcOrd="0" destOrd="0" parTransId="{A6F9E04B-901F-4AE9-8BC9-053E078398DA}" sibTransId="{94AC122C-243A-4CAB-B4EE-1C8634D25B42}"/>
    <dgm:cxn modelId="{9746D73F-6A96-4A4D-97DB-4306E2B7CAE6}" type="presParOf" srcId="{3435CAF4-217F-40C0-9729-0504C03668A0}" destId="{E376A9EA-1F4A-4DE6-8A27-A712B84B308A}" srcOrd="0" destOrd="0" presId="urn:microsoft.com/office/officeart/2005/8/layout/radial5"/>
    <dgm:cxn modelId="{47EE5BB6-E7FF-4C71-B663-83BB6C1A0CF5}" type="presParOf" srcId="{3435CAF4-217F-40C0-9729-0504C03668A0}" destId="{FD73ECC0-F505-4CDC-93CC-991A0806E148}" srcOrd="1" destOrd="0" presId="urn:microsoft.com/office/officeart/2005/8/layout/radial5"/>
    <dgm:cxn modelId="{BA18EB1B-81A3-4494-8E24-21C960B85D4F}" type="presParOf" srcId="{FD73ECC0-F505-4CDC-93CC-991A0806E148}" destId="{76BD607E-1492-4058-96B1-0E21B5283776}" srcOrd="0" destOrd="0" presId="urn:microsoft.com/office/officeart/2005/8/layout/radial5"/>
    <dgm:cxn modelId="{CEC37E33-FA30-43F2-BA82-2D69E129E902}" type="presParOf" srcId="{3435CAF4-217F-40C0-9729-0504C03668A0}" destId="{61352B75-31B8-4EAE-BF0E-C316A0CE96C0}" srcOrd="2" destOrd="0" presId="urn:microsoft.com/office/officeart/2005/8/layout/radial5"/>
    <dgm:cxn modelId="{2CF9FC72-296F-4551-AADB-7651310DACA2}" type="presParOf" srcId="{3435CAF4-217F-40C0-9729-0504C03668A0}" destId="{5E941FA3-0030-44A9-BC33-F64207AAD313}" srcOrd="3" destOrd="0" presId="urn:microsoft.com/office/officeart/2005/8/layout/radial5"/>
    <dgm:cxn modelId="{1C8B99F0-E873-4CCA-B004-3C152BA62E69}" type="presParOf" srcId="{5E941FA3-0030-44A9-BC33-F64207AAD313}" destId="{03CD66B1-CDAF-4C31-9966-FD759753C204}" srcOrd="0" destOrd="0" presId="urn:microsoft.com/office/officeart/2005/8/layout/radial5"/>
    <dgm:cxn modelId="{51F2A585-8B55-47EA-9B2C-198B17269571}" type="presParOf" srcId="{3435CAF4-217F-40C0-9729-0504C03668A0}" destId="{11F8D090-23CD-4C50-A108-7283CCECD497}" srcOrd="4" destOrd="0" presId="urn:microsoft.com/office/officeart/2005/8/layout/radial5"/>
    <dgm:cxn modelId="{490D849C-A829-4095-BAAE-6CEF7B7F9B42}" type="presParOf" srcId="{3435CAF4-217F-40C0-9729-0504C03668A0}" destId="{DE628CE8-20A2-4071-B6A5-66904D8B0779}" srcOrd="5" destOrd="0" presId="urn:microsoft.com/office/officeart/2005/8/layout/radial5"/>
    <dgm:cxn modelId="{BCEFFCF7-90DD-46CC-A9B8-BEC81AB2F067}" type="presParOf" srcId="{DE628CE8-20A2-4071-B6A5-66904D8B0779}" destId="{1F7B5DEE-0115-496A-AD6E-FF9928261FE3}" srcOrd="0" destOrd="0" presId="urn:microsoft.com/office/officeart/2005/8/layout/radial5"/>
    <dgm:cxn modelId="{FC18A08E-C10D-4EC4-9D14-3DBCB1E979F9}" type="presParOf" srcId="{3435CAF4-217F-40C0-9729-0504C03668A0}" destId="{8E2392B0-E328-46DC-A0FC-0466ED2ECC4A}" srcOrd="6" destOrd="0" presId="urn:microsoft.com/office/officeart/2005/8/layout/radial5"/>
    <dgm:cxn modelId="{02022947-65DB-4A0E-9BD1-1B685EB5453B}" type="presParOf" srcId="{3435CAF4-217F-40C0-9729-0504C03668A0}" destId="{77C0B272-3EC7-45CE-9E99-B85A04378D09}" srcOrd="7" destOrd="0" presId="urn:microsoft.com/office/officeart/2005/8/layout/radial5"/>
    <dgm:cxn modelId="{150BA816-0A1E-49F0-BDC3-C0FD59FB427B}" type="presParOf" srcId="{77C0B272-3EC7-45CE-9E99-B85A04378D09}" destId="{FFE52641-1A82-4468-A3DC-34ED71C3E071}" srcOrd="0" destOrd="0" presId="urn:microsoft.com/office/officeart/2005/8/layout/radial5"/>
    <dgm:cxn modelId="{E8C9192A-6E91-4BF4-82E6-A3834E961B45}" type="presParOf" srcId="{3435CAF4-217F-40C0-9729-0504C03668A0}" destId="{CB95D318-27E5-42CA-BD38-B4A02E7AEAD7}"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264751-BCC1-4D5D-BF12-6AF8CFFEA55E}"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D01ACD97-6FA0-4233-86BC-C26F69CBD592}">
      <dgm:prSet phldrT="[Texte]"/>
      <dgm:spPr/>
      <dgm:t>
        <a:bodyPr/>
        <a:lstStyle/>
        <a:p>
          <a:r>
            <a:rPr lang="fr-FR" dirty="0" smtClean="0"/>
            <a:t>Mécanisme</a:t>
          </a:r>
          <a:endParaRPr lang="fr-FR" dirty="0"/>
        </a:p>
      </dgm:t>
    </dgm:pt>
    <dgm:pt modelId="{A6F9E04B-901F-4AE9-8BC9-053E078398DA}" type="parTrans" cxnId="{9F6535C0-4754-471C-BA1A-B3499E405374}">
      <dgm:prSet/>
      <dgm:spPr/>
      <dgm:t>
        <a:bodyPr/>
        <a:lstStyle/>
        <a:p>
          <a:endParaRPr lang="fr-FR"/>
        </a:p>
      </dgm:t>
    </dgm:pt>
    <dgm:pt modelId="{94AC122C-243A-4CAB-B4EE-1C8634D25B42}" type="sibTrans" cxnId="{9F6535C0-4754-471C-BA1A-B3499E405374}">
      <dgm:prSet/>
      <dgm:spPr/>
      <dgm:t>
        <a:bodyPr/>
        <a:lstStyle/>
        <a:p>
          <a:endParaRPr lang="fr-FR"/>
        </a:p>
      </dgm:t>
    </dgm:pt>
    <dgm:pt modelId="{39FC7968-6C28-471F-BECF-73D75836690E}">
      <dgm:prSet phldrT="[Texte]"/>
      <dgm:spPr/>
      <dgm:t>
        <a:bodyPr/>
        <a:lstStyle/>
        <a:p>
          <a:r>
            <a:rPr lang="fr-FR" dirty="0" smtClean="0"/>
            <a:t>Fixations</a:t>
          </a:r>
        </a:p>
        <a:p>
          <a:r>
            <a:rPr lang="fr-FR" dirty="0" smtClean="0">
              <a:hlinkClick xmlns:r="http://schemas.openxmlformats.org/officeDocument/2006/relationships" r:id="rId1" action="ppaction://hlinksldjump"/>
            </a:rPr>
            <a:t>Présentation</a:t>
          </a:r>
        </a:p>
        <a:p>
          <a:r>
            <a:rPr lang="fr-FR" dirty="0" smtClean="0">
              <a:hlinkClick xmlns:r="http://schemas.openxmlformats.org/officeDocument/2006/relationships" r:id="rId1" action="ppaction://hlinksldjump"/>
            </a:rPr>
            <a:t>7b</a:t>
          </a:r>
          <a:endParaRPr lang="fr-FR" dirty="0" smtClean="0"/>
        </a:p>
      </dgm:t>
    </dgm:pt>
    <dgm:pt modelId="{93EBCF43-E20E-4B9A-B18A-CB6556664761}" type="parTrans" cxnId="{2806C51A-5DCB-4AA4-9C76-859F77EBA07F}">
      <dgm:prSet/>
      <dgm:spPr/>
      <dgm:t>
        <a:bodyPr/>
        <a:lstStyle/>
        <a:p>
          <a:endParaRPr lang="fr-FR"/>
        </a:p>
      </dgm:t>
    </dgm:pt>
    <dgm:pt modelId="{B09A678C-8AA0-415A-B2F9-F690F79D8093}" type="sibTrans" cxnId="{2806C51A-5DCB-4AA4-9C76-859F77EBA07F}">
      <dgm:prSet/>
      <dgm:spPr/>
      <dgm:t>
        <a:bodyPr/>
        <a:lstStyle/>
        <a:p>
          <a:endParaRPr lang="fr-FR"/>
        </a:p>
      </dgm:t>
    </dgm:pt>
    <dgm:pt modelId="{B6419AC3-241B-43B5-BC14-634D46754325}">
      <dgm:prSet phldrT="[Texte]"/>
      <dgm:spPr/>
      <dgm:t>
        <a:bodyPr/>
        <a:lstStyle/>
        <a:p>
          <a:r>
            <a:rPr lang="fr-FR" dirty="0" smtClean="0"/>
            <a:t>Transmission</a:t>
          </a:r>
        </a:p>
        <a:p>
          <a:r>
            <a:rPr lang="fr-FR" dirty="0" smtClean="0">
              <a:hlinkClick xmlns:r="http://schemas.openxmlformats.org/officeDocument/2006/relationships" r:id="rId2" action="ppaction://hlinkfile"/>
            </a:rPr>
            <a:t>Présentation</a:t>
          </a:r>
        </a:p>
        <a:p>
          <a:r>
            <a:rPr lang="fr-FR" dirty="0" smtClean="0">
              <a:hlinkClick xmlns:r="http://schemas.openxmlformats.org/officeDocument/2006/relationships" r:id="rId2" action="ppaction://hlinkfile"/>
            </a:rPr>
            <a:t>9</a:t>
          </a:r>
          <a:endParaRPr lang="fr-FR" dirty="0"/>
        </a:p>
      </dgm:t>
    </dgm:pt>
    <dgm:pt modelId="{58456708-4DFA-4FEE-91FD-96A9EFE68492}" type="parTrans" cxnId="{A449F32B-711D-41C9-AF24-3621F7230357}">
      <dgm:prSet/>
      <dgm:spPr/>
      <dgm:t>
        <a:bodyPr/>
        <a:lstStyle/>
        <a:p>
          <a:endParaRPr lang="fr-FR"/>
        </a:p>
      </dgm:t>
    </dgm:pt>
    <dgm:pt modelId="{B13EBDE8-CBAF-48EC-8C7F-5208F59E8163}" type="sibTrans" cxnId="{A449F32B-711D-41C9-AF24-3621F7230357}">
      <dgm:prSet/>
      <dgm:spPr/>
      <dgm:t>
        <a:bodyPr/>
        <a:lstStyle/>
        <a:p>
          <a:endParaRPr lang="fr-FR"/>
        </a:p>
      </dgm:t>
    </dgm:pt>
    <dgm:pt modelId="{8BAB7EE1-B404-42FC-9BA7-EB158F57A5AE}">
      <dgm:prSet phldrT="[Texte]"/>
      <dgm:spPr/>
      <dgm:t>
        <a:bodyPr/>
        <a:lstStyle/>
        <a:p>
          <a:r>
            <a:rPr lang="fr-FR" dirty="0" smtClean="0"/>
            <a:t>Etanchéité</a:t>
          </a:r>
        </a:p>
        <a:p>
          <a:r>
            <a:rPr lang="fr-FR" dirty="0" smtClean="0">
              <a:hlinkClick xmlns:r="http://schemas.openxmlformats.org/officeDocument/2006/relationships" r:id="rId3" action="ppaction://hlinkfile"/>
            </a:rPr>
            <a:t>Présentation</a:t>
          </a:r>
        </a:p>
        <a:p>
          <a:r>
            <a:rPr lang="fr-FR" dirty="0" smtClean="0">
              <a:hlinkClick xmlns:r="http://schemas.openxmlformats.org/officeDocument/2006/relationships" r:id="rId3" action="ppaction://hlinkfile"/>
            </a:rPr>
            <a:t>8</a:t>
          </a:r>
          <a:endParaRPr lang="fr-FR" dirty="0"/>
        </a:p>
      </dgm:t>
    </dgm:pt>
    <dgm:pt modelId="{C7C854F6-8B6D-4BE9-8A9D-ECC45881E19A}" type="parTrans" cxnId="{327E6FC4-C32F-4860-B724-3506D8D8F221}">
      <dgm:prSet/>
      <dgm:spPr/>
      <dgm:t>
        <a:bodyPr/>
        <a:lstStyle/>
        <a:p>
          <a:endParaRPr lang="fr-FR"/>
        </a:p>
      </dgm:t>
    </dgm:pt>
    <dgm:pt modelId="{89BF6683-38C7-4B1F-8CD6-92629D0E46BA}" type="sibTrans" cxnId="{327E6FC4-C32F-4860-B724-3506D8D8F221}">
      <dgm:prSet/>
      <dgm:spPr/>
      <dgm:t>
        <a:bodyPr/>
        <a:lstStyle/>
        <a:p>
          <a:endParaRPr lang="fr-FR"/>
        </a:p>
      </dgm:t>
    </dgm:pt>
    <dgm:pt modelId="{2DF4CB0E-E4C6-4562-BF06-CAD18D6F8FF5}">
      <dgm:prSet phldrT="[Texte]"/>
      <dgm:spPr/>
      <dgm:t>
        <a:bodyPr/>
        <a:lstStyle/>
        <a:p>
          <a:r>
            <a:rPr lang="fr-FR" dirty="0" smtClean="0"/>
            <a:t>Guidage de rotation</a:t>
          </a:r>
        </a:p>
        <a:p>
          <a:r>
            <a:rPr lang="fr-FR" dirty="0" smtClean="0">
              <a:hlinkClick xmlns:r="http://schemas.openxmlformats.org/officeDocument/2006/relationships" r:id="rId3" action="ppaction://hlinkfile"/>
            </a:rPr>
            <a:t>Présentation</a:t>
          </a:r>
        </a:p>
        <a:p>
          <a:r>
            <a:rPr lang="fr-FR" dirty="0" smtClean="0">
              <a:hlinkClick xmlns:r="http://schemas.openxmlformats.org/officeDocument/2006/relationships" r:id="rId3" action="ppaction://hlinkfile"/>
            </a:rPr>
            <a:t>8</a:t>
          </a:r>
          <a:endParaRPr lang="fr-FR" dirty="0"/>
        </a:p>
      </dgm:t>
    </dgm:pt>
    <dgm:pt modelId="{D2D16082-1974-4B1A-AE83-A518B4AEA1B7}" type="parTrans" cxnId="{F7FFBBE6-4A72-4680-B14B-C58F8ABD6CDA}">
      <dgm:prSet/>
      <dgm:spPr/>
      <dgm:t>
        <a:bodyPr/>
        <a:lstStyle/>
        <a:p>
          <a:endParaRPr lang="fr-FR"/>
        </a:p>
      </dgm:t>
    </dgm:pt>
    <dgm:pt modelId="{8E0FE731-2CA6-451B-8774-860FE5BBC0CE}" type="sibTrans" cxnId="{F7FFBBE6-4A72-4680-B14B-C58F8ABD6CDA}">
      <dgm:prSet/>
      <dgm:spPr/>
      <dgm:t>
        <a:bodyPr/>
        <a:lstStyle/>
        <a:p>
          <a:endParaRPr lang="fr-FR"/>
        </a:p>
      </dgm:t>
    </dgm:pt>
    <dgm:pt modelId="{3435CAF4-217F-40C0-9729-0504C03668A0}" type="pres">
      <dgm:prSet presAssocID="{15264751-BCC1-4D5D-BF12-6AF8CFFEA55E}" presName="Name0" presStyleCnt="0">
        <dgm:presLayoutVars>
          <dgm:chMax val="1"/>
          <dgm:dir/>
          <dgm:animLvl val="ctr"/>
          <dgm:resizeHandles val="exact"/>
        </dgm:presLayoutVars>
      </dgm:prSet>
      <dgm:spPr/>
      <dgm:t>
        <a:bodyPr/>
        <a:lstStyle/>
        <a:p>
          <a:endParaRPr lang="en-US"/>
        </a:p>
      </dgm:t>
    </dgm:pt>
    <dgm:pt modelId="{E376A9EA-1F4A-4DE6-8A27-A712B84B308A}" type="pres">
      <dgm:prSet presAssocID="{D01ACD97-6FA0-4233-86BC-C26F69CBD592}" presName="centerShape" presStyleLbl="node0" presStyleIdx="0" presStyleCnt="1"/>
      <dgm:spPr/>
      <dgm:t>
        <a:bodyPr/>
        <a:lstStyle/>
        <a:p>
          <a:endParaRPr lang="en-US"/>
        </a:p>
      </dgm:t>
    </dgm:pt>
    <dgm:pt modelId="{FD73ECC0-F505-4CDC-93CC-991A0806E148}" type="pres">
      <dgm:prSet presAssocID="{93EBCF43-E20E-4B9A-B18A-CB6556664761}" presName="parTrans" presStyleLbl="sibTrans2D1" presStyleIdx="0" presStyleCnt="4"/>
      <dgm:spPr/>
      <dgm:t>
        <a:bodyPr/>
        <a:lstStyle/>
        <a:p>
          <a:endParaRPr lang="en-US"/>
        </a:p>
      </dgm:t>
    </dgm:pt>
    <dgm:pt modelId="{76BD607E-1492-4058-96B1-0E21B5283776}" type="pres">
      <dgm:prSet presAssocID="{93EBCF43-E20E-4B9A-B18A-CB6556664761}" presName="connectorText" presStyleLbl="sibTrans2D1" presStyleIdx="0" presStyleCnt="4"/>
      <dgm:spPr/>
      <dgm:t>
        <a:bodyPr/>
        <a:lstStyle/>
        <a:p>
          <a:endParaRPr lang="en-US"/>
        </a:p>
      </dgm:t>
    </dgm:pt>
    <dgm:pt modelId="{61352B75-31B8-4EAE-BF0E-C316A0CE96C0}" type="pres">
      <dgm:prSet presAssocID="{39FC7968-6C28-471F-BECF-73D75836690E}" presName="node" presStyleLbl="node1" presStyleIdx="0" presStyleCnt="4">
        <dgm:presLayoutVars>
          <dgm:bulletEnabled val="1"/>
        </dgm:presLayoutVars>
      </dgm:prSet>
      <dgm:spPr/>
      <dgm:t>
        <a:bodyPr/>
        <a:lstStyle/>
        <a:p>
          <a:endParaRPr lang="en-US"/>
        </a:p>
      </dgm:t>
    </dgm:pt>
    <dgm:pt modelId="{5E941FA3-0030-44A9-BC33-F64207AAD313}" type="pres">
      <dgm:prSet presAssocID="{58456708-4DFA-4FEE-91FD-96A9EFE68492}" presName="parTrans" presStyleLbl="sibTrans2D1" presStyleIdx="1" presStyleCnt="4"/>
      <dgm:spPr/>
      <dgm:t>
        <a:bodyPr/>
        <a:lstStyle/>
        <a:p>
          <a:endParaRPr lang="en-US"/>
        </a:p>
      </dgm:t>
    </dgm:pt>
    <dgm:pt modelId="{03CD66B1-CDAF-4C31-9966-FD759753C204}" type="pres">
      <dgm:prSet presAssocID="{58456708-4DFA-4FEE-91FD-96A9EFE68492}" presName="connectorText" presStyleLbl="sibTrans2D1" presStyleIdx="1" presStyleCnt="4"/>
      <dgm:spPr/>
      <dgm:t>
        <a:bodyPr/>
        <a:lstStyle/>
        <a:p>
          <a:endParaRPr lang="en-US"/>
        </a:p>
      </dgm:t>
    </dgm:pt>
    <dgm:pt modelId="{11F8D090-23CD-4C50-A108-7283CCECD497}" type="pres">
      <dgm:prSet presAssocID="{B6419AC3-241B-43B5-BC14-634D46754325}" presName="node" presStyleLbl="node1" presStyleIdx="1" presStyleCnt="4">
        <dgm:presLayoutVars>
          <dgm:bulletEnabled val="1"/>
        </dgm:presLayoutVars>
      </dgm:prSet>
      <dgm:spPr/>
      <dgm:t>
        <a:bodyPr/>
        <a:lstStyle/>
        <a:p>
          <a:endParaRPr lang="en-US"/>
        </a:p>
      </dgm:t>
    </dgm:pt>
    <dgm:pt modelId="{DE628CE8-20A2-4071-B6A5-66904D8B0779}" type="pres">
      <dgm:prSet presAssocID="{C7C854F6-8B6D-4BE9-8A9D-ECC45881E19A}" presName="parTrans" presStyleLbl="sibTrans2D1" presStyleIdx="2" presStyleCnt="4"/>
      <dgm:spPr/>
      <dgm:t>
        <a:bodyPr/>
        <a:lstStyle/>
        <a:p>
          <a:endParaRPr lang="en-US"/>
        </a:p>
      </dgm:t>
    </dgm:pt>
    <dgm:pt modelId="{1F7B5DEE-0115-496A-AD6E-FF9928261FE3}" type="pres">
      <dgm:prSet presAssocID="{C7C854F6-8B6D-4BE9-8A9D-ECC45881E19A}" presName="connectorText" presStyleLbl="sibTrans2D1" presStyleIdx="2" presStyleCnt="4"/>
      <dgm:spPr/>
      <dgm:t>
        <a:bodyPr/>
        <a:lstStyle/>
        <a:p>
          <a:endParaRPr lang="en-US"/>
        </a:p>
      </dgm:t>
    </dgm:pt>
    <dgm:pt modelId="{8E2392B0-E328-46DC-A0FC-0466ED2ECC4A}" type="pres">
      <dgm:prSet presAssocID="{8BAB7EE1-B404-42FC-9BA7-EB158F57A5AE}" presName="node" presStyleLbl="node1" presStyleIdx="2" presStyleCnt="4">
        <dgm:presLayoutVars>
          <dgm:bulletEnabled val="1"/>
        </dgm:presLayoutVars>
      </dgm:prSet>
      <dgm:spPr/>
      <dgm:t>
        <a:bodyPr/>
        <a:lstStyle/>
        <a:p>
          <a:endParaRPr lang="en-US"/>
        </a:p>
      </dgm:t>
    </dgm:pt>
    <dgm:pt modelId="{77C0B272-3EC7-45CE-9E99-B85A04378D09}" type="pres">
      <dgm:prSet presAssocID="{D2D16082-1974-4B1A-AE83-A518B4AEA1B7}" presName="parTrans" presStyleLbl="sibTrans2D1" presStyleIdx="3" presStyleCnt="4"/>
      <dgm:spPr/>
      <dgm:t>
        <a:bodyPr/>
        <a:lstStyle/>
        <a:p>
          <a:endParaRPr lang="en-US"/>
        </a:p>
      </dgm:t>
    </dgm:pt>
    <dgm:pt modelId="{FFE52641-1A82-4468-A3DC-34ED71C3E071}" type="pres">
      <dgm:prSet presAssocID="{D2D16082-1974-4B1A-AE83-A518B4AEA1B7}" presName="connectorText" presStyleLbl="sibTrans2D1" presStyleIdx="3" presStyleCnt="4"/>
      <dgm:spPr/>
      <dgm:t>
        <a:bodyPr/>
        <a:lstStyle/>
        <a:p>
          <a:endParaRPr lang="en-US"/>
        </a:p>
      </dgm:t>
    </dgm:pt>
    <dgm:pt modelId="{CB95D318-27E5-42CA-BD38-B4A02E7AEAD7}" type="pres">
      <dgm:prSet presAssocID="{2DF4CB0E-E4C6-4562-BF06-CAD18D6F8FF5}" presName="node" presStyleLbl="node1" presStyleIdx="3" presStyleCnt="4">
        <dgm:presLayoutVars>
          <dgm:bulletEnabled val="1"/>
        </dgm:presLayoutVars>
      </dgm:prSet>
      <dgm:spPr/>
      <dgm:t>
        <a:bodyPr/>
        <a:lstStyle/>
        <a:p>
          <a:endParaRPr lang="en-US"/>
        </a:p>
      </dgm:t>
    </dgm:pt>
  </dgm:ptLst>
  <dgm:cxnLst>
    <dgm:cxn modelId="{D1C7CEAD-C357-4556-A74B-A1669D64DBC5}" type="presOf" srcId="{C7C854F6-8B6D-4BE9-8A9D-ECC45881E19A}" destId="{1F7B5DEE-0115-496A-AD6E-FF9928261FE3}" srcOrd="1" destOrd="0" presId="urn:microsoft.com/office/officeart/2005/8/layout/radial5"/>
    <dgm:cxn modelId="{27D0A4C6-B5BF-4C1C-B014-F9E740877ECB}" type="presOf" srcId="{93EBCF43-E20E-4B9A-B18A-CB6556664761}" destId="{FD73ECC0-F505-4CDC-93CC-991A0806E148}" srcOrd="0" destOrd="0" presId="urn:microsoft.com/office/officeart/2005/8/layout/radial5"/>
    <dgm:cxn modelId="{E83CC981-843D-448C-AB8D-4AC3487FF066}" type="presOf" srcId="{D2D16082-1974-4B1A-AE83-A518B4AEA1B7}" destId="{77C0B272-3EC7-45CE-9E99-B85A04378D09}" srcOrd="0" destOrd="0" presId="urn:microsoft.com/office/officeart/2005/8/layout/radial5"/>
    <dgm:cxn modelId="{C91F6BF0-AC0F-4FD3-AFEE-BC65CB4615B0}" type="presOf" srcId="{58456708-4DFA-4FEE-91FD-96A9EFE68492}" destId="{5E941FA3-0030-44A9-BC33-F64207AAD313}" srcOrd="0" destOrd="0" presId="urn:microsoft.com/office/officeart/2005/8/layout/radial5"/>
    <dgm:cxn modelId="{F7FFBBE6-4A72-4680-B14B-C58F8ABD6CDA}" srcId="{D01ACD97-6FA0-4233-86BC-C26F69CBD592}" destId="{2DF4CB0E-E4C6-4562-BF06-CAD18D6F8FF5}" srcOrd="3" destOrd="0" parTransId="{D2D16082-1974-4B1A-AE83-A518B4AEA1B7}" sibTransId="{8E0FE731-2CA6-451B-8774-860FE5BBC0CE}"/>
    <dgm:cxn modelId="{2806C51A-5DCB-4AA4-9C76-859F77EBA07F}" srcId="{D01ACD97-6FA0-4233-86BC-C26F69CBD592}" destId="{39FC7968-6C28-471F-BECF-73D75836690E}" srcOrd="0" destOrd="0" parTransId="{93EBCF43-E20E-4B9A-B18A-CB6556664761}" sibTransId="{B09A678C-8AA0-415A-B2F9-F690F79D8093}"/>
    <dgm:cxn modelId="{D03E500D-E6F8-4138-B4F5-8709350E5E5F}" type="presOf" srcId="{58456708-4DFA-4FEE-91FD-96A9EFE68492}" destId="{03CD66B1-CDAF-4C31-9966-FD759753C204}" srcOrd="1" destOrd="0" presId="urn:microsoft.com/office/officeart/2005/8/layout/radial5"/>
    <dgm:cxn modelId="{B675113D-97BB-4F90-8B62-4ED85F47198E}" type="presOf" srcId="{C7C854F6-8B6D-4BE9-8A9D-ECC45881E19A}" destId="{DE628CE8-20A2-4071-B6A5-66904D8B0779}" srcOrd="0" destOrd="0" presId="urn:microsoft.com/office/officeart/2005/8/layout/radial5"/>
    <dgm:cxn modelId="{6A50BBF5-E9EB-4CE7-B4C4-32740AB3BEDB}" type="presOf" srcId="{B6419AC3-241B-43B5-BC14-634D46754325}" destId="{11F8D090-23CD-4C50-A108-7283CCECD497}" srcOrd="0" destOrd="0" presId="urn:microsoft.com/office/officeart/2005/8/layout/radial5"/>
    <dgm:cxn modelId="{6E003C83-AE42-4675-99BB-82F1F866B5A7}" type="presOf" srcId="{D2D16082-1974-4B1A-AE83-A518B4AEA1B7}" destId="{FFE52641-1A82-4468-A3DC-34ED71C3E071}" srcOrd="1" destOrd="0" presId="urn:microsoft.com/office/officeart/2005/8/layout/radial5"/>
    <dgm:cxn modelId="{9F6535C0-4754-471C-BA1A-B3499E405374}" srcId="{15264751-BCC1-4D5D-BF12-6AF8CFFEA55E}" destId="{D01ACD97-6FA0-4233-86BC-C26F69CBD592}" srcOrd="0" destOrd="0" parTransId="{A6F9E04B-901F-4AE9-8BC9-053E078398DA}" sibTransId="{94AC122C-243A-4CAB-B4EE-1C8634D25B42}"/>
    <dgm:cxn modelId="{327E6FC4-C32F-4860-B724-3506D8D8F221}" srcId="{D01ACD97-6FA0-4233-86BC-C26F69CBD592}" destId="{8BAB7EE1-B404-42FC-9BA7-EB158F57A5AE}" srcOrd="2" destOrd="0" parTransId="{C7C854F6-8B6D-4BE9-8A9D-ECC45881E19A}" sibTransId="{89BF6683-38C7-4B1F-8CD6-92629D0E46BA}"/>
    <dgm:cxn modelId="{4BD60963-E200-4649-806D-27482DF50F2D}" type="presOf" srcId="{93EBCF43-E20E-4B9A-B18A-CB6556664761}" destId="{76BD607E-1492-4058-96B1-0E21B5283776}" srcOrd="1" destOrd="0" presId="urn:microsoft.com/office/officeart/2005/8/layout/radial5"/>
    <dgm:cxn modelId="{D09CFD4E-8132-495C-9B74-45FED08608C0}" type="presOf" srcId="{39FC7968-6C28-471F-BECF-73D75836690E}" destId="{61352B75-31B8-4EAE-BF0E-C316A0CE96C0}" srcOrd="0" destOrd="0" presId="urn:microsoft.com/office/officeart/2005/8/layout/radial5"/>
    <dgm:cxn modelId="{70A042FF-D0FD-42CE-86F2-6A8094708F89}" type="presOf" srcId="{D01ACD97-6FA0-4233-86BC-C26F69CBD592}" destId="{E376A9EA-1F4A-4DE6-8A27-A712B84B308A}" srcOrd="0" destOrd="0" presId="urn:microsoft.com/office/officeart/2005/8/layout/radial5"/>
    <dgm:cxn modelId="{30D6FA43-FA07-44F4-BF24-C8485F03698B}" type="presOf" srcId="{15264751-BCC1-4D5D-BF12-6AF8CFFEA55E}" destId="{3435CAF4-217F-40C0-9729-0504C03668A0}" srcOrd="0" destOrd="0" presId="urn:microsoft.com/office/officeart/2005/8/layout/radial5"/>
    <dgm:cxn modelId="{DD8B2D35-86FC-4E96-982D-C2CF721C15A4}" type="presOf" srcId="{2DF4CB0E-E4C6-4562-BF06-CAD18D6F8FF5}" destId="{CB95D318-27E5-42CA-BD38-B4A02E7AEAD7}" srcOrd="0" destOrd="0" presId="urn:microsoft.com/office/officeart/2005/8/layout/radial5"/>
    <dgm:cxn modelId="{510909F1-95C8-466A-A09F-C925D607D1E6}" type="presOf" srcId="{8BAB7EE1-B404-42FC-9BA7-EB158F57A5AE}" destId="{8E2392B0-E328-46DC-A0FC-0466ED2ECC4A}" srcOrd="0" destOrd="0" presId="urn:microsoft.com/office/officeart/2005/8/layout/radial5"/>
    <dgm:cxn modelId="{A449F32B-711D-41C9-AF24-3621F7230357}" srcId="{D01ACD97-6FA0-4233-86BC-C26F69CBD592}" destId="{B6419AC3-241B-43B5-BC14-634D46754325}" srcOrd="1" destOrd="0" parTransId="{58456708-4DFA-4FEE-91FD-96A9EFE68492}" sibTransId="{B13EBDE8-CBAF-48EC-8C7F-5208F59E8163}"/>
    <dgm:cxn modelId="{E6872CC5-8D5F-4D4C-9852-69F7E567C9D1}" type="presParOf" srcId="{3435CAF4-217F-40C0-9729-0504C03668A0}" destId="{E376A9EA-1F4A-4DE6-8A27-A712B84B308A}" srcOrd="0" destOrd="0" presId="urn:microsoft.com/office/officeart/2005/8/layout/radial5"/>
    <dgm:cxn modelId="{C1BC491E-B077-452F-BB1E-56AB3854DDDB}" type="presParOf" srcId="{3435CAF4-217F-40C0-9729-0504C03668A0}" destId="{FD73ECC0-F505-4CDC-93CC-991A0806E148}" srcOrd="1" destOrd="0" presId="urn:microsoft.com/office/officeart/2005/8/layout/radial5"/>
    <dgm:cxn modelId="{3A84BD6F-5E58-4503-B7E0-FC5CB5737E4C}" type="presParOf" srcId="{FD73ECC0-F505-4CDC-93CC-991A0806E148}" destId="{76BD607E-1492-4058-96B1-0E21B5283776}" srcOrd="0" destOrd="0" presId="urn:microsoft.com/office/officeart/2005/8/layout/radial5"/>
    <dgm:cxn modelId="{CFA7EF2B-D651-4BE8-96BD-14CBA03B479A}" type="presParOf" srcId="{3435CAF4-217F-40C0-9729-0504C03668A0}" destId="{61352B75-31B8-4EAE-BF0E-C316A0CE96C0}" srcOrd="2" destOrd="0" presId="urn:microsoft.com/office/officeart/2005/8/layout/radial5"/>
    <dgm:cxn modelId="{D2B96927-D0A8-483B-9F92-41239644E79F}" type="presParOf" srcId="{3435CAF4-217F-40C0-9729-0504C03668A0}" destId="{5E941FA3-0030-44A9-BC33-F64207AAD313}" srcOrd="3" destOrd="0" presId="urn:microsoft.com/office/officeart/2005/8/layout/radial5"/>
    <dgm:cxn modelId="{2AE4564E-0FE0-4A34-9A89-9D0A13B7CB23}" type="presParOf" srcId="{5E941FA3-0030-44A9-BC33-F64207AAD313}" destId="{03CD66B1-CDAF-4C31-9966-FD759753C204}" srcOrd="0" destOrd="0" presId="urn:microsoft.com/office/officeart/2005/8/layout/radial5"/>
    <dgm:cxn modelId="{E4135A07-64A1-4330-B5DC-48B17299613F}" type="presParOf" srcId="{3435CAF4-217F-40C0-9729-0504C03668A0}" destId="{11F8D090-23CD-4C50-A108-7283CCECD497}" srcOrd="4" destOrd="0" presId="urn:microsoft.com/office/officeart/2005/8/layout/radial5"/>
    <dgm:cxn modelId="{07A1E37B-F14C-4FC5-8234-668AC9A850DA}" type="presParOf" srcId="{3435CAF4-217F-40C0-9729-0504C03668A0}" destId="{DE628CE8-20A2-4071-B6A5-66904D8B0779}" srcOrd="5" destOrd="0" presId="urn:microsoft.com/office/officeart/2005/8/layout/radial5"/>
    <dgm:cxn modelId="{D4D28D64-6595-43E0-933C-89853206CEBD}" type="presParOf" srcId="{DE628CE8-20A2-4071-B6A5-66904D8B0779}" destId="{1F7B5DEE-0115-496A-AD6E-FF9928261FE3}" srcOrd="0" destOrd="0" presId="urn:microsoft.com/office/officeart/2005/8/layout/radial5"/>
    <dgm:cxn modelId="{B8284A0F-6431-45E2-B6F3-FD9B28E97B32}" type="presParOf" srcId="{3435CAF4-217F-40C0-9729-0504C03668A0}" destId="{8E2392B0-E328-46DC-A0FC-0466ED2ECC4A}" srcOrd="6" destOrd="0" presId="urn:microsoft.com/office/officeart/2005/8/layout/radial5"/>
    <dgm:cxn modelId="{DE2621F5-AC3E-49DD-8F35-762CBC7EED64}" type="presParOf" srcId="{3435CAF4-217F-40C0-9729-0504C03668A0}" destId="{77C0B272-3EC7-45CE-9E99-B85A04378D09}" srcOrd="7" destOrd="0" presId="urn:microsoft.com/office/officeart/2005/8/layout/radial5"/>
    <dgm:cxn modelId="{AA0C9F0E-E33E-4CEA-AFAD-CE6CAD71A3BC}" type="presParOf" srcId="{77C0B272-3EC7-45CE-9E99-B85A04378D09}" destId="{FFE52641-1A82-4468-A3DC-34ED71C3E071}" srcOrd="0" destOrd="0" presId="urn:microsoft.com/office/officeart/2005/8/layout/radial5"/>
    <dgm:cxn modelId="{1F3EDBBE-489B-4E11-AEED-F8B4A1461D23}" type="presParOf" srcId="{3435CAF4-217F-40C0-9729-0504C03668A0}" destId="{CB95D318-27E5-42CA-BD38-B4A02E7AEAD7}"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264751-BCC1-4D5D-BF12-6AF8CFFEA55E}"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D01ACD97-6FA0-4233-86BC-C26F69CBD592}">
      <dgm:prSet phldrT="[Texte]"/>
      <dgm:spPr/>
      <dgm:t>
        <a:bodyPr/>
        <a:lstStyle/>
        <a:p>
          <a:r>
            <a:rPr lang="fr-FR" dirty="0" smtClean="0"/>
            <a:t>Mécanisme</a:t>
          </a:r>
          <a:endParaRPr lang="fr-FR" dirty="0"/>
        </a:p>
      </dgm:t>
    </dgm:pt>
    <dgm:pt modelId="{A6F9E04B-901F-4AE9-8BC9-053E078398DA}" type="parTrans" cxnId="{9F6535C0-4754-471C-BA1A-B3499E405374}">
      <dgm:prSet/>
      <dgm:spPr/>
      <dgm:t>
        <a:bodyPr/>
        <a:lstStyle/>
        <a:p>
          <a:endParaRPr lang="fr-FR"/>
        </a:p>
      </dgm:t>
    </dgm:pt>
    <dgm:pt modelId="{94AC122C-243A-4CAB-B4EE-1C8634D25B42}" type="sibTrans" cxnId="{9F6535C0-4754-471C-BA1A-B3499E405374}">
      <dgm:prSet/>
      <dgm:spPr/>
      <dgm:t>
        <a:bodyPr/>
        <a:lstStyle/>
        <a:p>
          <a:endParaRPr lang="fr-FR"/>
        </a:p>
      </dgm:t>
    </dgm:pt>
    <dgm:pt modelId="{39FC7968-6C28-471F-BECF-73D75836690E}">
      <dgm:prSet phldrT="[Texte]"/>
      <dgm:spPr>
        <a:ln w="76200">
          <a:solidFill>
            <a:srgbClr val="FF0000"/>
          </a:solidFill>
        </a:ln>
      </dgm:spPr>
      <dgm:t>
        <a:bodyPr/>
        <a:lstStyle/>
        <a:p>
          <a:r>
            <a:rPr lang="fr-FR" dirty="0" smtClean="0"/>
            <a:t>Fixations</a:t>
          </a:r>
        </a:p>
        <a:p>
          <a:r>
            <a:rPr lang="fr-FR" dirty="0" smtClean="0"/>
            <a:t>Présentation</a:t>
          </a:r>
        </a:p>
        <a:p>
          <a:r>
            <a:rPr lang="fr-FR" dirty="0" smtClean="0"/>
            <a:t>7b</a:t>
          </a:r>
          <a:endParaRPr lang="fr-FR" dirty="0"/>
        </a:p>
      </dgm:t>
    </dgm:pt>
    <dgm:pt modelId="{93EBCF43-E20E-4B9A-B18A-CB6556664761}" type="parTrans" cxnId="{2806C51A-5DCB-4AA4-9C76-859F77EBA07F}">
      <dgm:prSet/>
      <dgm:spPr/>
      <dgm:t>
        <a:bodyPr/>
        <a:lstStyle/>
        <a:p>
          <a:endParaRPr lang="fr-FR"/>
        </a:p>
      </dgm:t>
    </dgm:pt>
    <dgm:pt modelId="{B09A678C-8AA0-415A-B2F9-F690F79D8093}" type="sibTrans" cxnId="{2806C51A-5DCB-4AA4-9C76-859F77EBA07F}">
      <dgm:prSet/>
      <dgm:spPr/>
      <dgm:t>
        <a:bodyPr/>
        <a:lstStyle/>
        <a:p>
          <a:endParaRPr lang="fr-FR"/>
        </a:p>
      </dgm:t>
    </dgm:pt>
    <dgm:pt modelId="{B6419AC3-241B-43B5-BC14-634D46754325}">
      <dgm:prSet phldrT="[Texte]"/>
      <dgm:spPr/>
      <dgm:t>
        <a:bodyPr/>
        <a:lstStyle/>
        <a:p>
          <a:r>
            <a:rPr lang="fr-FR" dirty="0" smtClean="0"/>
            <a:t>Transmission</a:t>
          </a:r>
        </a:p>
        <a:p>
          <a:r>
            <a:rPr lang="fr-FR" dirty="0" smtClean="0">
              <a:hlinkClick xmlns:r="http://schemas.openxmlformats.org/officeDocument/2006/relationships" r:id="rId1" action="ppaction://hlinkfile"/>
            </a:rPr>
            <a:t>Présentation</a:t>
          </a:r>
        </a:p>
        <a:p>
          <a:r>
            <a:rPr lang="fr-FR" dirty="0" smtClean="0">
              <a:hlinkClick xmlns:r="http://schemas.openxmlformats.org/officeDocument/2006/relationships" r:id="rId1" action="ppaction://hlinkfile"/>
            </a:rPr>
            <a:t>9</a:t>
          </a:r>
          <a:endParaRPr lang="fr-FR" dirty="0"/>
        </a:p>
      </dgm:t>
    </dgm:pt>
    <dgm:pt modelId="{58456708-4DFA-4FEE-91FD-96A9EFE68492}" type="parTrans" cxnId="{A449F32B-711D-41C9-AF24-3621F7230357}">
      <dgm:prSet/>
      <dgm:spPr/>
      <dgm:t>
        <a:bodyPr/>
        <a:lstStyle/>
        <a:p>
          <a:endParaRPr lang="fr-FR"/>
        </a:p>
      </dgm:t>
    </dgm:pt>
    <dgm:pt modelId="{B13EBDE8-CBAF-48EC-8C7F-5208F59E8163}" type="sibTrans" cxnId="{A449F32B-711D-41C9-AF24-3621F7230357}">
      <dgm:prSet/>
      <dgm:spPr/>
      <dgm:t>
        <a:bodyPr/>
        <a:lstStyle/>
        <a:p>
          <a:endParaRPr lang="fr-FR"/>
        </a:p>
      </dgm:t>
    </dgm:pt>
    <dgm:pt modelId="{8BAB7EE1-B404-42FC-9BA7-EB158F57A5AE}">
      <dgm:prSet phldrT="[Texte]"/>
      <dgm:spPr/>
      <dgm:t>
        <a:bodyPr/>
        <a:lstStyle/>
        <a:p>
          <a:r>
            <a:rPr lang="fr-FR" dirty="0" smtClean="0"/>
            <a:t>Etanchéité</a:t>
          </a:r>
        </a:p>
        <a:p>
          <a:r>
            <a:rPr lang="fr-FR" dirty="0" smtClean="0">
              <a:hlinkClick xmlns:r="http://schemas.openxmlformats.org/officeDocument/2006/relationships" r:id="rId2" action="ppaction://hlinkfile"/>
            </a:rPr>
            <a:t>Présentation</a:t>
          </a:r>
        </a:p>
        <a:p>
          <a:r>
            <a:rPr lang="fr-FR" dirty="0" smtClean="0">
              <a:hlinkClick xmlns:r="http://schemas.openxmlformats.org/officeDocument/2006/relationships" r:id="rId2" action="ppaction://hlinkfile"/>
            </a:rPr>
            <a:t>8</a:t>
          </a:r>
          <a:endParaRPr lang="fr-FR" dirty="0"/>
        </a:p>
      </dgm:t>
    </dgm:pt>
    <dgm:pt modelId="{C7C854F6-8B6D-4BE9-8A9D-ECC45881E19A}" type="parTrans" cxnId="{327E6FC4-C32F-4860-B724-3506D8D8F221}">
      <dgm:prSet/>
      <dgm:spPr/>
      <dgm:t>
        <a:bodyPr/>
        <a:lstStyle/>
        <a:p>
          <a:endParaRPr lang="fr-FR"/>
        </a:p>
      </dgm:t>
    </dgm:pt>
    <dgm:pt modelId="{89BF6683-38C7-4B1F-8CD6-92629D0E46BA}" type="sibTrans" cxnId="{327E6FC4-C32F-4860-B724-3506D8D8F221}">
      <dgm:prSet/>
      <dgm:spPr/>
      <dgm:t>
        <a:bodyPr/>
        <a:lstStyle/>
        <a:p>
          <a:endParaRPr lang="fr-FR"/>
        </a:p>
      </dgm:t>
    </dgm:pt>
    <dgm:pt modelId="{2DF4CB0E-E4C6-4562-BF06-CAD18D6F8FF5}">
      <dgm:prSet phldrT="[Texte]"/>
      <dgm:spPr/>
      <dgm:t>
        <a:bodyPr/>
        <a:lstStyle/>
        <a:p>
          <a:r>
            <a:rPr lang="fr-FR" dirty="0" smtClean="0"/>
            <a:t>Guidage de rotation</a:t>
          </a:r>
        </a:p>
        <a:p>
          <a:r>
            <a:rPr lang="fr-FR" dirty="0" smtClean="0">
              <a:hlinkClick xmlns:r="http://schemas.openxmlformats.org/officeDocument/2006/relationships" r:id="rId2" action="ppaction://hlinkfile"/>
            </a:rPr>
            <a:t>Présentation</a:t>
          </a:r>
        </a:p>
        <a:p>
          <a:r>
            <a:rPr lang="fr-FR" dirty="0" smtClean="0">
              <a:hlinkClick xmlns:r="http://schemas.openxmlformats.org/officeDocument/2006/relationships" r:id="rId2" action="ppaction://hlinkfile"/>
            </a:rPr>
            <a:t>8</a:t>
          </a:r>
          <a:endParaRPr lang="fr-FR" dirty="0"/>
        </a:p>
      </dgm:t>
    </dgm:pt>
    <dgm:pt modelId="{D2D16082-1974-4B1A-AE83-A518B4AEA1B7}" type="parTrans" cxnId="{F7FFBBE6-4A72-4680-B14B-C58F8ABD6CDA}">
      <dgm:prSet/>
      <dgm:spPr/>
      <dgm:t>
        <a:bodyPr/>
        <a:lstStyle/>
        <a:p>
          <a:endParaRPr lang="fr-FR"/>
        </a:p>
      </dgm:t>
    </dgm:pt>
    <dgm:pt modelId="{8E0FE731-2CA6-451B-8774-860FE5BBC0CE}" type="sibTrans" cxnId="{F7FFBBE6-4A72-4680-B14B-C58F8ABD6CDA}">
      <dgm:prSet/>
      <dgm:spPr/>
      <dgm:t>
        <a:bodyPr/>
        <a:lstStyle/>
        <a:p>
          <a:endParaRPr lang="fr-FR"/>
        </a:p>
      </dgm:t>
    </dgm:pt>
    <dgm:pt modelId="{3435CAF4-217F-40C0-9729-0504C03668A0}" type="pres">
      <dgm:prSet presAssocID="{15264751-BCC1-4D5D-BF12-6AF8CFFEA55E}" presName="Name0" presStyleCnt="0">
        <dgm:presLayoutVars>
          <dgm:chMax val="1"/>
          <dgm:dir/>
          <dgm:animLvl val="ctr"/>
          <dgm:resizeHandles val="exact"/>
        </dgm:presLayoutVars>
      </dgm:prSet>
      <dgm:spPr/>
      <dgm:t>
        <a:bodyPr/>
        <a:lstStyle/>
        <a:p>
          <a:endParaRPr lang="en-US"/>
        </a:p>
      </dgm:t>
    </dgm:pt>
    <dgm:pt modelId="{E376A9EA-1F4A-4DE6-8A27-A712B84B308A}" type="pres">
      <dgm:prSet presAssocID="{D01ACD97-6FA0-4233-86BC-C26F69CBD592}" presName="centerShape" presStyleLbl="node0" presStyleIdx="0" presStyleCnt="1"/>
      <dgm:spPr/>
      <dgm:t>
        <a:bodyPr/>
        <a:lstStyle/>
        <a:p>
          <a:endParaRPr lang="en-US"/>
        </a:p>
      </dgm:t>
    </dgm:pt>
    <dgm:pt modelId="{FD73ECC0-F505-4CDC-93CC-991A0806E148}" type="pres">
      <dgm:prSet presAssocID="{93EBCF43-E20E-4B9A-B18A-CB6556664761}" presName="parTrans" presStyleLbl="sibTrans2D1" presStyleIdx="0" presStyleCnt="4"/>
      <dgm:spPr/>
      <dgm:t>
        <a:bodyPr/>
        <a:lstStyle/>
        <a:p>
          <a:endParaRPr lang="en-US"/>
        </a:p>
      </dgm:t>
    </dgm:pt>
    <dgm:pt modelId="{76BD607E-1492-4058-96B1-0E21B5283776}" type="pres">
      <dgm:prSet presAssocID="{93EBCF43-E20E-4B9A-B18A-CB6556664761}" presName="connectorText" presStyleLbl="sibTrans2D1" presStyleIdx="0" presStyleCnt="4"/>
      <dgm:spPr/>
      <dgm:t>
        <a:bodyPr/>
        <a:lstStyle/>
        <a:p>
          <a:endParaRPr lang="en-US"/>
        </a:p>
      </dgm:t>
    </dgm:pt>
    <dgm:pt modelId="{61352B75-31B8-4EAE-BF0E-C316A0CE96C0}" type="pres">
      <dgm:prSet presAssocID="{39FC7968-6C28-471F-BECF-73D75836690E}" presName="node" presStyleLbl="node1" presStyleIdx="0" presStyleCnt="4">
        <dgm:presLayoutVars>
          <dgm:bulletEnabled val="1"/>
        </dgm:presLayoutVars>
      </dgm:prSet>
      <dgm:spPr/>
      <dgm:t>
        <a:bodyPr/>
        <a:lstStyle/>
        <a:p>
          <a:endParaRPr lang="en-US"/>
        </a:p>
      </dgm:t>
    </dgm:pt>
    <dgm:pt modelId="{5E941FA3-0030-44A9-BC33-F64207AAD313}" type="pres">
      <dgm:prSet presAssocID="{58456708-4DFA-4FEE-91FD-96A9EFE68492}" presName="parTrans" presStyleLbl="sibTrans2D1" presStyleIdx="1" presStyleCnt="4"/>
      <dgm:spPr/>
      <dgm:t>
        <a:bodyPr/>
        <a:lstStyle/>
        <a:p>
          <a:endParaRPr lang="en-US"/>
        </a:p>
      </dgm:t>
    </dgm:pt>
    <dgm:pt modelId="{03CD66B1-CDAF-4C31-9966-FD759753C204}" type="pres">
      <dgm:prSet presAssocID="{58456708-4DFA-4FEE-91FD-96A9EFE68492}" presName="connectorText" presStyleLbl="sibTrans2D1" presStyleIdx="1" presStyleCnt="4"/>
      <dgm:spPr/>
      <dgm:t>
        <a:bodyPr/>
        <a:lstStyle/>
        <a:p>
          <a:endParaRPr lang="en-US"/>
        </a:p>
      </dgm:t>
    </dgm:pt>
    <dgm:pt modelId="{11F8D090-23CD-4C50-A108-7283CCECD497}" type="pres">
      <dgm:prSet presAssocID="{B6419AC3-241B-43B5-BC14-634D46754325}" presName="node" presStyleLbl="node1" presStyleIdx="1" presStyleCnt="4">
        <dgm:presLayoutVars>
          <dgm:bulletEnabled val="1"/>
        </dgm:presLayoutVars>
      </dgm:prSet>
      <dgm:spPr/>
      <dgm:t>
        <a:bodyPr/>
        <a:lstStyle/>
        <a:p>
          <a:endParaRPr lang="en-US"/>
        </a:p>
      </dgm:t>
    </dgm:pt>
    <dgm:pt modelId="{DE628CE8-20A2-4071-B6A5-66904D8B0779}" type="pres">
      <dgm:prSet presAssocID="{C7C854F6-8B6D-4BE9-8A9D-ECC45881E19A}" presName="parTrans" presStyleLbl="sibTrans2D1" presStyleIdx="2" presStyleCnt="4"/>
      <dgm:spPr/>
      <dgm:t>
        <a:bodyPr/>
        <a:lstStyle/>
        <a:p>
          <a:endParaRPr lang="en-US"/>
        </a:p>
      </dgm:t>
    </dgm:pt>
    <dgm:pt modelId="{1F7B5DEE-0115-496A-AD6E-FF9928261FE3}" type="pres">
      <dgm:prSet presAssocID="{C7C854F6-8B6D-4BE9-8A9D-ECC45881E19A}" presName="connectorText" presStyleLbl="sibTrans2D1" presStyleIdx="2" presStyleCnt="4"/>
      <dgm:spPr/>
      <dgm:t>
        <a:bodyPr/>
        <a:lstStyle/>
        <a:p>
          <a:endParaRPr lang="en-US"/>
        </a:p>
      </dgm:t>
    </dgm:pt>
    <dgm:pt modelId="{8E2392B0-E328-46DC-A0FC-0466ED2ECC4A}" type="pres">
      <dgm:prSet presAssocID="{8BAB7EE1-B404-42FC-9BA7-EB158F57A5AE}" presName="node" presStyleLbl="node1" presStyleIdx="2" presStyleCnt="4">
        <dgm:presLayoutVars>
          <dgm:bulletEnabled val="1"/>
        </dgm:presLayoutVars>
      </dgm:prSet>
      <dgm:spPr/>
      <dgm:t>
        <a:bodyPr/>
        <a:lstStyle/>
        <a:p>
          <a:endParaRPr lang="en-US"/>
        </a:p>
      </dgm:t>
    </dgm:pt>
    <dgm:pt modelId="{77C0B272-3EC7-45CE-9E99-B85A04378D09}" type="pres">
      <dgm:prSet presAssocID="{D2D16082-1974-4B1A-AE83-A518B4AEA1B7}" presName="parTrans" presStyleLbl="sibTrans2D1" presStyleIdx="3" presStyleCnt="4"/>
      <dgm:spPr/>
      <dgm:t>
        <a:bodyPr/>
        <a:lstStyle/>
        <a:p>
          <a:endParaRPr lang="en-US"/>
        </a:p>
      </dgm:t>
    </dgm:pt>
    <dgm:pt modelId="{FFE52641-1A82-4468-A3DC-34ED71C3E071}" type="pres">
      <dgm:prSet presAssocID="{D2D16082-1974-4B1A-AE83-A518B4AEA1B7}" presName="connectorText" presStyleLbl="sibTrans2D1" presStyleIdx="3" presStyleCnt="4"/>
      <dgm:spPr/>
      <dgm:t>
        <a:bodyPr/>
        <a:lstStyle/>
        <a:p>
          <a:endParaRPr lang="en-US"/>
        </a:p>
      </dgm:t>
    </dgm:pt>
    <dgm:pt modelId="{CB95D318-27E5-42CA-BD38-B4A02E7AEAD7}" type="pres">
      <dgm:prSet presAssocID="{2DF4CB0E-E4C6-4562-BF06-CAD18D6F8FF5}" presName="node" presStyleLbl="node1" presStyleIdx="3" presStyleCnt="4">
        <dgm:presLayoutVars>
          <dgm:bulletEnabled val="1"/>
        </dgm:presLayoutVars>
      </dgm:prSet>
      <dgm:spPr/>
      <dgm:t>
        <a:bodyPr/>
        <a:lstStyle/>
        <a:p>
          <a:endParaRPr lang="en-US"/>
        </a:p>
      </dgm:t>
    </dgm:pt>
  </dgm:ptLst>
  <dgm:cxnLst>
    <dgm:cxn modelId="{9B80195B-8B34-45D5-9E0B-E0023EF96D14}" type="presOf" srcId="{C7C854F6-8B6D-4BE9-8A9D-ECC45881E19A}" destId="{DE628CE8-20A2-4071-B6A5-66904D8B0779}" srcOrd="0" destOrd="0" presId="urn:microsoft.com/office/officeart/2005/8/layout/radial5"/>
    <dgm:cxn modelId="{668CC8BB-1592-4E4D-9804-4C4ECD2D117B}" type="presOf" srcId="{8BAB7EE1-B404-42FC-9BA7-EB158F57A5AE}" destId="{8E2392B0-E328-46DC-A0FC-0466ED2ECC4A}" srcOrd="0" destOrd="0" presId="urn:microsoft.com/office/officeart/2005/8/layout/radial5"/>
    <dgm:cxn modelId="{B16BDEEB-2F6A-41B6-BF9C-E64D1ED5BA13}" type="presOf" srcId="{93EBCF43-E20E-4B9A-B18A-CB6556664761}" destId="{76BD607E-1492-4058-96B1-0E21B5283776}" srcOrd="1" destOrd="0" presId="urn:microsoft.com/office/officeart/2005/8/layout/radial5"/>
    <dgm:cxn modelId="{8440E412-5A23-4904-884C-4B7417E9A2A8}" type="presOf" srcId="{2DF4CB0E-E4C6-4562-BF06-CAD18D6F8FF5}" destId="{CB95D318-27E5-42CA-BD38-B4A02E7AEAD7}" srcOrd="0" destOrd="0" presId="urn:microsoft.com/office/officeart/2005/8/layout/radial5"/>
    <dgm:cxn modelId="{89161296-AC6C-4CFD-9E34-D1A301ACBB4C}" type="presOf" srcId="{39FC7968-6C28-471F-BECF-73D75836690E}" destId="{61352B75-31B8-4EAE-BF0E-C316A0CE96C0}" srcOrd="0" destOrd="0" presId="urn:microsoft.com/office/officeart/2005/8/layout/radial5"/>
    <dgm:cxn modelId="{CDD13415-80EA-45E8-9A5A-7E2E0F7C09CD}" type="presOf" srcId="{58456708-4DFA-4FEE-91FD-96A9EFE68492}" destId="{03CD66B1-CDAF-4C31-9966-FD759753C204}" srcOrd="1" destOrd="0" presId="urn:microsoft.com/office/officeart/2005/8/layout/radial5"/>
    <dgm:cxn modelId="{A2DBD3AB-8B4A-41C9-8B62-AB7591042859}" type="presOf" srcId="{C7C854F6-8B6D-4BE9-8A9D-ECC45881E19A}" destId="{1F7B5DEE-0115-496A-AD6E-FF9928261FE3}" srcOrd="1" destOrd="0" presId="urn:microsoft.com/office/officeart/2005/8/layout/radial5"/>
    <dgm:cxn modelId="{F7FFBBE6-4A72-4680-B14B-C58F8ABD6CDA}" srcId="{D01ACD97-6FA0-4233-86BC-C26F69CBD592}" destId="{2DF4CB0E-E4C6-4562-BF06-CAD18D6F8FF5}" srcOrd="3" destOrd="0" parTransId="{D2D16082-1974-4B1A-AE83-A518B4AEA1B7}" sibTransId="{8E0FE731-2CA6-451B-8774-860FE5BBC0CE}"/>
    <dgm:cxn modelId="{2E775424-D1B5-4736-AD34-D15947EF607B}" type="presOf" srcId="{D2D16082-1974-4B1A-AE83-A518B4AEA1B7}" destId="{FFE52641-1A82-4468-A3DC-34ED71C3E071}" srcOrd="1" destOrd="0" presId="urn:microsoft.com/office/officeart/2005/8/layout/radial5"/>
    <dgm:cxn modelId="{6DA19DDA-22BF-4D54-986D-B703CE1AEE64}" type="presOf" srcId="{B6419AC3-241B-43B5-BC14-634D46754325}" destId="{11F8D090-23CD-4C50-A108-7283CCECD497}" srcOrd="0" destOrd="0" presId="urn:microsoft.com/office/officeart/2005/8/layout/radial5"/>
    <dgm:cxn modelId="{B4E7222D-1A0C-4B31-B1CF-38F4E6BE7455}" type="presOf" srcId="{D2D16082-1974-4B1A-AE83-A518B4AEA1B7}" destId="{77C0B272-3EC7-45CE-9E99-B85A04378D09}" srcOrd="0" destOrd="0" presId="urn:microsoft.com/office/officeart/2005/8/layout/radial5"/>
    <dgm:cxn modelId="{8ED8A0B8-561D-4C23-B8BF-D5D1D29F2212}" type="presOf" srcId="{D01ACD97-6FA0-4233-86BC-C26F69CBD592}" destId="{E376A9EA-1F4A-4DE6-8A27-A712B84B308A}" srcOrd="0" destOrd="0" presId="urn:microsoft.com/office/officeart/2005/8/layout/radial5"/>
    <dgm:cxn modelId="{2806C51A-5DCB-4AA4-9C76-859F77EBA07F}" srcId="{D01ACD97-6FA0-4233-86BC-C26F69CBD592}" destId="{39FC7968-6C28-471F-BECF-73D75836690E}" srcOrd="0" destOrd="0" parTransId="{93EBCF43-E20E-4B9A-B18A-CB6556664761}" sibTransId="{B09A678C-8AA0-415A-B2F9-F690F79D8093}"/>
    <dgm:cxn modelId="{ACC5051A-E97C-4448-9C07-B646DC612C44}" type="presOf" srcId="{93EBCF43-E20E-4B9A-B18A-CB6556664761}" destId="{FD73ECC0-F505-4CDC-93CC-991A0806E148}" srcOrd="0" destOrd="0" presId="urn:microsoft.com/office/officeart/2005/8/layout/radial5"/>
    <dgm:cxn modelId="{4FA49530-8010-4DD8-A831-2AF05703B34C}" type="presOf" srcId="{15264751-BCC1-4D5D-BF12-6AF8CFFEA55E}" destId="{3435CAF4-217F-40C0-9729-0504C03668A0}" srcOrd="0" destOrd="0" presId="urn:microsoft.com/office/officeart/2005/8/layout/radial5"/>
    <dgm:cxn modelId="{9F6535C0-4754-471C-BA1A-B3499E405374}" srcId="{15264751-BCC1-4D5D-BF12-6AF8CFFEA55E}" destId="{D01ACD97-6FA0-4233-86BC-C26F69CBD592}" srcOrd="0" destOrd="0" parTransId="{A6F9E04B-901F-4AE9-8BC9-053E078398DA}" sibTransId="{94AC122C-243A-4CAB-B4EE-1C8634D25B42}"/>
    <dgm:cxn modelId="{327E6FC4-C32F-4860-B724-3506D8D8F221}" srcId="{D01ACD97-6FA0-4233-86BC-C26F69CBD592}" destId="{8BAB7EE1-B404-42FC-9BA7-EB158F57A5AE}" srcOrd="2" destOrd="0" parTransId="{C7C854F6-8B6D-4BE9-8A9D-ECC45881E19A}" sibTransId="{89BF6683-38C7-4B1F-8CD6-92629D0E46BA}"/>
    <dgm:cxn modelId="{EB5BA901-66FC-4FE2-BA69-EC7E879060A5}" type="presOf" srcId="{58456708-4DFA-4FEE-91FD-96A9EFE68492}" destId="{5E941FA3-0030-44A9-BC33-F64207AAD313}" srcOrd="0" destOrd="0" presId="urn:microsoft.com/office/officeart/2005/8/layout/radial5"/>
    <dgm:cxn modelId="{A449F32B-711D-41C9-AF24-3621F7230357}" srcId="{D01ACD97-6FA0-4233-86BC-C26F69CBD592}" destId="{B6419AC3-241B-43B5-BC14-634D46754325}" srcOrd="1" destOrd="0" parTransId="{58456708-4DFA-4FEE-91FD-96A9EFE68492}" sibTransId="{B13EBDE8-CBAF-48EC-8C7F-5208F59E8163}"/>
    <dgm:cxn modelId="{410B08F4-9497-43E4-BE5D-8DB77D2DDD0B}" type="presParOf" srcId="{3435CAF4-217F-40C0-9729-0504C03668A0}" destId="{E376A9EA-1F4A-4DE6-8A27-A712B84B308A}" srcOrd="0" destOrd="0" presId="urn:microsoft.com/office/officeart/2005/8/layout/radial5"/>
    <dgm:cxn modelId="{502A18CA-9F2B-4C06-9531-955D8EFB7E11}" type="presParOf" srcId="{3435CAF4-217F-40C0-9729-0504C03668A0}" destId="{FD73ECC0-F505-4CDC-93CC-991A0806E148}" srcOrd="1" destOrd="0" presId="urn:microsoft.com/office/officeart/2005/8/layout/radial5"/>
    <dgm:cxn modelId="{6A1A2422-18DF-4EE6-AA86-777A942F34B9}" type="presParOf" srcId="{FD73ECC0-F505-4CDC-93CC-991A0806E148}" destId="{76BD607E-1492-4058-96B1-0E21B5283776}" srcOrd="0" destOrd="0" presId="urn:microsoft.com/office/officeart/2005/8/layout/radial5"/>
    <dgm:cxn modelId="{FD45B6CB-102B-45B0-9A04-047B75053B0E}" type="presParOf" srcId="{3435CAF4-217F-40C0-9729-0504C03668A0}" destId="{61352B75-31B8-4EAE-BF0E-C316A0CE96C0}" srcOrd="2" destOrd="0" presId="urn:microsoft.com/office/officeart/2005/8/layout/radial5"/>
    <dgm:cxn modelId="{9998D174-C8F6-4559-891E-A362DC4F70DF}" type="presParOf" srcId="{3435CAF4-217F-40C0-9729-0504C03668A0}" destId="{5E941FA3-0030-44A9-BC33-F64207AAD313}" srcOrd="3" destOrd="0" presId="urn:microsoft.com/office/officeart/2005/8/layout/radial5"/>
    <dgm:cxn modelId="{8C1BE019-7D41-4932-AD18-E35B2886CA02}" type="presParOf" srcId="{5E941FA3-0030-44A9-BC33-F64207AAD313}" destId="{03CD66B1-CDAF-4C31-9966-FD759753C204}" srcOrd="0" destOrd="0" presId="urn:microsoft.com/office/officeart/2005/8/layout/radial5"/>
    <dgm:cxn modelId="{402B9C95-6F18-450F-97E8-8C7006AF3D92}" type="presParOf" srcId="{3435CAF4-217F-40C0-9729-0504C03668A0}" destId="{11F8D090-23CD-4C50-A108-7283CCECD497}" srcOrd="4" destOrd="0" presId="urn:microsoft.com/office/officeart/2005/8/layout/radial5"/>
    <dgm:cxn modelId="{9CC56A9C-7B25-4DB1-8E9F-92178CA070A2}" type="presParOf" srcId="{3435CAF4-217F-40C0-9729-0504C03668A0}" destId="{DE628CE8-20A2-4071-B6A5-66904D8B0779}" srcOrd="5" destOrd="0" presId="urn:microsoft.com/office/officeart/2005/8/layout/radial5"/>
    <dgm:cxn modelId="{77B4DAD3-918B-47AC-991E-421665F483E3}" type="presParOf" srcId="{DE628CE8-20A2-4071-B6A5-66904D8B0779}" destId="{1F7B5DEE-0115-496A-AD6E-FF9928261FE3}" srcOrd="0" destOrd="0" presId="urn:microsoft.com/office/officeart/2005/8/layout/radial5"/>
    <dgm:cxn modelId="{DE3DF8C7-AAF2-42DD-8581-2EF54DE8CB04}" type="presParOf" srcId="{3435CAF4-217F-40C0-9729-0504C03668A0}" destId="{8E2392B0-E328-46DC-A0FC-0466ED2ECC4A}" srcOrd="6" destOrd="0" presId="urn:microsoft.com/office/officeart/2005/8/layout/radial5"/>
    <dgm:cxn modelId="{2FA8EA3B-55CC-4C18-A5CA-17A1ADCE1E23}" type="presParOf" srcId="{3435CAF4-217F-40C0-9729-0504C03668A0}" destId="{77C0B272-3EC7-45CE-9E99-B85A04378D09}" srcOrd="7" destOrd="0" presId="urn:microsoft.com/office/officeart/2005/8/layout/radial5"/>
    <dgm:cxn modelId="{174EEFD0-AF0F-4872-AB58-00D8C81E4204}" type="presParOf" srcId="{77C0B272-3EC7-45CE-9E99-B85A04378D09}" destId="{FFE52641-1A82-4468-A3DC-34ED71C3E071}" srcOrd="0" destOrd="0" presId="urn:microsoft.com/office/officeart/2005/8/layout/radial5"/>
    <dgm:cxn modelId="{78CA7CD6-49B9-44F7-A9D3-7469CA77A1A9}" type="presParOf" srcId="{3435CAF4-217F-40C0-9729-0504C03668A0}" destId="{CB95D318-27E5-42CA-BD38-B4A02E7AEAD7}" srcOrd="8"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6A9EA-1F4A-4DE6-8A27-A712B84B308A}">
      <dsp:nvSpPr>
        <dsp:cNvPr id="0" name=""/>
        <dsp:cNvSpPr/>
      </dsp:nvSpPr>
      <dsp:spPr>
        <a:xfrm>
          <a:off x="3283829"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fr-FR" sz="1500" kern="1200" dirty="0" smtClean="0"/>
            <a:t>Mécanisme</a:t>
          </a:r>
          <a:endParaRPr lang="fr-FR" sz="1500" kern="1200" dirty="0"/>
        </a:p>
      </dsp:txBody>
      <dsp:txXfrm>
        <a:off x="3488955" y="2170422"/>
        <a:ext cx="990433" cy="990433"/>
      </dsp:txXfrm>
    </dsp:sp>
    <dsp:sp modelId="{FD73ECC0-F505-4CDC-93CC-991A0806E148}">
      <dsp:nvSpPr>
        <dsp:cNvPr id="0" name=""/>
        <dsp:cNvSpPr/>
      </dsp:nvSpPr>
      <dsp:spPr>
        <a:xfrm rot="16200000">
          <a:off x="3835457" y="1455004"/>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1594866"/>
        <a:ext cx="208200" cy="285739"/>
      </dsp:txXfrm>
    </dsp:sp>
    <dsp:sp modelId="{61352B75-31B8-4EAE-BF0E-C316A0CE96C0}">
      <dsp:nvSpPr>
        <dsp:cNvPr id="0" name=""/>
        <dsp:cNvSpPr/>
      </dsp:nvSpPr>
      <dsp:spPr>
        <a:xfrm>
          <a:off x="3283829" y="3423"/>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Fixations</a:t>
          </a:r>
        </a:p>
        <a:p>
          <a:pPr lvl="0" algn="ctr" defTabSz="622300">
            <a:lnSpc>
              <a:spcPct val="90000"/>
            </a:lnSpc>
            <a:spcBef>
              <a:spcPct val="0"/>
            </a:spcBef>
            <a:spcAft>
              <a:spcPct val="35000"/>
            </a:spcAft>
          </a:pPr>
          <a:r>
            <a:rPr lang="fr-FR" sz="1400" kern="1200" dirty="0" smtClean="0">
              <a:hlinkClick xmlns:r="http://schemas.openxmlformats.org/officeDocument/2006/relationships" r:id="" action="ppaction://hlinksldjump"/>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 action="ppaction://hlinksldjump"/>
            </a:rPr>
            <a:t>7b</a:t>
          </a:r>
          <a:endParaRPr lang="fr-FR" sz="1400" kern="1200" dirty="0" smtClean="0"/>
        </a:p>
      </dsp:txBody>
      <dsp:txXfrm>
        <a:off x="3488955" y="208549"/>
        <a:ext cx="990433" cy="990433"/>
      </dsp:txXfrm>
    </dsp:sp>
    <dsp:sp modelId="{5E941FA3-0030-44A9-BC33-F64207AAD313}">
      <dsp:nvSpPr>
        <dsp:cNvPr id="0" name=""/>
        <dsp:cNvSpPr/>
      </dsp:nvSpPr>
      <dsp:spPr>
        <a:xfrm>
          <a:off x="4807975"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4807975" y="2522769"/>
        <a:ext cx="208200" cy="285739"/>
      </dsp:txXfrm>
    </dsp:sp>
    <dsp:sp modelId="{11F8D090-23CD-4C50-A108-7283CCECD497}">
      <dsp:nvSpPr>
        <dsp:cNvPr id="0" name=""/>
        <dsp:cNvSpPr/>
      </dsp:nvSpPr>
      <dsp:spPr>
        <a:xfrm>
          <a:off x="5245702"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Transmission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9</a:t>
          </a:r>
          <a:endParaRPr lang="fr-FR" sz="1400" kern="1200" dirty="0"/>
        </a:p>
      </dsp:txBody>
      <dsp:txXfrm>
        <a:off x="5450828" y="2170422"/>
        <a:ext cx="990433" cy="990433"/>
      </dsp:txXfrm>
    </dsp:sp>
    <dsp:sp modelId="{DE628CE8-20A2-4071-B6A5-66904D8B0779}">
      <dsp:nvSpPr>
        <dsp:cNvPr id="0" name=""/>
        <dsp:cNvSpPr/>
      </dsp:nvSpPr>
      <dsp:spPr>
        <a:xfrm rot="5400000">
          <a:off x="3835457" y="3400041"/>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3450674"/>
        <a:ext cx="208200" cy="285739"/>
      </dsp:txXfrm>
    </dsp:sp>
    <dsp:sp modelId="{8E2392B0-E328-46DC-A0FC-0466ED2ECC4A}">
      <dsp:nvSpPr>
        <dsp:cNvPr id="0" name=""/>
        <dsp:cNvSpPr/>
      </dsp:nvSpPr>
      <dsp:spPr>
        <a:xfrm>
          <a:off x="3283829" y="3927169"/>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Etanchéité</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8</a:t>
          </a:r>
          <a:endParaRPr lang="fr-FR" sz="1400" kern="1200" dirty="0"/>
        </a:p>
      </dsp:txBody>
      <dsp:txXfrm>
        <a:off x="3488955" y="4132295"/>
        <a:ext cx="990433" cy="990433"/>
      </dsp:txXfrm>
    </dsp:sp>
    <dsp:sp modelId="{77C0B272-3EC7-45CE-9E99-B85A04378D09}">
      <dsp:nvSpPr>
        <dsp:cNvPr id="0" name=""/>
        <dsp:cNvSpPr/>
      </dsp:nvSpPr>
      <dsp:spPr>
        <a:xfrm rot="10800000">
          <a:off x="2862938"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rot="10800000">
        <a:off x="2952167" y="2522769"/>
        <a:ext cx="208200" cy="285739"/>
      </dsp:txXfrm>
    </dsp:sp>
    <dsp:sp modelId="{CB95D318-27E5-42CA-BD38-B4A02E7AEAD7}">
      <dsp:nvSpPr>
        <dsp:cNvPr id="0" name=""/>
        <dsp:cNvSpPr/>
      </dsp:nvSpPr>
      <dsp:spPr>
        <a:xfrm>
          <a:off x="1321956"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Guidage de rotation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8</a:t>
          </a:r>
          <a:endParaRPr lang="fr-FR" sz="1400" kern="1200" dirty="0"/>
        </a:p>
      </dsp:txBody>
      <dsp:txXfrm>
        <a:off x="1527082" y="2170422"/>
        <a:ext cx="990433" cy="990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6A9EA-1F4A-4DE6-8A27-A712B84B308A}">
      <dsp:nvSpPr>
        <dsp:cNvPr id="0" name=""/>
        <dsp:cNvSpPr/>
      </dsp:nvSpPr>
      <dsp:spPr>
        <a:xfrm>
          <a:off x="3283829"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fr-FR" sz="1500" kern="1200" dirty="0" smtClean="0"/>
            <a:t>Mécanisme</a:t>
          </a:r>
          <a:endParaRPr lang="fr-FR" sz="1500" kern="1200" dirty="0"/>
        </a:p>
      </dsp:txBody>
      <dsp:txXfrm>
        <a:off x="3488955" y="2170422"/>
        <a:ext cx="990433" cy="990433"/>
      </dsp:txXfrm>
    </dsp:sp>
    <dsp:sp modelId="{FD73ECC0-F505-4CDC-93CC-991A0806E148}">
      <dsp:nvSpPr>
        <dsp:cNvPr id="0" name=""/>
        <dsp:cNvSpPr/>
      </dsp:nvSpPr>
      <dsp:spPr>
        <a:xfrm rot="16200000">
          <a:off x="3835457" y="1455004"/>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1594866"/>
        <a:ext cx="208200" cy="285739"/>
      </dsp:txXfrm>
    </dsp:sp>
    <dsp:sp modelId="{61352B75-31B8-4EAE-BF0E-C316A0CE96C0}">
      <dsp:nvSpPr>
        <dsp:cNvPr id="0" name=""/>
        <dsp:cNvSpPr/>
      </dsp:nvSpPr>
      <dsp:spPr>
        <a:xfrm>
          <a:off x="3283829" y="3423"/>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Fixations</a:t>
          </a:r>
        </a:p>
        <a:p>
          <a:pPr lvl="0" algn="ctr" defTabSz="622300">
            <a:lnSpc>
              <a:spcPct val="90000"/>
            </a:lnSpc>
            <a:spcBef>
              <a:spcPct val="0"/>
            </a:spcBef>
            <a:spcAft>
              <a:spcPct val="35000"/>
            </a:spcAft>
          </a:pPr>
          <a:r>
            <a:rPr lang="fr-FR" sz="1400" kern="1200" dirty="0" smtClean="0">
              <a:hlinkClick xmlns:r="http://schemas.openxmlformats.org/officeDocument/2006/relationships" r:id="" action="ppaction://hlinksldjump"/>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 action="ppaction://hlinksldjump"/>
            </a:rPr>
            <a:t>7b</a:t>
          </a:r>
          <a:endParaRPr lang="fr-FR" sz="1400" kern="1200" dirty="0" smtClean="0"/>
        </a:p>
      </dsp:txBody>
      <dsp:txXfrm>
        <a:off x="3488955" y="208549"/>
        <a:ext cx="990433" cy="990433"/>
      </dsp:txXfrm>
    </dsp:sp>
    <dsp:sp modelId="{5E941FA3-0030-44A9-BC33-F64207AAD313}">
      <dsp:nvSpPr>
        <dsp:cNvPr id="0" name=""/>
        <dsp:cNvSpPr/>
      </dsp:nvSpPr>
      <dsp:spPr>
        <a:xfrm>
          <a:off x="4807975"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4807975" y="2522769"/>
        <a:ext cx="208200" cy="285739"/>
      </dsp:txXfrm>
    </dsp:sp>
    <dsp:sp modelId="{11F8D090-23CD-4C50-A108-7283CCECD497}">
      <dsp:nvSpPr>
        <dsp:cNvPr id="0" name=""/>
        <dsp:cNvSpPr/>
      </dsp:nvSpPr>
      <dsp:spPr>
        <a:xfrm>
          <a:off x="5245702"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Transmission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9</a:t>
          </a:r>
          <a:endParaRPr lang="fr-FR" sz="1400" kern="1200" dirty="0"/>
        </a:p>
      </dsp:txBody>
      <dsp:txXfrm>
        <a:off x="5450828" y="2170422"/>
        <a:ext cx="990433" cy="990433"/>
      </dsp:txXfrm>
    </dsp:sp>
    <dsp:sp modelId="{DE628CE8-20A2-4071-B6A5-66904D8B0779}">
      <dsp:nvSpPr>
        <dsp:cNvPr id="0" name=""/>
        <dsp:cNvSpPr/>
      </dsp:nvSpPr>
      <dsp:spPr>
        <a:xfrm rot="5400000">
          <a:off x="3835457" y="3400041"/>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3450674"/>
        <a:ext cx="208200" cy="285739"/>
      </dsp:txXfrm>
    </dsp:sp>
    <dsp:sp modelId="{8E2392B0-E328-46DC-A0FC-0466ED2ECC4A}">
      <dsp:nvSpPr>
        <dsp:cNvPr id="0" name=""/>
        <dsp:cNvSpPr/>
      </dsp:nvSpPr>
      <dsp:spPr>
        <a:xfrm>
          <a:off x="3283829" y="3927169"/>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Etanchéité</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8</a:t>
          </a:r>
          <a:endParaRPr lang="fr-FR" sz="1400" kern="1200" dirty="0"/>
        </a:p>
      </dsp:txBody>
      <dsp:txXfrm>
        <a:off x="3488955" y="4132295"/>
        <a:ext cx="990433" cy="990433"/>
      </dsp:txXfrm>
    </dsp:sp>
    <dsp:sp modelId="{77C0B272-3EC7-45CE-9E99-B85A04378D09}">
      <dsp:nvSpPr>
        <dsp:cNvPr id="0" name=""/>
        <dsp:cNvSpPr/>
      </dsp:nvSpPr>
      <dsp:spPr>
        <a:xfrm rot="10800000">
          <a:off x="2862938"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rot="10800000">
        <a:off x="2952167" y="2522769"/>
        <a:ext cx="208200" cy="285739"/>
      </dsp:txXfrm>
    </dsp:sp>
    <dsp:sp modelId="{CB95D318-27E5-42CA-BD38-B4A02E7AEAD7}">
      <dsp:nvSpPr>
        <dsp:cNvPr id="0" name=""/>
        <dsp:cNvSpPr/>
      </dsp:nvSpPr>
      <dsp:spPr>
        <a:xfrm>
          <a:off x="1321956"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Guidage de rotation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8</a:t>
          </a:r>
          <a:endParaRPr lang="fr-FR" sz="1400" kern="1200" dirty="0"/>
        </a:p>
      </dsp:txBody>
      <dsp:txXfrm>
        <a:off x="1527082" y="2170422"/>
        <a:ext cx="990433" cy="990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6A9EA-1F4A-4DE6-8A27-A712B84B308A}">
      <dsp:nvSpPr>
        <dsp:cNvPr id="0" name=""/>
        <dsp:cNvSpPr/>
      </dsp:nvSpPr>
      <dsp:spPr>
        <a:xfrm>
          <a:off x="3283829"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fr-FR" sz="1500" kern="1200" dirty="0" smtClean="0"/>
            <a:t>Mécanisme</a:t>
          </a:r>
          <a:endParaRPr lang="fr-FR" sz="1500" kern="1200" dirty="0"/>
        </a:p>
      </dsp:txBody>
      <dsp:txXfrm>
        <a:off x="3488955" y="2170422"/>
        <a:ext cx="990433" cy="990433"/>
      </dsp:txXfrm>
    </dsp:sp>
    <dsp:sp modelId="{FD73ECC0-F505-4CDC-93CC-991A0806E148}">
      <dsp:nvSpPr>
        <dsp:cNvPr id="0" name=""/>
        <dsp:cNvSpPr/>
      </dsp:nvSpPr>
      <dsp:spPr>
        <a:xfrm rot="16200000">
          <a:off x="3835457" y="1455004"/>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1594866"/>
        <a:ext cx="208200" cy="285739"/>
      </dsp:txXfrm>
    </dsp:sp>
    <dsp:sp modelId="{61352B75-31B8-4EAE-BF0E-C316A0CE96C0}">
      <dsp:nvSpPr>
        <dsp:cNvPr id="0" name=""/>
        <dsp:cNvSpPr/>
      </dsp:nvSpPr>
      <dsp:spPr>
        <a:xfrm>
          <a:off x="3283829" y="3423"/>
          <a:ext cx="1400685" cy="1400685"/>
        </a:xfrm>
        <a:prstGeom prst="ellipse">
          <a:avLst/>
        </a:prstGeom>
        <a:solidFill>
          <a:schemeClr val="accent1">
            <a:hueOff val="0"/>
            <a:satOff val="0"/>
            <a:lumOff val="0"/>
            <a:alphaOff val="0"/>
          </a:schemeClr>
        </a:solidFill>
        <a:ln w="762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Fixations</a:t>
          </a:r>
        </a:p>
        <a:p>
          <a:pPr lvl="0" algn="ctr" defTabSz="622300">
            <a:lnSpc>
              <a:spcPct val="90000"/>
            </a:lnSpc>
            <a:spcBef>
              <a:spcPct val="0"/>
            </a:spcBef>
            <a:spcAft>
              <a:spcPct val="35000"/>
            </a:spcAft>
          </a:pPr>
          <a:r>
            <a:rPr lang="fr-FR" sz="1400" kern="1200" dirty="0" smtClean="0"/>
            <a:t>Présentation</a:t>
          </a:r>
        </a:p>
        <a:p>
          <a:pPr lvl="0" algn="ctr" defTabSz="622300">
            <a:lnSpc>
              <a:spcPct val="90000"/>
            </a:lnSpc>
            <a:spcBef>
              <a:spcPct val="0"/>
            </a:spcBef>
            <a:spcAft>
              <a:spcPct val="35000"/>
            </a:spcAft>
          </a:pPr>
          <a:r>
            <a:rPr lang="fr-FR" sz="1400" kern="1200" dirty="0" smtClean="0"/>
            <a:t>7b</a:t>
          </a:r>
          <a:endParaRPr lang="fr-FR" sz="1400" kern="1200" dirty="0"/>
        </a:p>
      </dsp:txBody>
      <dsp:txXfrm>
        <a:off x="3488955" y="208549"/>
        <a:ext cx="990433" cy="990433"/>
      </dsp:txXfrm>
    </dsp:sp>
    <dsp:sp modelId="{5E941FA3-0030-44A9-BC33-F64207AAD313}">
      <dsp:nvSpPr>
        <dsp:cNvPr id="0" name=""/>
        <dsp:cNvSpPr/>
      </dsp:nvSpPr>
      <dsp:spPr>
        <a:xfrm>
          <a:off x="4807975"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4807975" y="2522769"/>
        <a:ext cx="208200" cy="285739"/>
      </dsp:txXfrm>
    </dsp:sp>
    <dsp:sp modelId="{11F8D090-23CD-4C50-A108-7283CCECD497}">
      <dsp:nvSpPr>
        <dsp:cNvPr id="0" name=""/>
        <dsp:cNvSpPr/>
      </dsp:nvSpPr>
      <dsp:spPr>
        <a:xfrm>
          <a:off x="5245702"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Transmission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1" action="ppaction://hlinkfile"/>
            </a:rPr>
            <a:t>9</a:t>
          </a:r>
          <a:endParaRPr lang="fr-FR" sz="1400" kern="1200" dirty="0"/>
        </a:p>
      </dsp:txBody>
      <dsp:txXfrm>
        <a:off x="5450828" y="2170422"/>
        <a:ext cx="990433" cy="990433"/>
      </dsp:txXfrm>
    </dsp:sp>
    <dsp:sp modelId="{DE628CE8-20A2-4071-B6A5-66904D8B0779}">
      <dsp:nvSpPr>
        <dsp:cNvPr id="0" name=""/>
        <dsp:cNvSpPr/>
      </dsp:nvSpPr>
      <dsp:spPr>
        <a:xfrm rot="5400000">
          <a:off x="3835457" y="3400041"/>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a:off x="3880072" y="3450674"/>
        <a:ext cx="208200" cy="285739"/>
      </dsp:txXfrm>
    </dsp:sp>
    <dsp:sp modelId="{8E2392B0-E328-46DC-A0FC-0466ED2ECC4A}">
      <dsp:nvSpPr>
        <dsp:cNvPr id="0" name=""/>
        <dsp:cNvSpPr/>
      </dsp:nvSpPr>
      <dsp:spPr>
        <a:xfrm>
          <a:off x="3283829" y="3927169"/>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Etanchéité</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8</a:t>
          </a:r>
          <a:endParaRPr lang="fr-FR" sz="1400" kern="1200" dirty="0"/>
        </a:p>
      </dsp:txBody>
      <dsp:txXfrm>
        <a:off x="3488955" y="4132295"/>
        <a:ext cx="990433" cy="990433"/>
      </dsp:txXfrm>
    </dsp:sp>
    <dsp:sp modelId="{77C0B272-3EC7-45CE-9E99-B85A04378D09}">
      <dsp:nvSpPr>
        <dsp:cNvPr id="0" name=""/>
        <dsp:cNvSpPr/>
      </dsp:nvSpPr>
      <dsp:spPr>
        <a:xfrm rot="10800000">
          <a:off x="2862938" y="2427522"/>
          <a:ext cx="297429" cy="4762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a:p>
      </dsp:txBody>
      <dsp:txXfrm rot="10800000">
        <a:off x="2952167" y="2522769"/>
        <a:ext cx="208200" cy="285739"/>
      </dsp:txXfrm>
    </dsp:sp>
    <dsp:sp modelId="{CB95D318-27E5-42CA-BD38-B4A02E7AEAD7}">
      <dsp:nvSpPr>
        <dsp:cNvPr id="0" name=""/>
        <dsp:cNvSpPr/>
      </dsp:nvSpPr>
      <dsp:spPr>
        <a:xfrm>
          <a:off x="1321956" y="1965296"/>
          <a:ext cx="1400685" cy="14006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Guidage de rotation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Présentation</a:t>
          </a:r>
        </a:p>
        <a:p>
          <a:pPr lvl="0" algn="ctr" defTabSz="622300">
            <a:lnSpc>
              <a:spcPct val="90000"/>
            </a:lnSpc>
            <a:spcBef>
              <a:spcPct val="0"/>
            </a:spcBef>
            <a:spcAft>
              <a:spcPct val="35000"/>
            </a:spcAft>
          </a:pPr>
          <a:r>
            <a:rPr lang="fr-FR" sz="1400" kern="1200" dirty="0" smtClean="0">
              <a:hlinkClick xmlns:r="http://schemas.openxmlformats.org/officeDocument/2006/relationships" r:id="rId2" action="ppaction://hlinkfile"/>
            </a:rPr>
            <a:t>8</a:t>
          </a:r>
          <a:endParaRPr lang="fr-FR" sz="1400" kern="1200" dirty="0"/>
        </a:p>
      </dsp:txBody>
      <dsp:txXfrm>
        <a:off x="1527082" y="2170422"/>
        <a:ext cx="990433" cy="99043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E7B43-767F-4A8F-BCE6-0C20558F698F}" type="datetimeFigureOut">
              <a:rPr lang="en-US" smtClean="0"/>
              <a:pPr/>
              <a:t>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61791-6D09-4C75-8CF0-CCF01B60AFD2}" type="slidenum">
              <a:rPr lang="en-US" smtClean="0"/>
              <a:pPr/>
              <a:t>‹N°›</a:t>
            </a:fld>
            <a:endParaRPr lang="en-US"/>
          </a:p>
        </p:txBody>
      </p:sp>
    </p:spTree>
    <p:extLst>
      <p:ext uri="{BB962C8B-B14F-4D97-AF65-F5344CB8AC3E}">
        <p14:creationId xmlns:p14="http://schemas.microsoft.com/office/powerpoint/2010/main" val="325896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81F3DF-986C-48BC-AA53-4ED622225B21}" type="slidenum">
              <a:rPr lang="en-US" smtClean="0"/>
              <a:pPr/>
              <a:t>1</a:t>
            </a:fld>
            <a:endParaRPr lang="en-US"/>
          </a:p>
        </p:txBody>
      </p:sp>
    </p:spTree>
    <p:extLst>
      <p:ext uri="{BB962C8B-B14F-4D97-AF65-F5344CB8AC3E}">
        <p14:creationId xmlns:p14="http://schemas.microsoft.com/office/powerpoint/2010/main" val="685907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Date Placeholder 3"/>
          <p:cNvSpPr>
            <a:spLocks noGrp="1"/>
          </p:cNvSpPr>
          <p:nvPr>
            <p:ph type="dt" sz="half" idx="10"/>
          </p:nvPr>
        </p:nvSpPr>
        <p:spPr/>
        <p:txBody>
          <a:bodyPr/>
          <a:lstStyle/>
          <a:p>
            <a:fld id="{5601EB7B-838E-496C-ADD1-395FA8DFDC7F}"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
        <p:nvSpPr>
          <p:cNvPr id="6" name="Slide Number Placeholder 5"/>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1620859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6FC4FC75-29C4-4D53-B05A-04CA810BA26B}"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
        <p:nvSpPr>
          <p:cNvPr id="6" name="Slide Number Placeholder 5"/>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2055690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481FB935-C75F-4BA5-BD98-8E79187BD449}"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
        <p:nvSpPr>
          <p:cNvPr id="6" name="Slide Number Placeholder 5"/>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433651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2EC0D116-0363-4425-A6C8-6ED60E2457B0}"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
        <p:nvSpPr>
          <p:cNvPr id="6" name="Slide Number Placeholder 5"/>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771386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E57C2665-017D-441C-9FFB-B1C6A39C07D4}"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
        <p:nvSpPr>
          <p:cNvPr id="6" name="Slide Number Placeholder 5"/>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2900561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Date Placeholder 4"/>
          <p:cNvSpPr>
            <a:spLocks noGrp="1"/>
          </p:cNvSpPr>
          <p:nvPr>
            <p:ph type="dt" sz="half" idx="10"/>
          </p:nvPr>
        </p:nvSpPr>
        <p:spPr/>
        <p:txBody>
          <a:bodyPr/>
          <a:lstStyle/>
          <a:p>
            <a:fld id="{1773768A-CB7D-4D5D-974F-1AA5AD2DF525}"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
        <p:nvSpPr>
          <p:cNvPr id="7" name="Slide Number Placeholder 6"/>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1264368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Date Placeholder 6"/>
          <p:cNvSpPr>
            <a:spLocks noGrp="1"/>
          </p:cNvSpPr>
          <p:nvPr>
            <p:ph type="dt" sz="half" idx="10"/>
          </p:nvPr>
        </p:nvSpPr>
        <p:spPr/>
        <p:txBody>
          <a:bodyPr/>
          <a:lstStyle/>
          <a:p>
            <a:fld id="{5BA901B0-6154-45E9-B280-D8C844355431}"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
        <p:nvSpPr>
          <p:cNvPr id="9" name="Slide Number Placeholder 8"/>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227869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B93DB4D8-21B5-4938-BB94-275A2ED962F2}"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DI7</a:t>
            </a:r>
            <a:endParaRPr lang="en-US"/>
          </a:p>
        </p:txBody>
      </p:sp>
      <p:sp>
        <p:nvSpPr>
          <p:cNvPr id="5" name="Slide Number Placeholder 4"/>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91878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C63AA3-971D-433F-8BC0-DC8FA22772BA}" type="datetime7">
              <a:rPr lang="en-US" smtClean="0"/>
              <a:pPr/>
              <a:t>Nov-18</a:t>
            </a:fld>
            <a:endParaRPr lang="en-US"/>
          </a:p>
        </p:txBody>
      </p:sp>
      <p:sp>
        <p:nvSpPr>
          <p:cNvPr id="3" name="Footer Placeholder 2"/>
          <p:cNvSpPr>
            <a:spLocks noGrp="1"/>
          </p:cNvSpPr>
          <p:nvPr>
            <p:ph type="ftr" sz="quarter" idx="11"/>
          </p:nvPr>
        </p:nvSpPr>
        <p:spPr/>
        <p:txBody>
          <a:bodyPr/>
          <a:lstStyle/>
          <a:p>
            <a:r>
              <a:rPr lang="en-US" smtClean="0"/>
              <a:t>DI7</a:t>
            </a:r>
            <a:endParaRPr lang="en-US"/>
          </a:p>
        </p:txBody>
      </p:sp>
      <p:sp>
        <p:nvSpPr>
          <p:cNvPr id="4" name="Slide Number Placeholder 3"/>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839153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C4AAEAC0-07B9-4A69-8AC3-ECFAA36AF3F6}"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
        <p:nvSpPr>
          <p:cNvPr id="7" name="Slide Number Placeholder 6"/>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3811033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73314BC8-5B8E-4EBC-B15A-FF8F57F64564}"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
        <p:nvSpPr>
          <p:cNvPr id="7" name="Slide Number Placeholder 6"/>
          <p:cNvSpPr>
            <a:spLocks noGrp="1"/>
          </p:cNvSpPr>
          <p:nvPr>
            <p:ph type="sldNum" sz="quarter" idx="12"/>
          </p:nvPr>
        </p:nvSpPr>
        <p:spPr/>
        <p:txBody>
          <a:bodyPr/>
          <a:lstStyle/>
          <a:p>
            <a:fld id="{FF19FD34-F3E2-41A0-88F1-A5505E346591}" type="slidenum">
              <a:rPr lang="en-US" smtClean="0"/>
              <a:pPr/>
              <a:t>‹N°›</a:t>
            </a:fld>
            <a:endParaRPr lang="en-US"/>
          </a:p>
        </p:txBody>
      </p:sp>
    </p:spTree>
    <p:extLst>
      <p:ext uri="{BB962C8B-B14F-4D97-AF65-F5344CB8AC3E}">
        <p14:creationId xmlns:p14="http://schemas.microsoft.com/office/powerpoint/2010/main" val="245557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C08D5-D781-44B0-811E-6350D7B5329F}" type="datetime7">
              <a:rPr lang="en-US" smtClean="0"/>
              <a:pPr/>
              <a:t>Nov-18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DI7</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19FD34-F3E2-41A0-88F1-A5505E346591}" type="slidenum">
              <a:rPr lang="en-US" smtClean="0"/>
              <a:pPr/>
              <a:t>‹N°›</a:t>
            </a:fld>
            <a:endParaRPr lang="en-US"/>
          </a:p>
        </p:txBody>
      </p:sp>
    </p:spTree>
    <p:extLst>
      <p:ext uri="{BB962C8B-B14F-4D97-AF65-F5344CB8AC3E}">
        <p14:creationId xmlns:p14="http://schemas.microsoft.com/office/powerpoint/2010/main" val="751238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5" Type="http://schemas.openxmlformats.org/officeDocument/2006/relationships/hyperlink" Target="https://www.youtube.com/watch?v=FjbWdS9q4k4" TargetMode="External"/><Relationship Id="rId4" Type="http://schemas.openxmlformats.org/officeDocument/2006/relationships/hyperlink" Target="https://www.youtube.com/watch?v=VMqxEoDnhd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png"/><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78.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jpeg"/><Relationship Id="rId4" Type="http://schemas.openxmlformats.org/officeDocument/2006/relationships/image" Target="../media/image67.jpeg"/><Relationship Id="rId9" Type="http://schemas.openxmlformats.org/officeDocument/2006/relationships/image" Target="../media/image72.emf"/></Relationships>
</file>

<file path=ppt/slides/_rels/slide79.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jpeg"/><Relationship Id="rId4" Type="http://schemas.openxmlformats.org/officeDocument/2006/relationships/image" Target="../media/image67.jpeg"/><Relationship Id="rId9" Type="http://schemas.openxmlformats.org/officeDocument/2006/relationships/image" Target="../media/image72.emf"/></Relationships>
</file>

<file path=ppt/slides/_rels/slide8.xml.rels><?xml version="1.0" encoding="UTF-8" standalone="yes"?>
<Relationships xmlns="http://schemas.openxmlformats.org/package/2006/relationships"><Relationship Id="rId8" Type="http://schemas.openxmlformats.org/officeDocument/2006/relationships/slide" Target="slide77.xml"/><Relationship Id="rId13" Type="http://schemas.microsoft.com/office/2007/relationships/diagramDrawing" Target="../diagrams/drawing3.xml"/><Relationship Id="rId3" Type="http://schemas.openxmlformats.org/officeDocument/2006/relationships/slide" Target="slide36.xml"/><Relationship Id="rId7" Type="http://schemas.openxmlformats.org/officeDocument/2006/relationships/slide" Target="slide71.xml"/><Relationship Id="rId12" Type="http://schemas.openxmlformats.org/officeDocument/2006/relationships/diagramColors" Target="../diagrams/colors3.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69.xml"/><Relationship Id="rId11" Type="http://schemas.openxmlformats.org/officeDocument/2006/relationships/diagramQuickStyle" Target="../diagrams/quickStyle3.xml"/><Relationship Id="rId5" Type="http://schemas.openxmlformats.org/officeDocument/2006/relationships/slide" Target="slide31.xml"/><Relationship Id="rId15" Type="http://schemas.openxmlformats.org/officeDocument/2006/relationships/hyperlink" Target="Contenu.pdf" TargetMode="External"/><Relationship Id="rId10" Type="http://schemas.openxmlformats.org/officeDocument/2006/relationships/diagramLayout" Target="../diagrams/layout3.xml"/><Relationship Id="rId4" Type="http://schemas.openxmlformats.org/officeDocument/2006/relationships/slide" Target="slide43.xml"/><Relationship Id="rId9" Type="http://schemas.openxmlformats.org/officeDocument/2006/relationships/diagramData" Target="../diagrams/data3.xml"/><Relationship Id="rId14" Type="http://schemas.openxmlformats.org/officeDocument/2006/relationships/slide" Target="slide9.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8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369499"/>
            <a:ext cx="9325233" cy="2387600"/>
          </a:xfrm>
        </p:spPr>
        <p:txBody>
          <a:bodyPr>
            <a:normAutofit fontScale="90000"/>
          </a:bodyPr>
          <a:lstStyle/>
          <a:p>
            <a:r>
              <a:rPr lang="en-US" sz="4900" dirty="0" smtClean="0"/>
              <a:t>D</a:t>
            </a:r>
            <a:r>
              <a:rPr lang="fr-FR" sz="4900" dirty="0" err="1" smtClean="0"/>
              <a:t>essin</a:t>
            </a:r>
            <a:r>
              <a:rPr lang="fr-FR" sz="4900" dirty="0" smtClean="0"/>
              <a:t> Industriel 7a</a:t>
            </a:r>
            <a:r>
              <a:rPr lang="fr-FR" sz="5300" dirty="0" smtClean="0"/>
              <a:t/>
            </a:r>
            <a:br>
              <a:rPr lang="fr-FR" sz="5300" dirty="0" smtClean="0"/>
            </a:br>
            <a:r>
              <a:rPr lang="fr-FR" dirty="0" smtClean="0"/>
              <a:t/>
            </a:r>
            <a:br>
              <a:rPr lang="fr-FR" dirty="0" smtClean="0"/>
            </a:br>
            <a:r>
              <a:rPr lang="fr-FR" sz="5400" dirty="0"/>
              <a:t>Introduction aux pièces normalisées</a:t>
            </a:r>
            <a:endParaRPr lang="en-US" sz="5400" dirty="0"/>
          </a:p>
        </p:txBody>
      </p:sp>
      <p:sp>
        <p:nvSpPr>
          <p:cNvPr id="3" name="Subtitle 2"/>
          <p:cNvSpPr>
            <a:spLocks noGrp="1"/>
          </p:cNvSpPr>
          <p:nvPr>
            <p:ph type="subTitle" idx="1"/>
          </p:nvPr>
        </p:nvSpPr>
        <p:spPr>
          <a:xfrm>
            <a:off x="1524000" y="4640006"/>
            <a:ext cx="9144000" cy="1655762"/>
          </a:xfrm>
        </p:spPr>
        <p:txBody>
          <a:bodyPr>
            <a:normAutofit/>
          </a:bodyPr>
          <a:lstStyle/>
          <a:p>
            <a:r>
              <a:rPr lang="en-US" dirty="0" smtClean="0"/>
              <a:t>SMT 1 </a:t>
            </a:r>
            <a:br>
              <a:rPr lang="en-US" dirty="0" smtClean="0"/>
            </a:br>
            <a:r>
              <a:rPr lang="fr-FR" dirty="0" smtClean="0"/>
              <a:t>Etude</a:t>
            </a:r>
            <a:r>
              <a:rPr lang="en-US" dirty="0" smtClean="0"/>
              <a:t> de </a:t>
            </a:r>
            <a:r>
              <a:rPr lang="fr-FR" dirty="0" smtClean="0"/>
              <a:t>mécanismes</a:t>
            </a:r>
          </a:p>
          <a:p>
            <a:r>
              <a:rPr lang="fr-FR" dirty="0" err="1" smtClean="0"/>
              <a:t>Kostas</a:t>
            </a:r>
            <a:r>
              <a:rPr lang="fr-FR" smtClean="0"/>
              <a:t> </a:t>
            </a:r>
            <a:r>
              <a:rPr lang="fr-FR" smtClean="0"/>
              <a:t>Politis</a:t>
            </a:r>
            <a:endParaRPr lang="fr-FR" dirty="0" smtClean="0"/>
          </a:p>
        </p:txBody>
      </p:sp>
      <p:sp>
        <p:nvSpPr>
          <p:cNvPr id="4" name="Slide Number Placeholder 3"/>
          <p:cNvSpPr>
            <a:spLocks noGrp="1"/>
          </p:cNvSpPr>
          <p:nvPr>
            <p:ph type="sldNum" sz="quarter" idx="12"/>
          </p:nvPr>
        </p:nvSpPr>
        <p:spPr>
          <a:xfrm>
            <a:off x="700216" y="6356350"/>
            <a:ext cx="10653584" cy="365125"/>
          </a:xfrm>
        </p:spPr>
        <p:txBody>
          <a:bodyPr/>
          <a:lstStyle/>
          <a:p>
            <a:fld id="{0B3E07E0-055B-4305-A5F9-93FAB2F5D96F}" type="slidenum">
              <a:rPr lang="en-US" smtClean="0"/>
              <a:pPr/>
              <a:t>1</a:t>
            </a:fld>
            <a:endParaRPr lang="en-US" dirty="0"/>
          </a:p>
        </p:txBody>
      </p:sp>
      <p:sp>
        <p:nvSpPr>
          <p:cNvPr id="5" name="Date Placeholder 4"/>
          <p:cNvSpPr>
            <a:spLocks noGrp="1"/>
          </p:cNvSpPr>
          <p:nvPr>
            <p:ph type="dt" sz="half" idx="10"/>
          </p:nvPr>
        </p:nvSpPr>
        <p:spPr/>
        <p:txBody>
          <a:bodyPr/>
          <a:lstStyle/>
          <a:p>
            <a:fld id="{5B32B307-51BB-446D-8828-44B5B5E9D538}" type="datetime7">
              <a:rPr lang="en-US" smtClean="0"/>
              <a:pPr/>
              <a:t>Nov-18</a:t>
            </a:fld>
            <a:endParaRPr lang="en-US" dirty="0"/>
          </a:p>
        </p:txBody>
      </p:sp>
      <p:sp>
        <p:nvSpPr>
          <p:cNvPr id="6" name="Footer Placeholder 5"/>
          <p:cNvSpPr>
            <a:spLocks noGrp="1"/>
          </p:cNvSpPr>
          <p:nvPr>
            <p:ph type="ftr" sz="quarter" idx="11"/>
          </p:nvPr>
        </p:nvSpPr>
        <p:spPr/>
        <p:txBody>
          <a:bodyPr/>
          <a:lstStyle/>
          <a:p>
            <a:r>
              <a:rPr lang="en-US" smtClean="0"/>
              <a:t>DI7</a:t>
            </a:r>
            <a:endParaRPr lang="en-US"/>
          </a:p>
        </p:txBody>
      </p:sp>
      <p:sp>
        <p:nvSpPr>
          <p:cNvPr id="7" name="Rectangle 6"/>
          <p:cNvSpPr/>
          <p:nvPr/>
        </p:nvSpPr>
        <p:spPr>
          <a:xfrm>
            <a:off x="6112476" y="6405177"/>
            <a:ext cx="1518493" cy="307777"/>
          </a:xfrm>
          <a:prstGeom prst="rect">
            <a:avLst/>
          </a:prstGeom>
        </p:spPr>
        <p:txBody>
          <a:bodyPr wrap="none">
            <a:spAutoFit/>
          </a:bodyPr>
          <a:lstStyle/>
          <a:p>
            <a:r>
              <a:rPr lang="fr-FR" sz="1400" dirty="0" smtClean="0">
                <a:sym typeface="Wingdings" panose="05000000000000000000" pitchFamily="2" charset="2"/>
                <a:hlinkClick r:id="rId3" action="ppaction://hlinksldjump"/>
              </a:rPr>
              <a:t>Présentation 7b</a:t>
            </a:r>
            <a:endParaRPr lang="en-US" sz="1400" dirty="0"/>
          </a:p>
        </p:txBody>
      </p:sp>
    </p:spTree>
    <p:extLst>
      <p:ext uri="{BB962C8B-B14F-4D97-AF65-F5344CB8AC3E}">
        <p14:creationId xmlns:p14="http://schemas.microsoft.com/office/powerpoint/2010/main" val="32087650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a:t>soudures </a:t>
            </a:r>
            <a:r>
              <a:rPr lang="fr-FR" sz="3600" dirty="0"/>
              <a:t>(</a:t>
            </a:r>
            <a:r>
              <a:rPr lang="fr-FR" sz="3600" dirty="0" err="1"/>
              <a:t>ang</a:t>
            </a:r>
            <a:r>
              <a:rPr lang="fr-FR" sz="3600" dirty="0"/>
              <a:t> : </a:t>
            </a:r>
            <a:r>
              <a:rPr lang="fr-FR" sz="3600" dirty="0" err="1"/>
              <a:t>weld</a:t>
            </a:r>
            <a:r>
              <a:rPr lang="fr-FR" sz="3600" dirty="0"/>
              <a:t>)</a:t>
            </a:r>
          </a:p>
        </p:txBody>
      </p:sp>
      <p:sp>
        <p:nvSpPr>
          <p:cNvPr id="3" name="Espace réservé du contenu 2"/>
          <p:cNvSpPr>
            <a:spLocks noGrp="1"/>
          </p:cNvSpPr>
          <p:nvPr>
            <p:ph idx="1"/>
          </p:nvPr>
        </p:nvSpPr>
        <p:spPr>
          <a:xfrm>
            <a:off x="838200" y="1825625"/>
            <a:ext cx="5334000" cy="4351338"/>
          </a:xfrm>
        </p:spPr>
        <p:txBody>
          <a:bodyPr>
            <a:normAutofit fontScale="62500" lnSpcReduction="20000"/>
          </a:bodyPr>
          <a:lstStyle/>
          <a:p>
            <a:pPr marL="0" indent="0">
              <a:lnSpc>
                <a:spcPct val="150000"/>
              </a:lnSpc>
              <a:buNone/>
            </a:pPr>
            <a:r>
              <a:rPr lang="fr-FR" dirty="0"/>
              <a:t>Les soudures sont des liaisons fixes et indémontables.</a:t>
            </a:r>
            <a:br>
              <a:rPr lang="fr-FR" dirty="0"/>
            </a:br>
            <a:endParaRPr lang="fr-FR" sz="500" dirty="0"/>
          </a:p>
          <a:p>
            <a:pPr marL="0" indent="0">
              <a:lnSpc>
                <a:spcPct val="150000"/>
              </a:lnSpc>
              <a:buNone/>
            </a:pPr>
            <a:r>
              <a:rPr lang="fr-FR" dirty="0"/>
              <a:t>Elles sont effectuées par l’ajout de matière dans (a) un orifice préparé spécifiquement entre </a:t>
            </a:r>
            <a:r>
              <a:rPr lang="fr-FR" b="1" u="sng" dirty="0"/>
              <a:t>deux</a:t>
            </a:r>
            <a:r>
              <a:rPr lang="fr-FR" b="1" dirty="0"/>
              <a:t> surfaces </a:t>
            </a:r>
            <a:r>
              <a:rPr lang="fr-FR" dirty="0"/>
              <a:t>de </a:t>
            </a:r>
            <a:r>
              <a:rPr lang="fr-FR" b="1" u="sng" dirty="0"/>
              <a:t>deux</a:t>
            </a:r>
            <a:r>
              <a:rPr lang="fr-FR" b="1" dirty="0"/>
              <a:t> pièces</a:t>
            </a:r>
            <a:r>
              <a:rPr lang="fr-FR" dirty="0"/>
              <a:t> ou dans (b) un angle formé par </a:t>
            </a:r>
            <a:r>
              <a:rPr lang="fr-FR" b="1" u="sng" dirty="0"/>
              <a:t>deux</a:t>
            </a:r>
            <a:r>
              <a:rPr lang="fr-FR" b="1" dirty="0"/>
              <a:t> pièces,</a:t>
            </a:r>
            <a:r>
              <a:rPr lang="fr-FR" dirty="0"/>
              <a:t> ainsi que (c) sur une surface plane formée entre deux pièces.</a:t>
            </a:r>
          </a:p>
          <a:p>
            <a:pPr marL="0" indent="0">
              <a:lnSpc>
                <a:spcPct val="150000"/>
              </a:lnSpc>
              <a:buNone/>
            </a:pPr>
            <a:endParaRPr lang="fr-FR" sz="100" dirty="0" smtClean="0"/>
          </a:p>
          <a:p>
            <a:pPr marL="0" indent="0">
              <a:lnSpc>
                <a:spcPct val="150000"/>
              </a:lnSpc>
              <a:buNone/>
            </a:pPr>
            <a:r>
              <a:rPr lang="fr-FR" dirty="0" smtClean="0"/>
              <a:t>La soudure est indiquée en dessin en mettant en évidence la matière et la forme finale remplie. Les soudures ne sont pas hachurées en vue de coupe, mais leur contour est rempli s’il est visible!</a:t>
            </a:r>
            <a:endParaRPr lang="fr-FR" dirty="0"/>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10</a:t>
            </a:fld>
            <a:endParaRPr lang="en-US"/>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293" t="60561" r="57059" b="28760"/>
          <a:stretch/>
        </p:blipFill>
        <p:spPr bwMode="auto">
          <a:xfrm>
            <a:off x="7803202" y="525339"/>
            <a:ext cx="2901662" cy="245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9505023" y="525338"/>
            <a:ext cx="1045028" cy="307777"/>
          </a:xfrm>
          <a:prstGeom prst="rect">
            <a:avLst/>
          </a:prstGeom>
          <a:noFill/>
        </p:spPr>
        <p:txBody>
          <a:bodyPr wrap="square" rtlCol="0">
            <a:spAutoFit/>
          </a:bodyPr>
          <a:lstStyle/>
          <a:p>
            <a:pPr algn="ctr"/>
            <a:r>
              <a:rPr lang="fr-FR" sz="1400" dirty="0" smtClean="0"/>
              <a:t>A-A</a:t>
            </a:r>
            <a:endParaRPr lang="fr-FR" sz="1400" dirty="0"/>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961" t="60561" r="38411" b="28760"/>
          <a:stretch/>
        </p:blipFill>
        <p:spPr bwMode="auto">
          <a:xfrm>
            <a:off x="7803202" y="3669761"/>
            <a:ext cx="3054062" cy="245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e 11"/>
          <p:cNvGrpSpPr/>
          <p:nvPr/>
        </p:nvGrpSpPr>
        <p:grpSpPr>
          <a:xfrm>
            <a:off x="8743577" y="1204830"/>
            <a:ext cx="4758" cy="1123950"/>
            <a:chOff x="7526755" y="3680804"/>
            <a:chExt cx="4758" cy="1123950"/>
          </a:xfrm>
        </p:grpSpPr>
        <p:cxnSp>
          <p:nvCxnSpPr>
            <p:cNvPr id="13" name="Straight Connector 66"/>
            <p:cNvCxnSpPr/>
            <p:nvPr/>
          </p:nvCxnSpPr>
          <p:spPr>
            <a:xfrm rot="5400000">
              <a:off x="7317200" y="3895117"/>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67"/>
            <p:cNvCxnSpPr/>
            <p:nvPr/>
          </p:nvCxnSpPr>
          <p:spPr>
            <a:xfrm rot="5400000">
              <a:off x="7472560" y="4239819"/>
              <a:ext cx="117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70"/>
            <p:cNvCxnSpPr/>
            <p:nvPr/>
          </p:nvCxnSpPr>
          <p:spPr>
            <a:xfrm rot="5400000">
              <a:off x="7312442" y="4590442"/>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66"/>
          <p:cNvCxnSpPr/>
          <p:nvPr/>
        </p:nvCxnSpPr>
        <p:spPr>
          <a:xfrm rot="5400000">
            <a:off x="8534022" y="751570"/>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67"/>
          <p:cNvCxnSpPr/>
          <p:nvPr/>
        </p:nvCxnSpPr>
        <p:spPr>
          <a:xfrm rot="5400000">
            <a:off x="8689382" y="1096272"/>
            <a:ext cx="117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e 19"/>
          <p:cNvGrpSpPr/>
          <p:nvPr/>
        </p:nvGrpSpPr>
        <p:grpSpPr>
          <a:xfrm flipH="1" flipV="1">
            <a:off x="8740463" y="2411778"/>
            <a:ext cx="0" cy="617967"/>
            <a:chOff x="8740463" y="3059375"/>
            <a:chExt cx="0" cy="617967"/>
          </a:xfrm>
        </p:grpSpPr>
        <p:cxnSp>
          <p:nvCxnSpPr>
            <p:cNvPr id="18" name="Straight Connector 66"/>
            <p:cNvCxnSpPr/>
            <p:nvPr/>
          </p:nvCxnSpPr>
          <p:spPr>
            <a:xfrm rot="5400000" flipH="1" flipV="1">
              <a:off x="8526150" y="3273688"/>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67"/>
            <p:cNvCxnSpPr/>
            <p:nvPr/>
          </p:nvCxnSpPr>
          <p:spPr>
            <a:xfrm rot="5400000" flipH="1" flipV="1">
              <a:off x="8681510" y="3618390"/>
              <a:ext cx="117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8725223" y="590597"/>
            <a:ext cx="45719" cy="1562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8717603" y="2797279"/>
            <a:ext cx="45719" cy="1562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p:cNvCxnSpPr/>
          <p:nvPr/>
        </p:nvCxnSpPr>
        <p:spPr>
          <a:xfrm>
            <a:off x="8420100" y="668730"/>
            <a:ext cx="297503"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8420099" y="2875412"/>
            <a:ext cx="297503"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8217949" y="525339"/>
            <a:ext cx="202151" cy="307777"/>
          </a:xfrm>
          <a:prstGeom prst="rect">
            <a:avLst/>
          </a:prstGeom>
          <a:noFill/>
        </p:spPr>
        <p:txBody>
          <a:bodyPr wrap="square" rtlCol="0">
            <a:spAutoFit/>
          </a:bodyPr>
          <a:lstStyle/>
          <a:p>
            <a:r>
              <a:rPr lang="fr-FR" sz="1400" dirty="0" smtClean="0"/>
              <a:t>A</a:t>
            </a:r>
            <a:endParaRPr lang="fr-FR" dirty="0"/>
          </a:p>
        </p:txBody>
      </p:sp>
      <p:sp>
        <p:nvSpPr>
          <p:cNvPr id="28" name="ZoneTexte 27"/>
          <p:cNvSpPr txBox="1"/>
          <p:nvPr/>
        </p:nvSpPr>
        <p:spPr>
          <a:xfrm>
            <a:off x="8217948" y="2721523"/>
            <a:ext cx="202151" cy="307777"/>
          </a:xfrm>
          <a:prstGeom prst="rect">
            <a:avLst/>
          </a:prstGeom>
          <a:noFill/>
        </p:spPr>
        <p:txBody>
          <a:bodyPr wrap="square" rtlCol="0">
            <a:spAutoFit/>
          </a:bodyPr>
          <a:lstStyle/>
          <a:p>
            <a:r>
              <a:rPr lang="fr-FR" sz="1400" dirty="0" smtClean="0"/>
              <a:t>A</a:t>
            </a:r>
            <a:endParaRPr lang="fr-FR" dirty="0"/>
          </a:p>
        </p:txBody>
      </p:sp>
      <p:grpSp>
        <p:nvGrpSpPr>
          <p:cNvPr id="29" name="Groupe 28"/>
          <p:cNvGrpSpPr/>
          <p:nvPr/>
        </p:nvGrpSpPr>
        <p:grpSpPr>
          <a:xfrm>
            <a:off x="8743576" y="4301565"/>
            <a:ext cx="4758" cy="1123950"/>
            <a:chOff x="7526755" y="3680804"/>
            <a:chExt cx="4758" cy="1123950"/>
          </a:xfrm>
        </p:grpSpPr>
        <p:cxnSp>
          <p:nvCxnSpPr>
            <p:cNvPr id="30" name="Straight Connector 66"/>
            <p:cNvCxnSpPr/>
            <p:nvPr/>
          </p:nvCxnSpPr>
          <p:spPr>
            <a:xfrm rot="5400000">
              <a:off x="7317200" y="3895117"/>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67"/>
            <p:cNvCxnSpPr/>
            <p:nvPr/>
          </p:nvCxnSpPr>
          <p:spPr>
            <a:xfrm rot="5400000">
              <a:off x="7472560" y="4239819"/>
              <a:ext cx="117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70"/>
            <p:cNvCxnSpPr/>
            <p:nvPr/>
          </p:nvCxnSpPr>
          <p:spPr>
            <a:xfrm rot="5400000">
              <a:off x="7312442" y="4590442"/>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66"/>
          <p:cNvCxnSpPr/>
          <p:nvPr/>
        </p:nvCxnSpPr>
        <p:spPr>
          <a:xfrm rot="5400000">
            <a:off x="8534021" y="3848305"/>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67"/>
          <p:cNvCxnSpPr/>
          <p:nvPr/>
        </p:nvCxnSpPr>
        <p:spPr>
          <a:xfrm rot="5400000">
            <a:off x="8689381" y="4193007"/>
            <a:ext cx="117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e 34"/>
          <p:cNvGrpSpPr/>
          <p:nvPr/>
        </p:nvGrpSpPr>
        <p:grpSpPr>
          <a:xfrm flipH="1" flipV="1">
            <a:off x="8740462" y="5508513"/>
            <a:ext cx="0" cy="617967"/>
            <a:chOff x="8740463" y="3059375"/>
            <a:chExt cx="0" cy="617967"/>
          </a:xfrm>
        </p:grpSpPr>
        <p:cxnSp>
          <p:nvCxnSpPr>
            <p:cNvPr id="36" name="Straight Connector 66"/>
            <p:cNvCxnSpPr/>
            <p:nvPr/>
          </p:nvCxnSpPr>
          <p:spPr>
            <a:xfrm rot="5400000" flipH="1" flipV="1">
              <a:off x="8526150" y="3273688"/>
              <a:ext cx="428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67"/>
            <p:cNvCxnSpPr/>
            <p:nvPr/>
          </p:nvCxnSpPr>
          <p:spPr>
            <a:xfrm rot="5400000" flipH="1" flipV="1">
              <a:off x="8681510" y="3618390"/>
              <a:ext cx="1179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725222" y="3687332"/>
            <a:ext cx="45719" cy="1562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8717602" y="5894014"/>
            <a:ext cx="45719" cy="1562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0" name="Connecteur droit avec flèche 39"/>
          <p:cNvCxnSpPr/>
          <p:nvPr/>
        </p:nvCxnSpPr>
        <p:spPr>
          <a:xfrm>
            <a:off x="8420099" y="3765465"/>
            <a:ext cx="297503"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a:off x="8420098" y="5972147"/>
            <a:ext cx="297503"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8217948" y="3622074"/>
            <a:ext cx="202151" cy="307777"/>
          </a:xfrm>
          <a:prstGeom prst="rect">
            <a:avLst/>
          </a:prstGeom>
          <a:noFill/>
        </p:spPr>
        <p:txBody>
          <a:bodyPr wrap="square" rtlCol="0">
            <a:spAutoFit/>
          </a:bodyPr>
          <a:lstStyle/>
          <a:p>
            <a:r>
              <a:rPr lang="fr-FR" sz="1400" dirty="0" smtClean="0"/>
              <a:t>A</a:t>
            </a:r>
            <a:endParaRPr lang="fr-FR" dirty="0"/>
          </a:p>
        </p:txBody>
      </p:sp>
      <p:sp>
        <p:nvSpPr>
          <p:cNvPr id="43" name="ZoneTexte 42"/>
          <p:cNvSpPr txBox="1"/>
          <p:nvPr/>
        </p:nvSpPr>
        <p:spPr>
          <a:xfrm>
            <a:off x="8217947" y="5818258"/>
            <a:ext cx="202151" cy="307777"/>
          </a:xfrm>
          <a:prstGeom prst="rect">
            <a:avLst/>
          </a:prstGeom>
          <a:noFill/>
        </p:spPr>
        <p:txBody>
          <a:bodyPr wrap="square" rtlCol="0">
            <a:spAutoFit/>
          </a:bodyPr>
          <a:lstStyle/>
          <a:p>
            <a:r>
              <a:rPr lang="fr-FR" sz="1400" dirty="0" smtClean="0"/>
              <a:t>A</a:t>
            </a:r>
            <a:endParaRPr lang="fr-FR" dirty="0"/>
          </a:p>
        </p:txBody>
      </p:sp>
      <p:sp>
        <p:nvSpPr>
          <p:cNvPr id="44" name="ZoneTexte 43"/>
          <p:cNvSpPr txBox="1"/>
          <p:nvPr/>
        </p:nvSpPr>
        <p:spPr>
          <a:xfrm>
            <a:off x="8153311" y="3029745"/>
            <a:ext cx="2094561" cy="523220"/>
          </a:xfrm>
          <a:prstGeom prst="rect">
            <a:avLst/>
          </a:prstGeom>
          <a:noFill/>
        </p:spPr>
        <p:txBody>
          <a:bodyPr wrap="square" rtlCol="0">
            <a:spAutoFit/>
          </a:bodyPr>
          <a:lstStyle/>
          <a:p>
            <a:pPr algn="ctr"/>
            <a:r>
              <a:rPr lang="fr-FR" sz="1400" dirty="0" smtClean="0"/>
              <a:t>Indication d’une soudure visible sur deux vues</a:t>
            </a:r>
            <a:endParaRPr lang="fr-FR" sz="1400" dirty="0"/>
          </a:p>
        </p:txBody>
      </p:sp>
      <p:sp>
        <p:nvSpPr>
          <p:cNvPr id="45" name="ZoneTexte 44"/>
          <p:cNvSpPr txBox="1"/>
          <p:nvPr/>
        </p:nvSpPr>
        <p:spPr>
          <a:xfrm>
            <a:off x="9505023" y="3611576"/>
            <a:ext cx="1045028" cy="307777"/>
          </a:xfrm>
          <a:prstGeom prst="rect">
            <a:avLst/>
          </a:prstGeom>
          <a:noFill/>
        </p:spPr>
        <p:txBody>
          <a:bodyPr wrap="square" rtlCol="0">
            <a:spAutoFit/>
          </a:bodyPr>
          <a:lstStyle/>
          <a:p>
            <a:pPr algn="ctr"/>
            <a:r>
              <a:rPr lang="fr-FR" sz="1400" dirty="0" smtClean="0"/>
              <a:t>A-A</a:t>
            </a:r>
            <a:endParaRPr lang="fr-FR" sz="1400" dirty="0"/>
          </a:p>
        </p:txBody>
      </p:sp>
      <p:sp>
        <p:nvSpPr>
          <p:cNvPr id="47" name="Rectangle 46"/>
          <p:cNvSpPr/>
          <p:nvPr/>
        </p:nvSpPr>
        <p:spPr>
          <a:xfrm>
            <a:off x="7490460" y="381000"/>
            <a:ext cx="3459480" cy="3147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7490460" y="3528060"/>
            <a:ext cx="3459480" cy="3147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ZoneTexte 48"/>
          <p:cNvSpPr txBox="1"/>
          <p:nvPr/>
        </p:nvSpPr>
        <p:spPr>
          <a:xfrm>
            <a:off x="8010575" y="6156003"/>
            <a:ext cx="2486915" cy="523220"/>
          </a:xfrm>
          <a:prstGeom prst="rect">
            <a:avLst/>
          </a:prstGeom>
          <a:noFill/>
        </p:spPr>
        <p:txBody>
          <a:bodyPr wrap="square" rtlCol="0">
            <a:spAutoFit/>
          </a:bodyPr>
          <a:lstStyle/>
          <a:p>
            <a:pPr algn="ctr"/>
            <a:r>
              <a:rPr lang="fr-FR" sz="1400" dirty="0" smtClean="0"/>
              <a:t>Indication d’une soudure cachée sur deux vues</a:t>
            </a:r>
            <a:endParaRPr lang="fr-FR" sz="1400" dirty="0"/>
          </a:p>
        </p:txBody>
      </p:sp>
      <p:sp>
        <p:nvSpPr>
          <p:cNvPr id="6" name="Date Placeholder 5"/>
          <p:cNvSpPr>
            <a:spLocks noGrp="1"/>
          </p:cNvSpPr>
          <p:nvPr>
            <p:ph type="dt" sz="half" idx="10"/>
          </p:nvPr>
        </p:nvSpPr>
        <p:spPr/>
        <p:txBody>
          <a:bodyPr/>
          <a:lstStyle/>
          <a:p>
            <a:fld id="{E00B155D-41ED-4448-AC02-429127459816}"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053986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soudures </a:t>
            </a:r>
            <a:r>
              <a:rPr lang="fr-FR" sz="3600" dirty="0" smtClean="0"/>
              <a:t>(</a:t>
            </a:r>
            <a:r>
              <a:rPr lang="fr-FR" sz="3600" dirty="0" err="1"/>
              <a:t>ang</a:t>
            </a:r>
            <a:r>
              <a:rPr lang="fr-FR" sz="3600" dirty="0"/>
              <a:t> : </a:t>
            </a:r>
            <a:r>
              <a:rPr lang="fr-FR" sz="3600" dirty="0" err="1"/>
              <a:t>weld</a:t>
            </a:r>
            <a:r>
              <a:rPr lang="fr-FR" sz="3600" dirty="0"/>
              <a:t>)</a:t>
            </a:r>
          </a:p>
        </p:txBody>
      </p:sp>
      <p:sp>
        <p:nvSpPr>
          <p:cNvPr id="3" name="Espace réservé du contenu 2"/>
          <p:cNvSpPr>
            <a:spLocks noGrp="1"/>
          </p:cNvSpPr>
          <p:nvPr>
            <p:ph idx="1"/>
          </p:nvPr>
        </p:nvSpPr>
        <p:spPr>
          <a:xfrm>
            <a:off x="838200" y="1825624"/>
            <a:ext cx="5334000" cy="4765675"/>
          </a:xfrm>
        </p:spPr>
        <p:txBody>
          <a:bodyPr>
            <a:normAutofit fontScale="62500" lnSpcReduction="20000"/>
          </a:bodyPr>
          <a:lstStyle/>
          <a:p>
            <a:pPr marL="0" indent="0">
              <a:lnSpc>
                <a:spcPct val="150000"/>
              </a:lnSpc>
              <a:buNone/>
            </a:pPr>
            <a:r>
              <a:rPr lang="fr-FR" dirty="0"/>
              <a:t>Les soudures sont des liaisons fixes et indémontables.</a:t>
            </a:r>
            <a:br>
              <a:rPr lang="fr-FR" dirty="0"/>
            </a:br>
            <a:endParaRPr lang="fr-FR" sz="500" dirty="0"/>
          </a:p>
          <a:p>
            <a:pPr marL="0" indent="0">
              <a:lnSpc>
                <a:spcPct val="150000"/>
              </a:lnSpc>
              <a:buNone/>
            </a:pPr>
            <a:r>
              <a:rPr lang="fr-FR" dirty="0"/>
              <a:t>Elles sont effectuées par l’ajout de matière dans (a) un orifice préparé spécifiquement entre </a:t>
            </a:r>
            <a:r>
              <a:rPr lang="fr-FR" b="1" u="sng" dirty="0"/>
              <a:t>deux</a:t>
            </a:r>
            <a:r>
              <a:rPr lang="fr-FR" b="1" dirty="0"/>
              <a:t> surfaces </a:t>
            </a:r>
            <a:r>
              <a:rPr lang="fr-FR" dirty="0"/>
              <a:t>de </a:t>
            </a:r>
            <a:r>
              <a:rPr lang="fr-FR" b="1" u="sng" dirty="0"/>
              <a:t>deux</a:t>
            </a:r>
            <a:r>
              <a:rPr lang="fr-FR" b="1" dirty="0"/>
              <a:t> pièces</a:t>
            </a:r>
            <a:r>
              <a:rPr lang="fr-FR" dirty="0"/>
              <a:t> ou dans (b) un angle formé par </a:t>
            </a:r>
            <a:r>
              <a:rPr lang="fr-FR" b="1" u="sng" dirty="0"/>
              <a:t>deux</a:t>
            </a:r>
            <a:r>
              <a:rPr lang="fr-FR" b="1" dirty="0"/>
              <a:t> pièces,</a:t>
            </a:r>
            <a:r>
              <a:rPr lang="fr-FR" dirty="0"/>
              <a:t> ainsi que (c) sur une surface plane formée entre deux pièces.</a:t>
            </a:r>
          </a:p>
          <a:p>
            <a:pPr marL="0" indent="0">
              <a:lnSpc>
                <a:spcPct val="150000"/>
              </a:lnSpc>
              <a:buNone/>
            </a:pPr>
            <a:endParaRPr lang="fr-FR" sz="100" dirty="0"/>
          </a:p>
          <a:p>
            <a:pPr marL="0" indent="0">
              <a:lnSpc>
                <a:spcPct val="150000"/>
              </a:lnSpc>
              <a:buNone/>
            </a:pPr>
            <a:r>
              <a:rPr lang="fr-FR" dirty="0"/>
              <a:t>La soudure est indiquée en dessin en mettant en évidence la matière et la forme finale remplie. Les soudures ne sont pas hachurées en vue de coupe, mais leur contour est rempli s’il est visible!</a:t>
            </a:r>
          </a:p>
          <a:p>
            <a:pPr marL="0" indent="0">
              <a:lnSpc>
                <a:spcPct val="150000"/>
              </a:lnSpc>
              <a:buNone/>
            </a:pPr>
            <a:r>
              <a:rPr lang="fr-FR" sz="3200" dirty="0" smtClean="0">
                <a:solidFill>
                  <a:srgbClr val="FF0000"/>
                </a:solidFill>
              </a:rPr>
              <a:t>Ils existent différents types de soudures.</a:t>
            </a:r>
            <a:endParaRPr lang="fr-FR" dirty="0">
              <a:solidFill>
                <a:srgbClr val="FF0000"/>
              </a:solidFill>
            </a:endParaRPr>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11</a:t>
            </a:fld>
            <a:endParaRPr lang="en-US"/>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293" t="60561" r="57920" b="28760"/>
          <a:stretch/>
        </p:blipFill>
        <p:spPr bwMode="auto">
          <a:xfrm>
            <a:off x="7903028" y="514350"/>
            <a:ext cx="2767693" cy="245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337" y="0"/>
            <a:ext cx="4635843" cy="685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fld id="{8B93347C-123F-42CB-A3B6-166EAA046CE8}"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7840470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298918"/>
          </a:xfrm>
        </p:spPr>
        <p:txBody>
          <a:bodyPr/>
          <a:lstStyle/>
          <a:p>
            <a:r>
              <a:rPr lang="fr-FR" dirty="0" smtClean="0"/>
              <a:t>Les soudures </a:t>
            </a:r>
            <a:r>
              <a:rPr lang="fr-FR" sz="3600" dirty="0" smtClean="0"/>
              <a:t>(</a:t>
            </a:r>
            <a:r>
              <a:rPr lang="fr-FR" sz="3600" dirty="0" err="1" smtClean="0"/>
              <a:t>ang</a:t>
            </a:r>
            <a:r>
              <a:rPr lang="fr-FR" sz="3600" dirty="0" smtClean="0"/>
              <a:t> : </a:t>
            </a:r>
            <a:r>
              <a:rPr lang="fr-FR" sz="3600" dirty="0" err="1" smtClean="0"/>
              <a:t>weld</a:t>
            </a:r>
            <a:r>
              <a:rPr lang="fr-FR" sz="3600" dirty="0"/>
              <a:t>)</a:t>
            </a:r>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12</a:t>
            </a:fld>
            <a:endParaRPr lang="en-US"/>
          </a:p>
        </p:txBody>
      </p:sp>
      <p:pic>
        <p:nvPicPr>
          <p:cNvPr id="11" name="Picture 10"/>
          <p:cNvPicPr>
            <a:picLocks noChangeAspect="1"/>
          </p:cNvPicPr>
          <p:nvPr/>
        </p:nvPicPr>
        <p:blipFill rotWithShape="1">
          <a:blip r:embed="rId2"/>
          <a:srcRect r="53452"/>
          <a:stretch/>
        </p:blipFill>
        <p:spPr>
          <a:xfrm>
            <a:off x="879723" y="2385102"/>
            <a:ext cx="3317808" cy="1608989"/>
          </a:xfrm>
          <a:prstGeom prst="rect">
            <a:avLst/>
          </a:prstGeom>
        </p:spPr>
      </p:pic>
      <p:pic>
        <p:nvPicPr>
          <p:cNvPr id="13" name="Picture 12"/>
          <p:cNvPicPr>
            <a:picLocks noChangeAspect="1"/>
          </p:cNvPicPr>
          <p:nvPr/>
        </p:nvPicPr>
        <p:blipFill rotWithShape="1">
          <a:blip r:embed="rId2"/>
          <a:srcRect r="87836"/>
          <a:stretch/>
        </p:blipFill>
        <p:spPr>
          <a:xfrm>
            <a:off x="883144" y="4235909"/>
            <a:ext cx="867050" cy="1608989"/>
          </a:xfrm>
          <a:prstGeom prst="rect">
            <a:avLst/>
          </a:prstGeom>
        </p:spPr>
      </p:pic>
      <p:pic>
        <p:nvPicPr>
          <p:cNvPr id="14" name="Picture 13"/>
          <p:cNvPicPr>
            <a:picLocks noChangeAspect="1"/>
          </p:cNvPicPr>
          <p:nvPr/>
        </p:nvPicPr>
        <p:blipFill rotWithShape="1">
          <a:blip r:embed="rId2"/>
          <a:srcRect l="46201"/>
          <a:stretch/>
        </p:blipFill>
        <p:spPr>
          <a:xfrm>
            <a:off x="1750194" y="4235909"/>
            <a:ext cx="3834708" cy="1608989"/>
          </a:xfrm>
          <a:prstGeom prst="rect">
            <a:avLst/>
          </a:prstGeom>
        </p:spPr>
      </p:pic>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337" y="0"/>
            <a:ext cx="4635843" cy="685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43F99716-39FF-44DD-842F-39D4B533FDF1}"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0567489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40411"/>
            <a:ext cx="10515600" cy="1373059"/>
          </a:xfrm>
        </p:spPr>
        <p:txBody>
          <a:bodyPr/>
          <a:lstStyle/>
          <a:p>
            <a:r>
              <a:rPr lang="fr-FR" dirty="0" smtClean="0"/>
              <a:t>Les soudures </a:t>
            </a:r>
            <a:r>
              <a:rPr lang="fr-FR" sz="3600" dirty="0" smtClean="0"/>
              <a:t>(</a:t>
            </a:r>
            <a:r>
              <a:rPr lang="fr-FR" sz="3600" dirty="0" err="1" smtClean="0"/>
              <a:t>ang</a:t>
            </a:r>
            <a:r>
              <a:rPr lang="fr-FR" sz="3600" dirty="0" smtClean="0"/>
              <a:t> : </a:t>
            </a:r>
            <a:r>
              <a:rPr lang="fr-FR" sz="3600" dirty="0" err="1" smtClean="0"/>
              <a:t>weld</a:t>
            </a:r>
            <a:r>
              <a:rPr lang="fr-FR" sz="3600" dirty="0"/>
              <a:t>)</a:t>
            </a:r>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13</a:t>
            </a:fld>
            <a:endParaRPr lang="en-US"/>
          </a:p>
        </p:txBody>
      </p:sp>
      <p:pic>
        <p:nvPicPr>
          <p:cNvPr id="11" name="Picture 10"/>
          <p:cNvPicPr>
            <a:picLocks noChangeAspect="1"/>
          </p:cNvPicPr>
          <p:nvPr/>
        </p:nvPicPr>
        <p:blipFill rotWithShape="1">
          <a:blip r:embed="rId2"/>
          <a:srcRect r="53452"/>
          <a:stretch/>
        </p:blipFill>
        <p:spPr>
          <a:xfrm>
            <a:off x="879723" y="2385102"/>
            <a:ext cx="3317808" cy="1608989"/>
          </a:xfrm>
          <a:prstGeom prst="rect">
            <a:avLst/>
          </a:prstGeom>
        </p:spPr>
      </p:pic>
      <p:pic>
        <p:nvPicPr>
          <p:cNvPr id="13" name="Picture 12"/>
          <p:cNvPicPr>
            <a:picLocks noChangeAspect="1"/>
          </p:cNvPicPr>
          <p:nvPr/>
        </p:nvPicPr>
        <p:blipFill rotWithShape="1">
          <a:blip r:embed="rId2"/>
          <a:srcRect r="87836"/>
          <a:stretch/>
        </p:blipFill>
        <p:spPr>
          <a:xfrm>
            <a:off x="883144" y="4235909"/>
            <a:ext cx="867050" cy="1608989"/>
          </a:xfrm>
          <a:prstGeom prst="rect">
            <a:avLst/>
          </a:prstGeom>
        </p:spPr>
      </p:pic>
      <p:pic>
        <p:nvPicPr>
          <p:cNvPr id="14" name="Picture 13"/>
          <p:cNvPicPr>
            <a:picLocks noChangeAspect="1"/>
          </p:cNvPicPr>
          <p:nvPr/>
        </p:nvPicPr>
        <p:blipFill rotWithShape="1">
          <a:blip r:embed="rId2"/>
          <a:srcRect l="46201"/>
          <a:stretch/>
        </p:blipFill>
        <p:spPr>
          <a:xfrm>
            <a:off x="1750194" y="4235909"/>
            <a:ext cx="3834708" cy="1608989"/>
          </a:xfrm>
          <a:prstGeom prst="rect">
            <a:avLst/>
          </a:prstGeom>
        </p:spPr>
      </p:pic>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337" y="0"/>
            <a:ext cx="4635843" cy="685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4490139" y="2450595"/>
            <a:ext cx="2491740" cy="2077492"/>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a:solidFill>
                  <a:srgbClr val="FF0000"/>
                </a:solidFill>
              </a:rPr>
              <a:t>T</a:t>
            </a:r>
            <a:r>
              <a:rPr lang="fr-FR" dirty="0" smtClean="0">
                <a:solidFill>
                  <a:srgbClr val="FF0000"/>
                </a:solidFill>
              </a:rPr>
              <a:t>rouver </a:t>
            </a:r>
            <a:r>
              <a:rPr lang="fr-FR" b="1" dirty="0" smtClean="0">
                <a:solidFill>
                  <a:srgbClr val="FF0000"/>
                </a:solidFill>
              </a:rPr>
              <a:t>toutes les soudures</a:t>
            </a:r>
            <a:r>
              <a:rPr lang="fr-FR" dirty="0" smtClean="0">
                <a:solidFill>
                  <a:srgbClr val="FF0000"/>
                </a:solidFill>
              </a:rPr>
              <a:t> indiquées sur le dessin </a:t>
            </a:r>
            <a:r>
              <a:rPr lang="fr-FR" dirty="0">
                <a:solidFill>
                  <a:srgbClr val="FF0000"/>
                </a:solidFill>
              </a:rPr>
              <a:t>de la première de couverture de votre « Recueil A3 ». </a:t>
            </a:r>
            <a:endParaRPr lang="fr-FR" dirty="0" smtClean="0">
              <a:solidFill>
                <a:srgbClr val="FF0000"/>
              </a:solidFill>
            </a:endParaRPr>
          </a:p>
          <a:p>
            <a:pPr algn="ctr"/>
            <a:r>
              <a:rPr lang="fr-FR" sz="1050" dirty="0" smtClean="0">
                <a:solidFill>
                  <a:srgbClr val="FF0000"/>
                </a:solidFill>
              </a:rPr>
              <a:t>(En </a:t>
            </a:r>
            <a:r>
              <a:rPr lang="fr-FR" sz="1050" dirty="0">
                <a:solidFill>
                  <a:srgbClr val="FF0000"/>
                </a:solidFill>
              </a:rPr>
              <a:t>a</a:t>
            </a:r>
            <a:r>
              <a:rPr lang="fr-FR" sz="1050" dirty="0" smtClean="0">
                <a:solidFill>
                  <a:srgbClr val="FF0000"/>
                </a:solidFill>
              </a:rPr>
              <a:t>vez-vous contés 16 </a:t>
            </a:r>
            <a:r>
              <a:rPr lang="fr-FR" sz="1000" dirty="0" smtClean="0">
                <a:solidFill>
                  <a:srgbClr val="FF0000"/>
                </a:solidFill>
              </a:rPr>
              <a:t>? </a:t>
            </a:r>
            <a:r>
              <a:rPr lang="fr-FR" sz="800" dirty="0" smtClean="0">
                <a:solidFill>
                  <a:srgbClr val="FF0000"/>
                </a:solidFill>
              </a:rPr>
              <a:t>Votre réponse est fausse, pensez à la symétrie cylindrique!!! </a:t>
            </a:r>
            <a:r>
              <a:rPr lang="fr-FR" sz="1050" dirty="0" smtClean="0">
                <a:solidFill>
                  <a:srgbClr val="FF0000"/>
                </a:solidFill>
              </a:rPr>
              <a:t>)</a:t>
            </a:r>
          </a:p>
        </p:txBody>
      </p:sp>
      <p:sp>
        <p:nvSpPr>
          <p:cNvPr id="3" name="Date Placeholder 2"/>
          <p:cNvSpPr>
            <a:spLocks noGrp="1"/>
          </p:cNvSpPr>
          <p:nvPr>
            <p:ph type="dt" sz="half" idx="10"/>
          </p:nvPr>
        </p:nvSpPr>
        <p:spPr/>
        <p:txBody>
          <a:bodyPr/>
          <a:lstStyle/>
          <a:p>
            <a:fld id="{06F0AE65-AC11-47C4-B421-7F038BB298F0}"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25475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335"/>
          <a:stretch/>
        </p:blipFill>
        <p:spPr bwMode="auto">
          <a:xfrm>
            <a:off x="7239640" y="4019161"/>
            <a:ext cx="4155350" cy="255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smtClean="0"/>
              <a:t>Vis </a:t>
            </a:r>
            <a:r>
              <a:rPr lang="fr-FR" sz="3600" dirty="0" smtClean="0"/>
              <a:t>(</a:t>
            </a:r>
            <a:r>
              <a:rPr lang="fr-FR" sz="3600" dirty="0" err="1" smtClean="0"/>
              <a:t>ang</a:t>
            </a:r>
            <a:r>
              <a:rPr lang="fr-FR" sz="3600" dirty="0" smtClean="0"/>
              <a:t> : </a:t>
            </a:r>
            <a:r>
              <a:rPr lang="fr-FR" sz="3600" dirty="0" err="1" smtClean="0"/>
              <a:t>screw</a:t>
            </a:r>
            <a:r>
              <a:rPr lang="fr-FR" sz="3600" dirty="0" smtClean="0"/>
              <a:t>) et </a:t>
            </a:r>
            <a:br>
              <a:rPr lang="fr-FR" sz="3600" dirty="0" smtClean="0"/>
            </a:br>
            <a:r>
              <a:rPr lang="fr-FR" dirty="0" smtClean="0"/>
              <a:t>Boulons </a:t>
            </a:r>
            <a:r>
              <a:rPr lang="fr-FR" sz="3600" dirty="0" smtClean="0"/>
              <a:t>(</a:t>
            </a:r>
            <a:r>
              <a:rPr lang="fr-FR" sz="3600" dirty="0" err="1" smtClean="0"/>
              <a:t>ang</a:t>
            </a:r>
            <a:r>
              <a:rPr lang="fr-FR" sz="3600" dirty="0" smtClean="0"/>
              <a:t> : </a:t>
            </a:r>
            <a:r>
              <a:rPr lang="fr-FR" sz="3600" dirty="0" err="1" smtClean="0"/>
              <a:t>bolt</a:t>
            </a:r>
            <a:r>
              <a:rPr lang="fr-FR" sz="3600" dirty="0" smtClean="0"/>
              <a:t>)</a:t>
            </a:r>
            <a:endParaRPr lang="en-US" dirty="0"/>
          </a:p>
        </p:txBody>
      </p:sp>
      <p:sp>
        <p:nvSpPr>
          <p:cNvPr id="3" name="Content Placeholder 2"/>
          <p:cNvSpPr>
            <a:spLocks noGrp="1"/>
          </p:cNvSpPr>
          <p:nvPr>
            <p:ph idx="1"/>
          </p:nvPr>
        </p:nvSpPr>
        <p:spPr>
          <a:xfrm>
            <a:off x="838200" y="1825625"/>
            <a:ext cx="5290751" cy="4351338"/>
          </a:xfrm>
        </p:spPr>
        <p:txBody>
          <a:bodyPr>
            <a:normAutofit fontScale="70000" lnSpcReduction="20000"/>
          </a:bodyPr>
          <a:lstStyle/>
          <a:p>
            <a:pPr marL="0" indent="0">
              <a:lnSpc>
                <a:spcPct val="120000"/>
              </a:lnSpc>
              <a:buNone/>
            </a:pPr>
            <a:r>
              <a:rPr lang="fr-FR" dirty="0"/>
              <a:t>Les vis sont utilisées pour effectuer </a:t>
            </a:r>
            <a:r>
              <a:rPr lang="fr-FR" dirty="0" smtClean="0"/>
              <a:t>des </a:t>
            </a:r>
            <a:r>
              <a:rPr lang="fr-FR" dirty="0"/>
              <a:t>liaisons </a:t>
            </a:r>
            <a:r>
              <a:rPr lang="fr-FR" dirty="0" smtClean="0"/>
              <a:t>fixes </a:t>
            </a:r>
            <a:r>
              <a:rPr lang="fr-FR" dirty="0"/>
              <a:t>et </a:t>
            </a:r>
            <a:r>
              <a:rPr lang="fr-FR" dirty="0" smtClean="0"/>
              <a:t>démontables.</a:t>
            </a:r>
            <a:endParaRPr lang="fr-FR" dirty="0"/>
          </a:p>
          <a:p>
            <a:pPr marL="0" indent="0">
              <a:lnSpc>
                <a:spcPct val="120000"/>
              </a:lnSpc>
              <a:buNone/>
            </a:pPr>
            <a:endParaRPr lang="fr-FR" sz="1100" dirty="0"/>
          </a:p>
          <a:p>
            <a:pPr marL="0" indent="0">
              <a:lnSpc>
                <a:spcPct val="120000"/>
              </a:lnSpc>
              <a:buNone/>
            </a:pPr>
            <a:r>
              <a:rPr lang="fr-FR" dirty="0">
                <a:solidFill>
                  <a:schemeClr val="bg1"/>
                </a:solidFill>
              </a:rPr>
              <a:t>Les configurations de ces dessins démontrent les liaisons de deux pièces.  </a:t>
            </a:r>
          </a:p>
          <a:p>
            <a:pPr marL="0" indent="0">
              <a:lnSpc>
                <a:spcPct val="120000"/>
              </a:lnSpc>
              <a:buNone/>
            </a:pPr>
            <a:endParaRPr lang="fr-FR" sz="1300" dirty="0">
              <a:solidFill>
                <a:schemeClr val="bg1"/>
              </a:solidFill>
            </a:endParaRPr>
          </a:p>
          <a:p>
            <a:pPr marL="0" indent="0">
              <a:lnSpc>
                <a:spcPct val="120000"/>
              </a:lnSpc>
              <a:buNone/>
            </a:pPr>
            <a:r>
              <a:rPr lang="fr-FR" dirty="0">
                <a:solidFill>
                  <a:schemeClr val="bg1"/>
                </a:solidFill>
              </a:rPr>
              <a:t>Le pièce 1 est taraude au premier dessin. Les vis et les écrous ont toujours un filetage. Le filetage est extérieur pour les vis et intérieur pour les écrous. </a:t>
            </a:r>
          </a:p>
          <a:p>
            <a:pPr marL="0" indent="0">
              <a:lnSpc>
                <a:spcPct val="120000"/>
              </a:lnSpc>
              <a:buNone/>
            </a:pPr>
            <a:endParaRPr lang="fr-FR" sz="1200" dirty="0">
              <a:solidFill>
                <a:schemeClr val="bg1"/>
              </a:solidFill>
            </a:endParaRPr>
          </a:p>
          <a:p>
            <a:pPr marL="0" indent="0">
              <a:lnSpc>
                <a:spcPct val="120000"/>
              </a:lnSpc>
              <a:buNone/>
            </a:pPr>
            <a:r>
              <a:rPr lang="fr-FR" dirty="0">
                <a:solidFill>
                  <a:schemeClr val="bg1"/>
                </a:solidFill>
              </a:rPr>
              <a:t>Les filets extérieurs sont toujours devant les filets intérieur aux coupes !!  </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FF19FD34-F3E2-41A0-88F1-A5505E346591}" type="slidenum">
              <a:rPr lang="en-US" smtClean="0"/>
              <a:pPr/>
              <a:t>14</a:t>
            </a:fld>
            <a:endParaRPr lang="en-US"/>
          </a:p>
        </p:txBody>
      </p:sp>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878"/>
          <a:stretch/>
        </p:blipFill>
        <p:spPr bwMode="auto">
          <a:xfrm>
            <a:off x="6895070" y="410871"/>
            <a:ext cx="4255037" cy="296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flipH="1">
            <a:off x="10214919" y="4167218"/>
            <a:ext cx="354228" cy="602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14687" y="3907421"/>
            <a:ext cx="939113" cy="307777"/>
          </a:xfrm>
          <a:prstGeom prst="rect">
            <a:avLst/>
          </a:prstGeom>
          <a:noFill/>
        </p:spPr>
        <p:txBody>
          <a:bodyPr wrap="square" rtlCol="0">
            <a:spAutoFit/>
          </a:bodyPr>
          <a:lstStyle/>
          <a:p>
            <a:r>
              <a:rPr lang="fr-FR" sz="1400" dirty="0" smtClean="0"/>
              <a:t>Ecrou</a:t>
            </a:r>
            <a:endParaRPr lang="en-US" sz="1400" dirty="0"/>
          </a:p>
        </p:txBody>
      </p:sp>
      <p:cxnSp>
        <p:nvCxnSpPr>
          <p:cNvPr id="21" name="Straight Arrow Connector 20"/>
          <p:cNvCxnSpPr/>
          <p:nvPr/>
        </p:nvCxnSpPr>
        <p:spPr>
          <a:xfrm>
            <a:off x="7842567" y="828446"/>
            <a:ext cx="625931" cy="1051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95070" y="600212"/>
            <a:ext cx="1598140" cy="307777"/>
          </a:xfrm>
          <a:prstGeom prst="rect">
            <a:avLst/>
          </a:prstGeom>
          <a:noFill/>
        </p:spPr>
        <p:txBody>
          <a:bodyPr wrap="square" rtlCol="0">
            <a:spAutoFit/>
          </a:bodyPr>
          <a:lstStyle/>
          <a:p>
            <a:r>
              <a:rPr lang="fr-FR" sz="1400" dirty="0" smtClean="0"/>
              <a:t>Trou débouchant</a:t>
            </a:r>
            <a:endParaRPr lang="en-US" sz="1400" dirty="0"/>
          </a:p>
        </p:txBody>
      </p:sp>
      <p:cxnSp>
        <p:nvCxnSpPr>
          <p:cNvPr id="38" name="Straight Connector 37"/>
          <p:cNvCxnSpPr/>
          <p:nvPr/>
        </p:nvCxnSpPr>
        <p:spPr>
          <a:xfrm flipV="1">
            <a:off x="8610600" y="410871"/>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10369378" y="419109"/>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8610600" y="600212"/>
            <a:ext cx="175877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8620703" y="295095"/>
                <a:ext cx="1736318" cy="307777"/>
              </a:xfrm>
              <a:prstGeom prst="rect">
                <a:avLst/>
              </a:prstGeom>
              <a:noFill/>
            </p:spPr>
            <p:txBody>
              <a:bodyPr wrap="square" rtlCol="0">
                <a:spAutoFit/>
              </a:bodyPr>
              <a:lstStyle/>
              <a:p>
                <a:r>
                  <a:rPr lang="fr-FR" sz="1400" dirty="0" smtClean="0"/>
                  <a:t>Longueur de la tige </a:t>
                </a:r>
                <a14:m>
                  <m:oMath xmlns:m="http://schemas.openxmlformats.org/officeDocument/2006/math">
                    <m:r>
                      <a:rPr lang="fr-FR" sz="1400" i="1" dirty="0" smtClean="0">
                        <a:latin typeface="Cambria Math" panose="02040503050406030204" pitchFamily="18" charset="0"/>
                      </a:rPr>
                      <m:t>𝐿</m:t>
                    </m:r>
                  </m:oMath>
                </a14:m>
                <a:endParaRPr lang="en-US"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8620703" y="295095"/>
                <a:ext cx="1736318" cy="307777"/>
              </a:xfrm>
              <a:prstGeom prst="rect">
                <a:avLst/>
              </a:prstGeom>
              <a:blipFill rotWithShape="0">
                <a:blip r:embed="rId3"/>
                <a:stretch>
                  <a:fillRect l="-1053" t="-1961" b="-19608"/>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E645B5D5-60F7-4DAD-B2A2-5DEBEA14EA58}"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4683024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335"/>
          <a:stretch/>
        </p:blipFill>
        <p:spPr bwMode="auto">
          <a:xfrm>
            <a:off x="7239640" y="4019161"/>
            <a:ext cx="4155350" cy="255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a:t>Vis </a:t>
            </a:r>
            <a:r>
              <a:rPr lang="fr-FR" sz="3600" dirty="0"/>
              <a:t>(</a:t>
            </a:r>
            <a:r>
              <a:rPr lang="fr-FR" sz="3600" dirty="0" err="1"/>
              <a:t>ang</a:t>
            </a:r>
            <a:r>
              <a:rPr lang="fr-FR" sz="3600" dirty="0"/>
              <a:t> : </a:t>
            </a:r>
            <a:r>
              <a:rPr lang="fr-FR" sz="3600" dirty="0" err="1"/>
              <a:t>screw</a:t>
            </a:r>
            <a:r>
              <a:rPr lang="fr-FR" sz="3600" dirty="0"/>
              <a:t>) et</a:t>
            </a:r>
            <a:r>
              <a:rPr lang="fr-FR" dirty="0"/>
              <a:t> </a:t>
            </a:r>
            <a:br>
              <a:rPr lang="fr-FR" dirty="0"/>
            </a:br>
            <a:r>
              <a:rPr lang="fr-FR" dirty="0"/>
              <a:t>Boulons </a:t>
            </a:r>
            <a:r>
              <a:rPr lang="fr-FR" sz="3600" dirty="0"/>
              <a:t>(</a:t>
            </a:r>
            <a:r>
              <a:rPr lang="fr-FR" sz="3600" dirty="0" err="1"/>
              <a:t>ang</a:t>
            </a:r>
            <a:r>
              <a:rPr lang="fr-FR" sz="3600" dirty="0"/>
              <a:t> : </a:t>
            </a:r>
            <a:r>
              <a:rPr lang="fr-FR" sz="3600" dirty="0" err="1"/>
              <a:t>bolt</a:t>
            </a:r>
            <a:r>
              <a:rPr lang="fr-FR" sz="3600" dirty="0"/>
              <a:t>)</a:t>
            </a:r>
            <a:endParaRPr lang="en-US" sz="2800" dirty="0"/>
          </a:p>
        </p:txBody>
      </p:sp>
      <p:sp>
        <p:nvSpPr>
          <p:cNvPr id="3" name="Content Placeholder 2"/>
          <p:cNvSpPr>
            <a:spLocks noGrp="1"/>
          </p:cNvSpPr>
          <p:nvPr>
            <p:ph idx="1"/>
          </p:nvPr>
        </p:nvSpPr>
        <p:spPr>
          <a:xfrm>
            <a:off x="838200" y="1825625"/>
            <a:ext cx="5290751" cy="4351338"/>
          </a:xfrm>
        </p:spPr>
        <p:txBody>
          <a:bodyPr>
            <a:normAutofit fontScale="70000" lnSpcReduction="20000"/>
          </a:bodyPr>
          <a:lstStyle/>
          <a:p>
            <a:pPr marL="0" indent="0">
              <a:lnSpc>
                <a:spcPct val="120000"/>
              </a:lnSpc>
              <a:buNone/>
            </a:pPr>
            <a:r>
              <a:rPr lang="fr-FR" dirty="0"/>
              <a:t>Les vis sont utilisées pour effectuer des liaisons fixes et démontables.</a:t>
            </a:r>
          </a:p>
          <a:p>
            <a:pPr marL="0" indent="0">
              <a:lnSpc>
                <a:spcPct val="120000"/>
              </a:lnSpc>
              <a:buNone/>
            </a:pPr>
            <a:endParaRPr lang="fr-FR" sz="1100" dirty="0"/>
          </a:p>
          <a:p>
            <a:pPr marL="0" indent="0">
              <a:lnSpc>
                <a:spcPct val="120000"/>
              </a:lnSpc>
              <a:buNone/>
            </a:pPr>
            <a:r>
              <a:rPr lang="fr-FR" dirty="0">
                <a:solidFill>
                  <a:schemeClr val="bg1"/>
                </a:solidFill>
              </a:rPr>
              <a:t>Les configurations de ces dessins démontrent les liaisons de deux pièces.  </a:t>
            </a:r>
          </a:p>
          <a:p>
            <a:pPr marL="0" indent="0">
              <a:lnSpc>
                <a:spcPct val="120000"/>
              </a:lnSpc>
              <a:buNone/>
            </a:pPr>
            <a:endParaRPr lang="fr-FR" sz="1300" dirty="0">
              <a:solidFill>
                <a:schemeClr val="bg1"/>
              </a:solidFill>
            </a:endParaRPr>
          </a:p>
          <a:p>
            <a:pPr marL="0" indent="0">
              <a:lnSpc>
                <a:spcPct val="120000"/>
              </a:lnSpc>
              <a:buNone/>
            </a:pPr>
            <a:r>
              <a:rPr lang="fr-FR" dirty="0">
                <a:solidFill>
                  <a:schemeClr val="bg1"/>
                </a:solidFill>
              </a:rPr>
              <a:t>Le pièce 1 est taraude au premier dessin. Les vis et les écrous ont toujours un filetage. Le filetage est extérieur pour les vis et intérieur pour les écrous. </a:t>
            </a:r>
          </a:p>
          <a:p>
            <a:pPr marL="0" indent="0">
              <a:lnSpc>
                <a:spcPct val="120000"/>
              </a:lnSpc>
              <a:buNone/>
            </a:pPr>
            <a:endParaRPr lang="fr-FR" sz="1200" dirty="0">
              <a:solidFill>
                <a:schemeClr val="bg1"/>
              </a:solidFill>
            </a:endParaRPr>
          </a:p>
          <a:p>
            <a:pPr marL="0" indent="0">
              <a:lnSpc>
                <a:spcPct val="120000"/>
              </a:lnSpc>
              <a:buNone/>
            </a:pPr>
            <a:r>
              <a:rPr lang="fr-FR" dirty="0">
                <a:solidFill>
                  <a:schemeClr val="bg1"/>
                </a:solidFill>
              </a:rPr>
              <a:t>Les filets extérieurs sont toujours devant les filets intérieur aux coupes !!  </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FF19FD34-F3E2-41A0-88F1-A5505E346591}" type="slidenum">
              <a:rPr lang="en-US" smtClean="0"/>
              <a:pPr/>
              <a:t>15</a:t>
            </a:fld>
            <a:endParaRPr lang="en-US"/>
          </a:p>
        </p:txBody>
      </p:sp>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878"/>
          <a:stretch/>
        </p:blipFill>
        <p:spPr bwMode="auto">
          <a:xfrm>
            <a:off x="6895070" y="410871"/>
            <a:ext cx="4255037" cy="296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flipH="1">
            <a:off x="10214919" y="4167218"/>
            <a:ext cx="354228" cy="602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14687" y="3907421"/>
            <a:ext cx="939113" cy="307777"/>
          </a:xfrm>
          <a:prstGeom prst="rect">
            <a:avLst/>
          </a:prstGeom>
          <a:noFill/>
        </p:spPr>
        <p:txBody>
          <a:bodyPr wrap="square" rtlCol="0">
            <a:spAutoFit/>
          </a:bodyPr>
          <a:lstStyle/>
          <a:p>
            <a:r>
              <a:rPr lang="fr-FR" sz="1400" dirty="0" smtClean="0"/>
              <a:t>Ecrou</a:t>
            </a:r>
            <a:endParaRPr lang="en-US" sz="1400" dirty="0"/>
          </a:p>
        </p:txBody>
      </p:sp>
      <p:cxnSp>
        <p:nvCxnSpPr>
          <p:cNvPr id="21" name="Straight Arrow Connector 20"/>
          <p:cNvCxnSpPr/>
          <p:nvPr/>
        </p:nvCxnSpPr>
        <p:spPr>
          <a:xfrm>
            <a:off x="7842567" y="828446"/>
            <a:ext cx="625931" cy="1051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95070" y="600212"/>
            <a:ext cx="1598140" cy="307777"/>
          </a:xfrm>
          <a:prstGeom prst="rect">
            <a:avLst/>
          </a:prstGeom>
          <a:noFill/>
        </p:spPr>
        <p:txBody>
          <a:bodyPr wrap="square" rtlCol="0">
            <a:spAutoFit/>
          </a:bodyPr>
          <a:lstStyle/>
          <a:p>
            <a:r>
              <a:rPr lang="fr-FR" sz="1400" dirty="0" smtClean="0"/>
              <a:t>Trou débouchant</a:t>
            </a:r>
            <a:endParaRPr lang="en-US" sz="1400" dirty="0"/>
          </a:p>
        </p:txBody>
      </p:sp>
      <p:cxnSp>
        <p:nvCxnSpPr>
          <p:cNvPr id="38" name="Straight Connector 37"/>
          <p:cNvCxnSpPr/>
          <p:nvPr/>
        </p:nvCxnSpPr>
        <p:spPr>
          <a:xfrm flipV="1">
            <a:off x="8610600" y="410871"/>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10369378" y="419109"/>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8610600" y="600212"/>
            <a:ext cx="175877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8620703" y="295095"/>
                <a:ext cx="1736318" cy="307777"/>
              </a:xfrm>
              <a:prstGeom prst="rect">
                <a:avLst/>
              </a:prstGeom>
              <a:noFill/>
            </p:spPr>
            <p:txBody>
              <a:bodyPr wrap="square" rtlCol="0">
                <a:spAutoFit/>
              </a:bodyPr>
              <a:lstStyle/>
              <a:p>
                <a:r>
                  <a:rPr lang="fr-FR" sz="1400" dirty="0" smtClean="0"/>
                  <a:t>Longueur de la tige </a:t>
                </a:r>
                <a14:m>
                  <m:oMath xmlns:m="http://schemas.openxmlformats.org/officeDocument/2006/math">
                    <m:r>
                      <a:rPr lang="fr-FR" sz="1400" i="1" dirty="0" smtClean="0">
                        <a:latin typeface="Cambria Math" panose="02040503050406030204" pitchFamily="18" charset="0"/>
                      </a:rPr>
                      <m:t>𝐿</m:t>
                    </m:r>
                  </m:oMath>
                </a14:m>
                <a:endParaRPr lang="en-US"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8620703" y="295095"/>
                <a:ext cx="1736318" cy="307777"/>
              </a:xfrm>
              <a:prstGeom prst="rect">
                <a:avLst/>
              </a:prstGeom>
              <a:blipFill rotWithShape="0">
                <a:blip r:embed="rId3"/>
                <a:stretch>
                  <a:fillRect l="-1053" t="-1961" b="-19608"/>
                </a:stretch>
              </a:blipFill>
            </p:spPr>
            <p:txBody>
              <a:bodyPr/>
              <a:lstStyle/>
              <a:p>
                <a:r>
                  <a:rPr lang="en-US">
                    <a:noFill/>
                  </a:rPr>
                  <a:t> </a:t>
                </a:r>
              </a:p>
            </p:txBody>
          </p:sp>
        </mc:Fallback>
      </mc:AlternateContent>
      <p:sp>
        <p:nvSpPr>
          <p:cNvPr id="5" name="TextBox 4"/>
          <p:cNvSpPr txBox="1"/>
          <p:nvPr/>
        </p:nvSpPr>
        <p:spPr>
          <a:xfrm>
            <a:off x="4501268" y="4785432"/>
            <a:ext cx="2817341" cy="1200329"/>
          </a:xfrm>
          <a:prstGeom prst="rect">
            <a:avLst/>
          </a:prstGeom>
          <a:noFill/>
          <a:ln>
            <a:solidFill>
              <a:srgbClr val="FF0000"/>
            </a:solidFill>
          </a:ln>
        </p:spPr>
        <p:txBody>
          <a:bodyPr wrap="square" rtlCol="0">
            <a:spAutoFit/>
          </a:bodyPr>
          <a:lstStyle/>
          <a:p>
            <a:pPr algn="ctr"/>
            <a:r>
              <a:rPr lang="fr-FR" b="1" u="sng" dirty="0" smtClean="0">
                <a:solidFill>
                  <a:srgbClr val="FF0000"/>
                </a:solidFill>
              </a:rPr>
              <a:t>Attention</a:t>
            </a:r>
            <a:endParaRPr lang="fr-FR" b="1" dirty="0" smtClean="0">
              <a:solidFill>
                <a:srgbClr val="FF0000"/>
              </a:solidFill>
            </a:endParaRPr>
          </a:p>
          <a:p>
            <a:pPr algn="ctr"/>
            <a:r>
              <a:rPr lang="fr-FR" dirty="0" smtClean="0">
                <a:solidFill>
                  <a:srgbClr val="FF0000"/>
                </a:solidFill>
              </a:rPr>
              <a:t>Cet ensemble Vis – Ecrou est appelé boulon</a:t>
            </a:r>
          </a:p>
          <a:p>
            <a:pPr algn="ctr"/>
            <a:r>
              <a:rPr lang="fr-FR" dirty="0" smtClean="0">
                <a:solidFill>
                  <a:srgbClr val="FF0000"/>
                </a:solidFill>
              </a:rPr>
              <a:t>(</a:t>
            </a:r>
            <a:r>
              <a:rPr lang="fr-FR" dirty="0" err="1" smtClean="0">
                <a:solidFill>
                  <a:srgbClr val="FF0000"/>
                </a:solidFill>
              </a:rPr>
              <a:t>ang</a:t>
            </a:r>
            <a:r>
              <a:rPr lang="fr-FR" dirty="0" smtClean="0">
                <a:solidFill>
                  <a:srgbClr val="FF0000"/>
                </a:solidFill>
              </a:rPr>
              <a:t> : </a:t>
            </a:r>
            <a:r>
              <a:rPr lang="fr-FR" dirty="0" err="1" smtClean="0">
                <a:solidFill>
                  <a:srgbClr val="FF0000"/>
                </a:solidFill>
              </a:rPr>
              <a:t>bolt</a:t>
            </a:r>
            <a:r>
              <a:rPr lang="fr-FR" dirty="0" smtClean="0">
                <a:solidFill>
                  <a:srgbClr val="FF0000"/>
                </a:solidFill>
              </a:rPr>
              <a:t>)</a:t>
            </a:r>
            <a:endParaRPr lang="en-US" dirty="0">
              <a:solidFill>
                <a:srgbClr val="FF0000"/>
              </a:solidFill>
            </a:endParaRPr>
          </a:p>
        </p:txBody>
      </p:sp>
      <p:sp>
        <p:nvSpPr>
          <p:cNvPr id="6" name="Date Placeholder 5"/>
          <p:cNvSpPr>
            <a:spLocks noGrp="1"/>
          </p:cNvSpPr>
          <p:nvPr>
            <p:ph type="dt" sz="half" idx="10"/>
          </p:nvPr>
        </p:nvSpPr>
        <p:spPr/>
        <p:txBody>
          <a:bodyPr/>
          <a:lstStyle/>
          <a:p>
            <a:fld id="{0EB72F5E-2745-49C6-B5D5-D073C57A817A}"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198301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335"/>
          <a:stretch/>
        </p:blipFill>
        <p:spPr bwMode="auto">
          <a:xfrm>
            <a:off x="7239640" y="4019161"/>
            <a:ext cx="4155350" cy="255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a:t>Vis </a:t>
            </a:r>
            <a:r>
              <a:rPr lang="fr-FR" sz="3600" dirty="0"/>
              <a:t>(</a:t>
            </a:r>
            <a:r>
              <a:rPr lang="fr-FR" sz="3600" dirty="0" err="1"/>
              <a:t>ang</a:t>
            </a:r>
            <a:r>
              <a:rPr lang="fr-FR" sz="3600" dirty="0"/>
              <a:t> : </a:t>
            </a:r>
            <a:r>
              <a:rPr lang="fr-FR" sz="3600" dirty="0" err="1"/>
              <a:t>screw</a:t>
            </a:r>
            <a:r>
              <a:rPr lang="fr-FR" sz="3600" dirty="0"/>
              <a:t>) et </a:t>
            </a:r>
            <a:r>
              <a:rPr lang="fr-FR" dirty="0"/>
              <a:t/>
            </a:r>
            <a:br>
              <a:rPr lang="fr-FR" dirty="0"/>
            </a:br>
            <a:r>
              <a:rPr lang="fr-FR" dirty="0"/>
              <a:t>Boulons </a:t>
            </a:r>
            <a:r>
              <a:rPr lang="fr-FR" sz="3600" dirty="0"/>
              <a:t>(</a:t>
            </a:r>
            <a:r>
              <a:rPr lang="fr-FR" sz="3600" dirty="0" err="1"/>
              <a:t>ang</a:t>
            </a:r>
            <a:r>
              <a:rPr lang="fr-FR" sz="3600" dirty="0"/>
              <a:t> : </a:t>
            </a:r>
            <a:r>
              <a:rPr lang="fr-FR" sz="3600" dirty="0" err="1"/>
              <a:t>bolt</a:t>
            </a:r>
            <a:r>
              <a:rPr lang="fr-FR" sz="3600" dirty="0"/>
              <a:t>)</a:t>
            </a:r>
            <a:endParaRPr lang="en-US" sz="2800" dirty="0"/>
          </a:p>
        </p:txBody>
      </p:sp>
      <p:sp>
        <p:nvSpPr>
          <p:cNvPr id="3" name="Content Placeholder 2"/>
          <p:cNvSpPr>
            <a:spLocks noGrp="1"/>
          </p:cNvSpPr>
          <p:nvPr>
            <p:ph idx="1"/>
          </p:nvPr>
        </p:nvSpPr>
        <p:spPr>
          <a:xfrm>
            <a:off x="838200" y="1825625"/>
            <a:ext cx="5290751" cy="4351338"/>
          </a:xfrm>
        </p:spPr>
        <p:txBody>
          <a:bodyPr>
            <a:normAutofit fontScale="70000" lnSpcReduction="20000"/>
          </a:bodyPr>
          <a:lstStyle/>
          <a:p>
            <a:pPr marL="0" indent="0">
              <a:lnSpc>
                <a:spcPct val="120000"/>
              </a:lnSpc>
              <a:buNone/>
            </a:pPr>
            <a:r>
              <a:rPr lang="fr-FR" dirty="0"/>
              <a:t>Les vis sont utilisées pour effectuer des liaisons fixes et démontables.</a:t>
            </a:r>
          </a:p>
          <a:p>
            <a:pPr marL="0" indent="0">
              <a:lnSpc>
                <a:spcPct val="120000"/>
              </a:lnSpc>
              <a:buNone/>
            </a:pPr>
            <a:endParaRPr lang="fr-FR" sz="1100" dirty="0"/>
          </a:p>
          <a:p>
            <a:pPr marL="0" indent="0">
              <a:lnSpc>
                <a:spcPct val="120000"/>
              </a:lnSpc>
              <a:buNone/>
            </a:pPr>
            <a:r>
              <a:rPr lang="fr-FR" dirty="0"/>
              <a:t>Les configurations </a:t>
            </a:r>
            <a:r>
              <a:rPr lang="fr-FR" dirty="0" smtClean="0"/>
              <a:t>sur ces dessins effectuent une liaison entre ces </a:t>
            </a:r>
            <a:r>
              <a:rPr lang="fr-FR" dirty="0">
                <a:solidFill>
                  <a:schemeClr val="accent1"/>
                </a:solidFill>
              </a:rPr>
              <a:t>deux pièces</a:t>
            </a:r>
            <a:r>
              <a:rPr lang="fr-FR" dirty="0"/>
              <a:t>.  </a:t>
            </a:r>
          </a:p>
          <a:p>
            <a:pPr marL="0" indent="0">
              <a:lnSpc>
                <a:spcPct val="120000"/>
              </a:lnSpc>
              <a:buNone/>
            </a:pPr>
            <a:endParaRPr lang="fr-FR" sz="1300" dirty="0"/>
          </a:p>
          <a:p>
            <a:pPr marL="0" indent="0">
              <a:lnSpc>
                <a:spcPct val="120000"/>
              </a:lnSpc>
              <a:buNone/>
            </a:pPr>
            <a:r>
              <a:rPr lang="fr-FR" dirty="0">
                <a:solidFill>
                  <a:schemeClr val="bg1"/>
                </a:solidFill>
              </a:rPr>
              <a:t>Le pièce 1 est taraude au premier dessin. Les vis et les écrous ont toujours un filetage. Le filetage est extérieur pour les vis et intérieur pour les écrous. </a:t>
            </a:r>
          </a:p>
          <a:p>
            <a:pPr marL="0" indent="0">
              <a:lnSpc>
                <a:spcPct val="120000"/>
              </a:lnSpc>
              <a:buNone/>
            </a:pPr>
            <a:endParaRPr lang="fr-FR" sz="1200" dirty="0">
              <a:solidFill>
                <a:schemeClr val="bg1"/>
              </a:solidFill>
            </a:endParaRPr>
          </a:p>
          <a:p>
            <a:pPr marL="0" indent="0">
              <a:lnSpc>
                <a:spcPct val="120000"/>
              </a:lnSpc>
              <a:buNone/>
            </a:pPr>
            <a:r>
              <a:rPr lang="fr-FR" dirty="0">
                <a:solidFill>
                  <a:schemeClr val="bg1"/>
                </a:solidFill>
              </a:rPr>
              <a:t>Les filets extérieurs sont toujours devant les filets intérieur aux coupes !!  </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FF19FD34-F3E2-41A0-88F1-A5505E346591}" type="slidenum">
              <a:rPr lang="en-US" smtClean="0"/>
              <a:pPr/>
              <a:t>16</a:t>
            </a:fld>
            <a:endParaRPr lang="en-US"/>
          </a:p>
        </p:txBody>
      </p:sp>
      <p:pic>
        <p:nvPicPr>
          <p:cNvPr id="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878"/>
          <a:stretch/>
        </p:blipFill>
        <p:spPr bwMode="auto">
          <a:xfrm>
            <a:off x="6895070" y="410871"/>
            <a:ext cx="4255037" cy="296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Straight Arrow Connector 26"/>
          <p:cNvCxnSpPr/>
          <p:nvPr/>
        </p:nvCxnSpPr>
        <p:spPr>
          <a:xfrm flipH="1">
            <a:off x="10214919" y="4167218"/>
            <a:ext cx="354228" cy="602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414687" y="3907421"/>
            <a:ext cx="939113" cy="307777"/>
          </a:xfrm>
          <a:prstGeom prst="rect">
            <a:avLst/>
          </a:prstGeom>
          <a:noFill/>
        </p:spPr>
        <p:txBody>
          <a:bodyPr wrap="square" rtlCol="0">
            <a:spAutoFit/>
          </a:bodyPr>
          <a:lstStyle/>
          <a:p>
            <a:r>
              <a:rPr lang="fr-FR" sz="1400" dirty="0" smtClean="0"/>
              <a:t>Ecrou</a:t>
            </a:r>
            <a:endParaRPr lang="en-US" sz="1400" dirty="0"/>
          </a:p>
        </p:txBody>
      </p:sp>
      <p:cxnSp>
        <p:nvCxnSpPr>
          <p:cNvPr id="29" name="Straight Arrow Connector 28"/>
          <p:cNvCxnSpPr/>
          <p:nvPr/>
        </p:nvCxnSpPr>
        <p:spPr>
          <a:xfrm>
            <a:off x="7842567" y="828446"/>
            <a:ext cx="625931" cy="1051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95070" y="600212"/>
            <a:ext cx="1598140" cy="307777"/>
          </a:xfrm>
          <a:prstGeom prst="rect">
            <a:avLst/>
          </a:prstGeom>
          <a:noFill/>
        </p:spPr>
        <p:txBody>
          <a:bodyPr wrap="square" rtlCol="0">
            <a:spAutoFit/>
          </a:bodyPr>
          <a:lstStyle/>
          <a:p>
            <a:r>
              <a:rPr lang="fr-FR" sz="1400" dirty="0" smtClean="0"/>
              <a:t>Trou débouchant</a:t>
            </a:r>
            <a:endParaRPr lang="en-US" sz="1400" dirty="0"/>
          </a:p>
        </p:txBody>
      </p:sp>
      <p:sp>
        <p:nvSpPr>
          <p:cNvPr id="31" name="TextBox 30"/>
          <p:cNvSpPr txBox="1"/>
          <p:nvPr/>
        </p:nvSpPr>
        <p:spPr>
          <a:xfrm>
            <a:off x="8765059" y="3534032"/>
            <a:ext cx="1054444" cy="373389"/>
          </a:xfrm>
          <a:prstGeom prst="rect">
            <a:avLst/>
          </a:prstGeom>
          <a:noFill/>
        </p:spPr>
        <p:txBody>
          <a:bodyPr wrap="square" rtlCol="0">
            <a:spAutoFit/>
          </a:bodyPr>
          <a:lstStyle/>
          <a:p>
            <a:r>
              <a:rPr lang="fr-FR" dirty="0" smtClean="0">
                <a:solidFill>
                  <a:schemeClr val="accent1"/>
                </a:solidFill>
              </a:rPr>
              <a:t>Pièce 1</a:t>
            </a:r>
            <a:endParaRPr lang="en-US" dirty="0">
              <a:solidFill>
                <a:schemeClr val="accent1"/>
              </a:solidFill>
            </a:endParaRPr>
          </a:p>
        </p:txBody>
      </p:sp>
      <p:sp>
        <p:nvSpPr>
          <p:cNvPr id="32" name="TextBox 31"/>
          <p:cNvSpPr txBox="1"/>
          <p:nvPr/>
        </p:nvSpPr>
        <p:spPr>
          <a:xfrm>
            <a:off x="9832890" y="3534032"/>
            <a:ext cx="1054444" cy="373389"/>
          </a:xfrm>
          <a:prstGeom prst="rect">
            <a:avLst/>
          </a:prstGeom>
          <a:noFill/>
        </p:spPr>
        <p:txBody>
          <a:bodyPr wrap="square" rtlCol="0">
            <a:spAutoFit/>
          </a:bodyPr>
          <a:lstStyle/>
          <a:p>
            <a:r>
              <a:rPr lang="fr-FR" dirty="0" smtClean="0">
                <a:solidFill>
                  <a:schemeClr val="accent1"/>
                </a:solidFill>
              </a:rPr>
              <a:t>Pièce 2</a:t>
            </a:r>
            <a:endParaRPr lang="en-US" dirty="0">
              <a:solidFill>
                <a:schemeClr val="accent1"/>
              </a:solidFill>
            </a:endParaRPr>
          </a:p>
        </p:txBody>
      </p:sp>
      <p:cxnSp>
        <p:nvCxnSpPr>
          <p:cNvPr id="33" name="Straight Arrow Connector 32"/>
          <p:cNvCxnSpPr/>
          <p:nvPr/>
        </p:nvCxnSpPr>
        <p:spPr>
          <a:xfrm flipH="1" flipV="1">
            <a:off x="8827616" y="2872381"/>
            <a:ext cx="242243" cy="70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23239" y="3907422"/>
            <a:ext cx="246620" cy="638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0105607" y="2860476"/>
            <a:ext cx="85113" cy="765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9916974" y="3907421"/>
            <a:ext cx="264994" cy="58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8610600" y="410871"/>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0369378" y="419109"/>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610600" y="600212"/>
            <a:ext cx="175877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8620703" y="295095"/>
                <a:ext cx="1736318" cy="307777"/>
              </a:xfrm>
              <a:prstGeom prst="rect">
                <a:avLst/>
              </a:prstGeom>
              <a:noFill/>
            </p:spPr>
            <p:txBody>
              <a:bodyPr wrap="square" rtlCol="0">
                <a:spAutoFit/>
              </a:bodyPr>
              <a:lstStyle/>
              <a:p>
                <a:r>
                  <a:rPr lang="fr-FR" sz="1400" dirty="0" smtClean="0"/>
                  <a:t>Longueur de la tige </a:t>
                </a:r>
                <a14:m>
                  <m:oMath xmlns:m="http://schemas.openxmlformats.org/officeDocument/2006/math">
                    <m:r>
                      <a:rPr lang="fr-FR" sz="1400" i="1" dirty="0" smtClean="0">
                        <a:latin typeface="Cambria Math" panose="02040503050406030204" pitchFamily="18" charset="0"/>
                      </a:rPr>
                      <m:t>𝐿</m:t>
                    </m:r>
                  </m:oMath>
                </a14:m>
                <a:endParaRPr lang="en-US" sz="1400" dirty="0"/>
              </a:p>
            </p:txBody>
          </p:sp>
        </mc:Choice>
        <mc:Fallback xmlns="">
          <p:sp>
            <p:nvSpPr>
              <p:cNvPr id="40" name="TextBox 39"/>
              <p:cNvSpPr txBox="1">
                <a:spLocks noRot="1" noChangeAspect="1" noMove="1" noResize="1" noEditPoints="1" noAdjustHandles="1" noChangeArrowheads="1" noChangeShapeType="1" noTextEdit="1"/>
              </p:cNvSpPr>
              <p:nvPr/>
            </p:nvSpPr>
            <p:spPr>
              <a:xfrm>
                <a:off x="8620703" y="295095"/>
                <a:ext cx="1736318" cy="307777"/>
              </a:xfrm>
              <a:prstGeom prst="rect">
                <a:avLst/>
              </a:prstGeom>
              <a:blipFill rotWithShape="0">
                <a:blip r:embed="rId3"/>
                <a:stretch>
                  <a:fillRect l="-1053" t="-1961" b="-19608"/>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413A5FF5-C510-45CD-B529-76870AACC7A2}"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7577639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335"/>
          <a:stretch/>
        </p:blipFill>
        <p:spPr bwMode="auto">
          <a:xfrm>
            <a:off x="7239640" y="4019161"/>
            <a:ext cx="4155350" cy="255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a:t>Vis </a:t>
            </a:r>
            <a:r>
              <a:rPr lang="fr-FR" sz="3600" dirty="0"/>
              <a:t>(</a:t>
            </a:r>
            <a:r>
              <a:rPr lang="fr-FR" sz="3600" dirty="0" err="1"/>
              <a:t>ang</a:t>
            </a:r>
            <a:r>
              <a:rPr lang="fr-FR" sz="3600" dirty="0"/>
              <a:t> : </a:t>
            </a:r>
            <a:r>
              <a:rPr lang="fr-FR" sz="3600" dirty="0" err="1"/>
              <a:t>screw</a:t>
            </a:r>
            <a:r>
              <a:rPr lang="fr-FR" sz="3600" dirty="0"/>
              <a:t>) et </a:t>
            </a:r>
            <a:r>
              <a:rPr lang="fr-FR" dirty="0"/>
              <a:t/>
            </a:r>
            <a:br>
              <a:rPr lang="fr-FR" dirty="0"/>
            </a:br>
            <a:r>
              <a:rPr lang="fr-FR" dirty="0"/>
              <a:t>Boulons </a:t>
            </a:r>
            <a:r>
              <a:rPr lang="fr-FR" sz="3600" dirty="0"/>
              <a:t>(</a:t>
            </a:r>
            <a:r>
              <a:rPr lang="fr-FR" sz="3600" dirty="0" err="1"/>
              <a:t>ang</a:t>
            </a:r>
            <a:r>
              <a:rPr lang="fr-FR" sz="3600" dirty="0"/>
              <a:t> : </a:t>
            </a:r>
            <a:r>
              <a:rPr lang="fr-FR" sz="3600" dirty="0" err="1"/>
              <a:t>bolt</a:t>
            </a:r>
            <a:r>
              <a:rPr lang="fr-FR" sz="3600" dirty="0"/>
              <a:t>)</a:t>
            </a:r>
            <a:endParaRPr lang="en-US" sz="2800" dirty="0"/>
          </a:p>
        </p:txBody>
      </p:sp>
      <p:sp>
        <p:nvSpPr>
          <p:cNvPr id="3" name="Content Placeholder 2"/>
          <p:cNvSpPr>
            <a:spLocks noGrp="1"/>
          </p:cNvSpPr>
          <p:nvPr>
            <p:ph idx="1"/>
          </p:nvPr>
        </p:nvSpPr>
        <p:spPr>
          <a:xfrm>
            <a:off x="838200" y="1825625"/>
            <a:ext cx="5290751" cy="4351338"/>
          </a:xfrm>
        </p:spPr>
        <p:txBody>
          <a:bodyPr>
            <a:normAutofit fontScale="70000" lnSpcReduction="20000"/>
          </a:bodyPr>
          <a:lstStyle/>
          <a:p>
            <a:pPr marL="0" indent="0">
              <a:lnSpc>
                <a:spcPct val="120000"/>
              </a:lnSpc>
              <a:buNone/>
            </a:pPr>
            <a:r>
              <a:rPr lang="fr-FR" dirty="0"/>
              <a:t>Les vis sont utilisées pour effectuer des liaisons fixes et démontables.</a:t>
            </a:r>
          </a:p>
          <a:p>
            <a:pPr marL="0" indent="0">
              <a:lnSpc>
                <a:spcPct val="120000"/>
              </a:lnSpc>
              <a:buNone/>
            </a:pPr>
            <a:endParaRPr lang="fr-FR" sz="1100" dirty="0"/>
          </a:p>
          <a:p>
            <a:pPr marL="0" indent="0">
              <a:lnSpc>
                <a:spcPct val="120000"/>
              </a:lnSpc>
              <a:buNone/>
            </a:pPr>
            <a:r>
              <a:rPr lang="fr-FR" dirty="0"/>
              <a:t>Les configurations sur ces dessins effectuent une liaison entre ces </a:t>
            </a:r>
            <a:r>
              <a:rPr lang="fr-FR" dirty="0">
                <a:solidFill>
                  <a:schemeClr val="accent1"/>
                </a:solidFill>
              </a:rPr>
              <a:t>deux pièces</a:t>
            </a:r>
            <a:r>
              <a:rPr lang="fr-FR" dirty="0"/>
              <a:t>.  </a:t>
            </a:r>
          </a:p>
          <a:p>
            <a:pPr marL="0" indent="0">
              <a:lnSpc>
                <a:spcPct val="120000"/>
              </a:lnSpc>
              <a:buNone/>
            </a:pPr>
            <a:endParaRPr lang="fr-FR" sz="1300" dirty="0"/>
          </a:p>
          <a:p>
            <a:pPr marL="0" indent="0">
              <a:lnSpc>
                <a:spcPct val="120000"/>
              </a:lnSpc>
              <a:buNone/>
            </a:pPr>
            <a:r>
              <a:rPr lang="fr-FR" dirty="0"/>
              <a:t>Sur le premier </a:t>
            </a:r>
            <a:r>
              <a:rPr lang="fr-FR" dirty="0" smtClean="0"/>
              <a:t>dessin, la </a:t>
            </a:r>
            <a:r>
              <a:rPr lang="fr-FR" dirty="0"/>
              <a:t>pièce 1 est </a:t>
            </a:r>
            <a:r>
              <a:rPr lang="fr-FR" dirty="0" smtClean="0">
                <a:solidFill>
                  <a:schemeClr val="accent6"/>
                </a:solidFill>
              </a:rPr>
              <a:t>taraudée</a:t>
            </a:r>
            <a:r>
              <a:rPr lang="fr-FR" dirty="0" smtClean="0"/>
              <a:t>. </a:t>
            </a:r>
            <a:r>
              <a:rPr lang="fr-FR" dirty="0"/>
              <a:t>Les vis et les écrous ont toujours un filetage. Le filetage est </a:t>
            </a:r>
            <a:r>
              <a:rPr lang="fr-FR" dirty="0">
                <a:solidFill>
                  <a:srgbClr val="7030A0"/>
                </a:solidFill>
              </a:rPr>
              <a:t>extérieur pour les vis </a:t>
            </a:r>
            <a:r>
              <a:rPr lang="fr-FR" dirty="0"/>
              <a:t>et </a:t>
            </a:r>
            <a:r>
              <a:rPr lang="fr-FR" dirty="0">
                <a:solidFill>
                  <a:schemeClr val="accent2"/>
                </a:solidFill>
              </a:rPr>
              <a:t>intérieur pour les écrous</a:t>
            </a:r>
            <a:r>
              <a:rPr lang="fr-FR" dirty="0"/>
              <a:t>. </a:t>
            </a:r>
          </a:p>
          <a:p>
            <a:pPr marL="0" indent="0">
              <a:lnSpc>
                <a:spcPct val="120000"/>
              </a:lnSpc>
              <a:buNone/>
            </a:pPr>
            <a:endParaRPr lang="fr-FR" sz="1200" dirty="0"/>
          </a:p>
          <a:p>
            <a:pPr marL="0" indent="0">
              <a:lnSpc>
                <a:spcPct val="120000"/>
              </a:lnSpc>
              <a:buNone/>
            </a:pPr>
            <a:r>
              <a:rPr lang="fr-FR" dirty="0">
                <a:solidFill>
                  <a:schemeClr val="bg1"/>
                </a:solidFill>
              </a:rPr>
              <a:t>Les filets extérieurs sont toujours devant les filets intérieur aux coupes !!  </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FF19FD34-F3E2-41A0-88F1-A5505E346591}" type="slidenum">
              <a:rPr lang="en-US" smtClean="0"/>
              <a:pPr/>
              <a:t>17</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878"/>
          <a:stretch/>
        </p:blipFill>
        <p:spPr bwMode="auto">
          <a:xfrm>
            <a:off x="6895070" y="410871"/>
            <a:ext cx="4255037" cy="296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0414687" y="3907421"/>
            <a:ext cx="939113" cy="307777"/>
          </a:xfrm>
          <a:prstGeom prst="rect">
            <a:avLst/>
          </a:prstGeom>
          <a:noFill/>
        </p:spPr>
        <p:txBody>
          <a:bodyPr wrap="square" rtlCol="0">
            <a:spAutoFit/>
          </a:bodyPr>
          <a:lstStyle/>
          <a:p>
            <a:r>
              <a:rPr lang="fr-FR" sz="1400" dirty="0" smtClean="0"/>
              <a:t>Ecrou</a:t>
            </a:r>
            <a:endParaRPr lang="en-US" sz="1400" dirty="0"/>
          </a:p>
        </p:txBody>
      </p:sp>
      <p:cxnSp>
        <p:nvCxnSpPr>
          <p:cNvPr id="14" name="Straight Arrow Connector 13"/>
          <p:cNvCxnSpPr/>
          <p:nvPr/>
        </p:nvCxnSpPr>
        <p:spPr>
          <a:xfrm>
            <a:off x="7842567" y="828446"/>
            <a:ext cx="625931" cy="1051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895070" y="600212"/>
            <a:ext cx="1598140" cy="307777"/>
          </a:xfrm>
          <a:prstGeom prst="rect">
            <a:avLst/>
          </a:prstGeom>
          <a:noFill/>
        </p:spPr>
        <p:txBody>
          <a:bodyPr wrap="square" rtlCol="0">
            <a:spAutoFit/>
          </a:bodyPr>
          <a:lstStyle/>
          <a:p>
            <a:r>
              <a:rPr lang="fr-FR" sz="1400" dirty="0" smtClean="0"/>
              <a:t>Trou débouchant</a:t>
            </a:r>
            <a:endParaRPr lang="en-US" sz="1400" dirty="0"/>
          </a:p>
        </p:txBody>
      </p:sp>
      <p:sp>
        <p:nvSpPr>
          <p:cNvPr id="7" name="TextBox 6"/>
          <p:cNvSpPr txBox="1"/>
          <p:nvPr/>
        </p:nvSpPr>
        <p:spPr>
          <a:xfrm>
            <a:off x="8765059" y="3534032"/>
            <a:ext cx="1054444" cy="373389"/>
          </a:xfrm>
          <a:prstGeom prst="rect">
            <a:avLst/>
          </a:prstGeom>
          <a:noFill/>
        </p:spPr>
        <p:txBody>
          <a:bodyPr wrap="square" rtlCol="0">
            <a:spAutoFit/>
          </a:bodyPr>
          <a:lstStyle/>
          <a:p>
            <a:r>
              <a:rPr lang="fr-FR" dirty="0" smtClean="0">
                <a:solidFill>
                  <a:schemeClr val="accent1"/>
                </a:solidFill>
              </a:rPr>
              <a:t>Pièce 1</a:t>
            </a:r>
            <a:endParaRPr lang="en-US" dirty="0">
              <a:solidFill>
                <a:schemeClr val="accent1"/>
              </a:solidFill>
            </a:endParaRPr>
          </a:p>
        </p:txBody>
      </p:sp>
      <p:sp>
        <p:nvSpPr>
          <p:cNvPr id="13" name="TextBox 12"/>
          <p:cNvSpPr txBox="1"/>
          <p:nvPr/>
        </p:nvSpPr>
        <p:spPr>
          <a:xfrm>
            <a:off x="9832890" y="3534032"/>
            <a:ext cx="1054444" cy="373389"/>
          </a:xfrm>
          <a:prstGeom prst="rect">
            <a:avLst/>
          </a:prstGeom>
          <a:noFill/>
        </p:spPr>
        <p:txBody>
          <a:bodyPr wrap="square" rtlCol="0">
            <a:spAutoFit/>
          </a:bodyPr>
          <a:lstStyle/>
          <a:p>
            <a:r>
              <a:rPr lang="fr-FR" dirty="0" smtClean="0">
                <a:solidFill>
                  <a:schemeClr val="accent1"/>
                </a:solidFill>
              </a:rPr>
              <a:t>Pièce 2</a:t>
            </a:r>
            <a:endParaRPr lang="en-US" dirty="0">
              <a:solidFill>
                <a:schemeClr val="accent1"/>
              </a:solidFill>
            </a:endParaRPr>
          </a:p>
        </p:txBody>
      </p:sp>
      <p:cxnSp>
        <p:nvCxnSpPr>
          <p:cNvPr id="9" name="Straight Arrow Connector 8"/>
          <p:cNvCxnSpPr/>
          <p:nvPr/>
        </p:nvCxnSpPr>
        <p:spPr>
          <a:xfrm flipH="1" flipV="1">
            <a:off x="8827616" y="2872381"/>
            <a:ext cx="242243" cy="70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823239" y="3907422"/>
            <a:ext cx="246620" cy="638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0105607" y="2860476"/>
            <a:ext cx="85113" cy="765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9916974" y="3907421"/>
            <a:ext cx="264994" cy="58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07585" y="13098"/>
            <a:ext cx="1301578" cy="646331"/>
          </a:xfrm>
          <a:prstGeom prst="rect">
            <a:avLst/>
          </a:prstGeom>
          <a:noFill/>
          <a:ln>
            <a:solidFill>
              <a:schemeClr val="accent6"/>
            </a:solidFill>
          </a:ln>
        </p:spPr>
        <p:txBody>
          <a:bodyPr wrap="square" rtlCol="0">
            <a:spAutoFit/>
          </a:bodyPr>
          <a:lstStyle/>
          <a:p>
            <a:pPr algn="ctr"/>
            <a:r>
              <a:rPr lang="fr-FR" dirty="0" smtClean="0">
                <a:solidFill>
                  <a:schemeClr val="accent6"/>
                </a:solidFill>
              </a:rPr>
              <a:t>Filet Intérieur</a:t>
            </a:r>
            <a:endParaRPr lang="en-US" dirty="0">
              <a:solidFill>
                <a:schemeClr val="accent6"/>
              </a:solidFill>
            </a:endParaRPr>
          </a:p>
        </p:txBody>
      </p:sp>
      <p:cxnSp>
        <p:nvCxnSpPr>
          <p:cNvPr id="18" name="Straight Arrow Connector 17"/>
          <p:cNvCxnSpPr/>
          <p:nvPr/>
        </p:nvCxnSpPr>
        <p:spPr>
          <a:xfrm>
            <a:off x="8341668" y="666988"/>
            <a:ext cx="183447" cy="102905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341668" y="666988"/>
            <a:ext cx="151543" cy="153080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288942" y="3325206"/>
            <a:ext cx="1520910" cy="646331"/>
          </a:xfrm>
          <a:prstGeom prst="rect">
            <a:avLst/>
          </a:prstGeom>
          <a:noFill/>
          <a:ln>
            <a:solidFill>
              <a:srgbClr val="7030A0"/>
            </a:solidFill>
          </a:ln>
        </p:spPr>
        <p:txBody>
          <a:bodyPr wrap="square" rtlCol="0">
            <a:spAutoFit/>
          </a:bodyPr>
          <a:lstStyle/>
          <a:p>
            <a:pPr algn="ctr"/>
            <a:r>
              <a:rPr lang="fr-FR" dirty="0" smtClean="0">
                <a:solidFill>
                  <a:srgbClr val="7030A0"/>
                </a:solidFill>
              </a:rPr>
              <a:t>Filet extérieur </a:t>
            </a:r>
            <a:r>
              <a:rPr lang="fr-FR" dirty="0">
                <a:solidFill>
                  <a:srgbClr val="7030A0"/>
                </a:solidFill>
              </a:rPr>
              <a:t>de la vis</a:t>
            </a:r>
            <a:endParaRPr lang="en-US" dirty="0">
              <a:solidFill>
                <a:srgbClr val="7030A0"/>
              </a:solidFill>
            </a:endParaRPr>
          </a:p>
        </p:txBody>
      </p:sp>
      <p:cxnSp>
        <p:nvCxnSpPr>
          <p:cNvPr id="34" name="Straight Arrow Connector 33"/>
          <p:cNvCxnSpPr>
            <a:stCxn id="33" idx="0"/>
          </p:cNvCxnSpPr>
          <p:nvPr/>
        </p:nvCxnSpPr>
        <p:spPr>
          <a:xfrm flipV="1">
            <a:off x="8049397" y="2197794"/>
            <a:ext cx="1140245" cy="112741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939731" y="3971538"/>
            <a:ext cx="1280463" cy="102059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0214919" y="4167218"/>
            <a:ext cx="354228" cy="602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613940" y="4157700"/>
            <a:ext cx="1520910" cy="861774"/>
          </a:xfrm>
          <a:prstGeom prst="rect">
            <a:avLst/>
          </a:prstGeom>
          <a:noFill/>
          <a:ln>
            <a:solidFill>
              <a:schemeClr val="accent2"/>
            </a:solidFill>
          </a:ln>
        </p:spPr>
        <p:txBody>
          <a:bodyPr wrap="square" rtlCol="0">
            <a:spAutoFit/>
          </a:bodyPr>
          <a:lstStyle/>
          <a:p>
            <a:pPr algn="ctr"/>
            <a:r>
              <a:rPr lang="fr-FR" sz="1600" dirty="0" smtClean="0">
                <a:solidFill>
                  <a:schemeClr val="accent2"/>
                </a:solidFill>
              </a:rPr>
              <a:t>Le filet intérieur de l’écrou n’est pas visualisé</a:t>
            </a:r>
            <a:endParaRPr lang="en-US" sz="1600" dirty="0">
              <a:solidFill>
                <a:schemeClr val="accent2"/>
              </a:solidFill>
            </a:endParaRPr>
          </a:p>
        </p:txBody>
      </p:sp>
      <p:cxnSp>
        <p:nvCxnSpPr>
          <p:cNvPr id="46" name="Straight Connector 45"/>
          <p:cNvCxnSpPr/>
          <p:nvPr/>
        </p:nvCxnSpPr>
        <p:spPr>
          <a:xfrm flipV="1">
            <a:off x="8610600" y="410871"/>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0369378" y="419109"/>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610600" y="600212"/>
            <a:ext cx="175877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8620703" y="295095"/>
                <a:ext cx="1736318" cy="307777"/>
              </a:xfrm>
              <a:prstGeom prst="rect">
                <a:avLst/>
              </a:prstGeom>
              <a:noFill/>
            </p:spPr>
            <p:txBody>
              <a:bodyPr wrap="square" rtlCol="0">
                <a:spAutoFit/>
              </a:bodyPr>
              <a:lstStyle/>
              <a:p>
                <a:r>
                  <a:rPr lang="fr-FR" sz="1400" dirty="0" smtClean="0"/>
                  <a:t>Longueur de la tige </a:t>
                </a:r>
                <a14:m>
                  <m:oMath xmlns:m="http://schemas.openxmlformats.org/officeDocument/2006/math">
                    <m:r>
                      <a:rPr lang="fr-FR" sz="1400" i="1" dirty="0" smtClean="0">
                        <a:latin typeface="Cambria Math" panose="02040503050406030204" pitchFamily="18" charset="0"/>
                      </a:rPr>
                      <m:t>𝐿</m:t>
                    </m:r>
                  </m:oMath>
                </a14:m>
                <a:endParaRPr lang="en-US"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620703" y="295095"/>
                <a:ext cx="1736318" cy="307777"/>
              </a:xfrm>
              <a:prstGeom prst="rect">
                <a:avLst/>
              </a:prstGeom>
              <a:blipFill rotWithShape="0">
                <a:blip r:embed="rId3"/>
                <a:stretch>
                  <a:fillRect l="-1053" t="-1961" b="-19608"/>
                </a:stretch>
              </a:blipFill>
            </p:spPr>
            <p:txBody>
              <a:bodyPr/>
              <a:lstStyle/>
              <a:p>
                <a:r>
                  <a:rPr lang="en-US">
                    <a:noFill/>
                  </a:rPr>
                  <a:t> </a:t>
                </a:r>
              </a:p>
            </p:txBody>
          </p:sp>
        </mc:Fallback>
      </mc:AlternateContent>
      <p:sp>
        <p:nvSpPr>
          <p:cNvPr id="8" name="Date Placeholder 7"/>
          <p:cNvSpPr>
            <a:spLocks noGrp="1"/>
          </p:cNvSpPr>
          <p:nvPr>
            <p:ph type="dt" sz="half" idx="10"/>
          </p:nvPr>
        </p:nvSpPr>
        <p:spPr/>
        <p:txBody>
          <a:bodyPr/>
          <a:lstStyle/>
          <a:p>
            <a:fld id="{C2481EC5-E701-4EA3-9A50-D13525CFBFA1}"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359062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335"/>
          <a:stretch/>
        </p:blipFill>
        <p:spPr bwMode="auto">
          <a:xfrm>
            <a:off x="7239640" y="4019161"/>
            <a:ext cx="4155350" cy="255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a:t>Vis </a:t>
            </a:r>
            <a:r>
              <a:rPr lang="fr-FR" sz="3600" dirty="0"/>
              <a:t>(</a:t>
            </a:r>
            <a:r>
              <a:rPr lang="fr-FR" sz="3600" dirty="0" err="1"/>
              <a:t>ang</a:t>
            </a:r>
            <a:r>
              <a:rPr lang="fr-FR" sz="3600" dirty="0"/>
              <a:t> : </a:t>
            </a:r>
            <a:r>
              <a:rPr lang="fr-FR" sz="3600" dirty="0" err="1"/>
              <a:t>screw</a:t>
            </a:r>
            <a:r>
              <a:rPr lang="fr-FR" sz="3600" dirty="0"/>
              <a:t>) et</a:t>
            </a:r>
            <a:r>
              <a:rPr lang="fr-FR" dirty="0"/>
              <a:t> </a:t>
            </a:r>
            <a:br>
              <a:rPr lang="fr-FR" dirty="0"/>
            </a:br>
            <a:r>
              <a:rPr lang="fr-FR" dirty="0"/>
              <a:t>Boulons </a:t>
            </a:r>
            <a:r>
              <a:rPr lang="fr-FR" sz="3600" dirty="0"/>
              <a:t>(</a:t>
            </a:r>
            <a:r>
              <a:rPr lang="fr-FR" sz="3600" dirty="0" err="1"/>
              <a:t>ang</a:t>
            </a:r>
            <a:r>
              <a:rPr lang="fr-FR" sz="3600" dirty="0"/>
              <a:t> : </a:t>
            </a:r>
            <a:r>
              <a:rPr lang="fr-FR" sz="3600" dirty="0" err="1"/>
              <a:t>bolt</a:t>
            </a:r>
            <a:r>
              <a:rPr lang="fr-FR" sz="3600" dirty="0"/>
              <a:t>)</a:t>
            </a:r>
            <a:endParaRPr lang="en-US" sz="2800" dirty="0"/>
          </a:p>
        </p:txBody>
      </p:sp>
      <p:sp>
        <p:nvSpPr>
          <p:cNvPr id="3" name="Content Placeholder 2"/>
          <p:cNvSpPr>
            <a:spLocks noGrp="1"/>
          </p:cNvSpPr>
          <p:nvPr>
            <p:ph idx="1"/>
          </p:nvPr>
        </p:nvSpPr>
        <p:spPr>
          <a:xfrm>
            <a:off x="838200" y="1825625"/>
            <a:ext cx="5290751" cy="4649316"/>
          </a:xfrm>
        </p:spPr>
        <p:txBody>
          <a:bodyPr>
            <a:normAutofit fontScale="70000" lnSpcReduction="20000"/>
          </a:bodyPr>
          <a:lstStyle/>
          <a:p>
            <a:pPr marL="0" indent="0">
              <a:lnSpc>
                <a:spcPct val="120000"/>
              </a:lnSpc>
              <a:buNone/>
            </a:pPr>
            <a:r>
              <a:rPr lang="fr-FR" dirty="0"/>
              <a:t>Les vis sont utilisées pour effectuer des liaisons fixes et démontables.</a:t>
            </a:r>
          </a:p>
          <a:p>
            <a:pPr marL="0" indent="0">
              <a:lnSpc>
                <a:spcPct val="120000"/>
              </a:lnSpc>
              <a:buNone/>
            </a:pPr>
            <a:endParaRPr lang="fr-FR" sz="1100" dirty="0"/>
          </a:p>
          <a:p>
            <a:pPr marL="0" indent="0">
              <a:lnSpc>
                <a:spcPct val="120000"/>
              </a:lnSpc>
              <a:buNone/>
            </a:pPr>
            <a:r>
              <a:rPr lang="fr-FR" dirty="0"/>
              <a:t>Les configurations sur ces dessins effectuent une liaison entre ces </a:t>
            </a:r>
            <a:r>
              <a:rPr lang="fr-FR" dirty="0">
                <a:solidFill>
                  <a:schemeClr val="accent1"/>
                </a:solidFill>
              </a:rPr>
              <a:t>deux pièces</a:t>
            </a:r>
            <a:r>
              <a:rPr lang="fr-FR" dirty="0"/>
              <a:t>.  </a:t>
            </a:r>
          </a:p>
          <a:p>
            <a:pPr marL="0" indent="0">
              <a:lnSpc>
                <a:spcPct val="120000"/>
              </a:lnSpc>
              <a:buNone/>
            </a:pPr>
            <a:endParaRPr lang="fr-FR" sz="1300" dirty="0"/>
          </a:p>
          <a:p>
            <a:pPr marL="0" indent="0">
              <a:lnSpc>
                <a:spcPct val="120000"/>
              </a:lnSpc>
              <a:buNone/>
            </a:pPr>
            <a:r>
              <a:rPr lang="fr-FR" dirty="0"/>
              <a:t>Sur le premier dessin, la pièce 1 est </a:t>
            </a:r>
            <a:r>
              <a:rPr lang="fr-FR" dirty="0">
                <a:solidFill>
                  <a:schemeClr val="accent6"/>
                </a:solidFill>
              </a:rPr>
              <a:t>taraudée</a:t>
            </a:r>
            <a:r>
              <a:rPr lang="fr-FR" dirty="0"/>
              <a:t>. Les vis et les écrous ont toujours un filetage. Le filetage est </a:t>
            </a:r>
            <a:r>
              <a:rPr lang="fr-FR" dirty="0">
                <a:solidFill>
                  <a:srgbClr val="7030A0"/>
                </a:solidFill>
              </a:rPr>
              <a:t>extérieur pour les vis </a:t>
            </a:r>
            <a:r>
              <a:rPr lang="fr-FR" dirty="0"/>
              <a:t>et </a:t>
            </a:r>
            <a:r>
              <a:rPr lang="fr-FR" dirty="0">
                <a:solidFill>
                  <a:schemeClr val="accent2"/>
                </a:solidFill>
              </a:rPr>
              <a:t>intérieur pour les écrous</a:t>
            </a:r>
            <a:r>
              <a:rPr lang="fr-FR" dirty="0"/>
              <a:t>. </a:t>
            </a:r>
          </a:p>
          <a:p>
            <a:pPr marL="0" indent="0">
              <a:lnSpc>
                <a:spcPct val="120000"/>
              </a:lnSpc>
              <a:buNone/>
            </a:pPr>
            <a:endParaRPr lang="fr-FR" sz="1200" dirty="0"/>
          </a:p>
          <a:p>
            <a:pPr marL="0" indent="0">
              <a:lnSpc>
                <a:spcPct val="120000"/>
              </a:lnSpc>
              <a:buNone/>
            </a:pPr>
            <a:r>
              <a:rPr lang="fr-FR" b="1" dirty="0" smtClean="0">
                <a:solidFill>
                  <a:srgbClr val="FF0000"/>
                </a:solidFill>
              </a:rPr>
              <a:t>Les filets extérieurs sont toujours </a:t>
            </a:r>
            <a:r>
              <a:rPr lang="fr-FR" b="1" u="sng" dirty="0" smtClean="0">
                <a:solidFill>
                  <a:srgbClr val="FF0000"/>
                </a:solidFill>
              </a:rPr>
              <a:t>devant</a:t>
            </a:r>
            <a:r>
              <a:rPr lang="fr-FR" b="1" dirty="0" smtClean="0">
                <a:solidFill>
                  <a:srgbClr val="FF0000"/>
                </a:solidFill>
              </a:rPr>
              <a:t> les filets intérieurs aux coupes !!  Le filet intérieur est toujours caché par le filet extérieur !!</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FF19FD34-F3E2-41A0-88F1-A5505E346591}" type="slidenum">
              <a:rPr lang="en-US" smtClean="0"/>
              <a:pPr/>
              <a:t>18</a:t>
            </a:fld>
            <a:endParaRPr lang="en-US"/>
          </a:p>
        </p:txBody>
      </p:sp>
      <p:pic>
        <p:nvPicPr>
          <p:cNvPr id="2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878"/>
          <a:stretch/>
        </p:blipFill>
        <p:spPr bwMode="auto">
          <a:xfrm>
            <a:off x="6895070" y="410871"/>
            <a:ext cx="4255037" cy="296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0414687" y="3907421"/>
            <a:ext cx="939113" cy="307777"/>
          </a:xfrm>
          <a:prstGeom prst="rect">
            <a:avLst/>
          </a:prstGeom>
          <a:noFill/>
        </p:spPr>
        <p:txBody>
          <a:bodyPr wrap="square" rtlCol="0">
            <a:spAutoFit/>
          </a:bodyPr>
          <a:lstStyle/>
          <a:p>
            <a:r>
              <a:rPr lang="fr-FR" sz="1400" dirty="0" smtClean="0"/>
              <a:t>Ecrou</a:t>
            </a:r>
            <a:endParaRPr lang="en-US" sz="1400" dirty="0"/>
          </a:p>
        </p:txBody>
      </p:sp>
      <p:cxnSp>
        <p:nvCxnSpPr>
          <p:cNvPr id="23" name="Straight Arrow Connector 22"/>
          <p:cNvCxnSpPr/>
          <p:nvPr/>
        </p:nvCxnSpPr>
        <p:spPr>
          <a:xfrm>
            <a:off x="7842567" y="828446"/>
            <a:ext cx="625931" cy="1051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95070" y="600212"/>
            <a:ext cx="1598140" cy="307777"/>
          </a:xfrm>
          <a:prstGeom prst="rect">
            <a:avLst/>
          </a:prstGeom>
          <a:noFill/>
        </p:spPr>
        <p:txBody>
          <a:bodyPr wrap="square" rtlCol="0">
            <a:spAutoFit/>
          </a:bodyPr>
          <a:lstStyle/>
          <a:p>
            <a:r>
              <a:rPr lang="fr-FR" sz="1400" dirty="0" smtClean="0"/>
              <a:t>Trou débouchant</a:t>
            </a:r>
            <a:endParaRPr lang="en-US" sz="1400" dirty="0"/>
          </a:p>
        </p:txBody>
      </p:sp>
      <p:sp>
        <p:nvSpPr>
          <p:cNvPr id="25" name="TextBox 24"/>
          <p:cNvSpPr txBox="1"/>
          <p:nvPr/>
        </p:nvSpPr>
        <p:spPr>
          <a:xfrm>
            <a:off x="8765059" y="3534032"/>
            <a:ext cx="1054444" cy="373389"/>
          </a:xfrm>
          <a:prstGeom prst="rect">
            <a:avLst/>
          </a:prstGeom>
          <a:noFill/>
        </p:spPr>
        <p:txBody>
          <a:bodyPr wrap="square" rtlCol="0">
            <a:spAutoFit/>
          </a:bodyPr>
          <a:lstStyle/>
          <a:p>
            <a:r>
              <a:rPr lang="fr-FR" dirty="0" smtClean="0">
                <a:solidFill>
                  <a:schemeClr val="accent1"/>
                </a:solidFill>
              </a:rPr>
              <a:t>Pièce 1</a:t>
            </a:r>
            <a:endParaRPr lang="en-US" dirty="0">
              <a:solidFill>
                <a:schemeClr val="accent1"/>
              </a:solidFill>
            </a:endParaRPr>
          </a:p>
        </p:txBody>
      </p:sp>
      <p:sp>
        <p:nvSpPr>
          <p:cNvPr id="26" name="TextBox 25"/>
          <p:cNvSpPr txBox="1"/>
          <p:nvPr/>
        </p:nvSpPr>
        <p:spPr>
          <a:xfrm>
            <a:off x="9832890" y="3534032"/>
            <a:ext cx="1054444" cy="373389"/>
          </a:xfrm>
          <a:prstGeom prst="rect">
            <a:avLst/>
          </a:prstGeom>
          <a:noFill/>
        </p:spPr>
        <p:txBody>
          <a:bodyPr wrap="square" rtlCol="0">
            <a:spAutoFit/>
          </a:bodyPr>
          <a:lstStyle/>
          <a:p>
            <a:r>
              <a:rPr lang="fr-FR" dirty="0" smtClean="0">
                <a:solidFill>
                  <a:schemeClr val="accent1"/>
                </a:solidFill>
              </a:rPr>
              <a:t>Pièce 2</a:t>
            </a:r>
            <a:endParaRPr lang="en-US" dirty="0">
              <a:solidFill>
                <a:schemeClr val="accent1"/>
              </a:solidFill>
            </a:endParaRPr>
          </a:p>
        </p:txBody>
      </p:sp>
      <p:cxnSp>
        <p:nvCxnSpPr>
          <p:cNvPr id="27" name="Straight Arrow Connector 26"/>
          <p:cNvCxnSpPr/>
          <p:nvPr/>
        </p:nvCxnSpPr>
        <p:spPr>
          <a:xfrm flipH="1" flipV="1">
            <a:off x="8827616" y="2872381"/>
            <a:ext cx="242243" cy="70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823239" y="3907422"/>
            <a:ext cx="246620" cy="638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0105607" y="2860476"/>
            <a:ext cx="85113" cy="765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9916974" y="3907421"/>
            <a:ext cx="264994" cy="58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288942" y="3325206"/>
            <a:ext cx="1520910" cy="646331"/>
          </a:xfrm>
          <a:prstGeom prst="rect">
            <a:avLst/>
          </a:prstGeom>
          <a:noFill/>
          <a:ln>
            <a:solidFill>
              <a:srgbClr val="7030A0"/>
            </a:solidFill>
          </a:ln>
        </p:spPr>
        <p:txBody>
          <a:bodyPr wrap="square" rtlCol="0">
            <a:spAutoFit/>
          </a:bodyPr>
          <a:lstStyle/>
          <a:p>
            <a:pPr algn="ctr"/>
            <a:r>
              <a:rPr lang="fr-FR" dirty="0" smtClean="0">
                <a:solidFill>
                  <a:srgbClr val="7030A0"/>
                </a:solidFill>
              </a:rPr>
              <a:t>Filet extérieur </a:t>
            </a:r>
            <a:r>
              <a:rPr lang="fr-FR" dirty="0">
                <a:solidFill>
                  <a:srgbClr val="7030A0"/>
                </a:solidFill>
              </a:rPr>
              <a:t>de la vis</a:t>
            </a:r>
            <a:endParaRPr lang="en-US" dirty="0">
              <a:solidFill>
                <a:srgbClr val="7030A0"/>
              </a:solidFill>
            </a:endParaRPr>
          </a:p>
        </p:txBody>
      </p:sp>
      <p:cxnSp>
        <p:nvCxnSpPr>
          <p:cNvPr id="36" name="Straight Arrow Connector 35"/>
          <p:cNvCxnSpPr/>
          <p:nvPr/>
        </p:nvCxnSpPr>
        <p:spPr>
          <a:xfrm>
            <a:off x="7939731" y="3971538"/>
            <a:ext cx="1280463" cy="102059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0214919" y="4167218"/>
            <a:ext cx="354228" cy="602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613940" y="4157700"/>
            <a:ext cx="1520910" cy="1077218"/>
          </a:xfrm>
          <a:prstGeom prst="rect">
            <a:avLst/>
          </a:prstGeom>
          <a:noFill/>
          <a:ln>
            <a:solidFill>
              <a:schemeClr val="accent2"/>
            </a:solidFill>
          </a:ln>
        </p:spPr>
        <p:txBody>
          <a:bodyPr wrap="square" rtlCol="0">
            <a:spAutoFit/>
          </a:bodyPr>
          <a:lstStyle/>
          <a:p>
            <a:pPr algn="ctr"/>
            <a:r>
              <a:rPr lang="fr-FR" sz="1600" dirty="0" smtClean="0">
                <a:solidFill>
                  <a:schemeClr val="accent2"/>
                </a:solidFill>
              </a:rPr>
              <a:t>Le filet à l’intérieur de l’écrou n’est pas visualisé</a:t>
            </a:r>
            <a:endParaRPr lang="en-US" sz="1600" dirty="0">
              <a:solidFill>
                <a:schemeClr val="accent2"/>
              </a:solidFill>
            </a:endParaRPr>
          </a:p>
        </p:txBody>
      </p:sp>
      <p:sp>
        <p:nvSpPr>
          <p:cNvPr id="8" name="Oval 7"/>
          <p:cNvSpPr/>
          <p:nvPr/>
        </p:nvSpPr>
        <p:spPr>
          <a:xfrm>
            <a:off x="8254828" y="2008452"/>
            <a:ext cx="1301064" cy="470111"/>
          </a:xfrm>
          <a:prstGeom prst="ellipse">
            <a:avLst/>
          </a:prstGeom>
          <a:solidFill>
            <a:srgbClr val="FF0000">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V="1">
            <a:off x="8049397" y="2197794"/>
            <a:ext cx="1140245" cy="112741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207585" y="13098"/>
            <a:ext cx="1301578" cy="646331"/>
          </a:xfrm>
          <a:prstGeom prst="rect">
            <a:avLst/>
          </a:prstGeom>
          <a:noFill/>
          <a:ln>
            <a:solidFill>
              <a:schemeClr val="accent6"/>
            </a:solidFill>
          </a:ln>
        </p:spPr>
        <p:txBody>
          <a:bodyPr wrap="square" rtlCol="0">
            <a:spAutoFit/>
          </a:bodyPr>
          <a:lstStyle/>
          <a:p>
            <a:pPr algn="ctr"/>
            <a:r>
              <a:rPr lang="fr-FR" dirty="0" smtClean="0">
                <a:solidFill>
                  <a:schemeClr val="accent6"/>
                </a:solidFill>
              </a:rPr>
              <a:t>Filet Intérieur</a:t>
            </a:r>
            <a:endParaRPr lang="en-US" dirty="0">
              <a:solidFill>
                <a:schemeClr val="accent6"/>
              </a:solidFill>
            </a:endParaRPr>
          </a:p>
        </p:txBody>
      </p:sp>
      <p:cxnSp>
        <p:nvCxnSpPr>
          <p:cNvPr id="44" name="Straight Arrow Connector 43"/>
          <p:cNvCxnSpPr/>
          <p:nvPr/>
        </p:nvCxnSpPr>
        <p:spPr>
          <a:xfrm>
            <a:off x="8341668" y="666988"/>
            <a:ext cx="183447" cy="102905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341668" y="666988"/>
            <a:ext cx="151543" cy="153080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610600" y="410871"/>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0369378" y="419109"/>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610600" y="600212"/>
            <a:ext cx="175877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8620703" y="295095"/>
                <a:ext cx="1736318" cy="307777"/>
              </a:xfrm>
              <a:prstGeom prst="rect">
                <a:avLst/>
              </a:prstGeom>
              <a:noFill/>
            </p:spPr>
            <p:txBody>
              <a:bodyPr wrap="square" rtlCol="0">
                <a:spAutoFit/>
              </a:bodyPr>
              <a:lstStyle/>
              <a:p>
                <a:r>
                  <a:rPr lang="fr-FR" sz="1400" dirty="0" smtClean="0"/>
                  <a:t>Longueur de la tige </a:t>
                </a:r>
                <a14:m>
                  <m:oMath xmlns:m="http://schemas.openxmlformats.org/officeDocument/2006/math">
                    <m:r>
                      <a:rPr lang="fr-FR" sz="1400" i="1" dirty="0" smtClean="0">
                        <a:latin typeface="Cambria Math" panose="02040503050406030204" pitchFamily="18" charset="0"/>
                      </a:rPr>
                      <m:t>𝐿</m:t>
                    </m:r>
                  </m:oMath>
                </a14:m>
                <a:endParaRPr lang="en-US"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620703" y="295095"/>
                <a:ext cx="1736318" cy="307777"/>
              </a:xfrm>
              <a:prstGeom prst="rect">
                <a:avLst/>
              </a:prstGeom>
              <a:blipFill rotWithShape="0">
                <a:blip r:embed="rId3"/>
                <a:stretch>
                  <a:fillRect l="-1053" t="-1961" b="-19608"/>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20C71163-856F-4AD5-B2B1-609CAFA00EC1}"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2399005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solidFill>
                  <a:prstClr val="black"/>
                </a:solidFill>
              </a:rPr>
              <a:t>Vis </a:t>
            </a:r>
            <a:r>
              <a:rPr lang="fr-FR" sz="3600" dirty="0">
                <a:solidFill>
                  <a:prstClr val="black"/>
                </a:solidFill>
              </a:rPr>
              <a:t>(</a:t>
            </a:r>
            <a:r>
              <a:rPr lang="fr-FR" sz="3600" dirty="0" err="1">
                <a:solidFill>
                  <a:prstClr val="black"/>
                </a:solidFill>
              </a:rPr>
              <a:t>ang</a:t>
            </a:r>
            <a:r>
              <a:rPr lang="fr-FR" sz="3600" dirty="0">
                <a:solidFill>
                  <a:prstClr val="black"/>
                </a:solidFill>
              </a:rPr>
              <a:t> : </a:t>
            </a:r>
            <a:r>
              <a:rPr lang="fr-FR" sz="3600" dirty="0" err="1" smtClean="0">
                <a:solidFill>
                  <a:prstClr val="black"/>
                </a:solidFill>
              </a:rPr>
              <a:t>screw</a:t>
            </a:r>
            <a:r>
              <a:rPr lang="fr-FR" sz="3600" dirty="0" smtClean="0">
                <a:solidFill>
                  <a:prstClr val="black"/>
                </a:solidFill>
              </a:rPr>
              <a:t>) </a:t>
            </a:r>
            <a:r>
              <a:rPr lang="fr-FR" sz="3600" dirty="0">
                <a:solidFill>
                  <a:prstClr val="black"/>
                </a:solidFill>
              </a:rPr>
              <a:t>et</a:t>
            </a:r>
            <a:r>
              <a:rPr lang="fr-FR" dirty="0">
                <a:solidFill>
                  <a:prstClr val="black"/>
                </a:solidFill>
              </a:rPr>
              <a:t> </a:t>
            </a:r>
            <a:br>
              <a:rPr lang="fr-FR" dirty="0">
                <a:solidFill>
                  <a:prstClr val="black"/>
                </a:solidFill>
              </a:rPr>
            </a:br>
            <a:r>
              <a:rPr lang="fr-FR" dirty="0">
                <a:solidFill>
                  <a:prstClr val="black"/>
                </a:solidFill>
              </a:rPr>
              <a:t>Boulons </a:t>
            </a:r>
            <a:r>
              <a:rPr lang="fr-FR" sz="3600" dirty="0">
                <a:solidFill>
                  <a:prstClr val="black"/>
                </a:solidFill>
              </a:rPr>
              <a:t>(</a:t>
            </a:r>
            <a:r>
              <a:rPr lang="fr-FR" sz="3600" dirty="0" err="1">
                <a:solidFill>
                  <a:prstClr val="black"/>
                </a:solidFill>
              </a:rPr>
              <a:t>ang</a:t>
            </a:r>
            <a:r>
              <a:rPr lang="fr-FR" sz="3600" dirty="0">
                <a:solidFill>
                  <a:prstClr val="black"/>
                </a:solidFill>
              </a:rPr>
              <a:t> : </a:t>
            </a:r>
            <a:r>
              <a:rPr lang="fr-FR" sz="3600" dirty="0" err="1">
                <a:solidFill>
                  <a:prstClr val="black"/>
                </a:solidFill>
              </a:rPr>
              <a:t>bolt</a:t>
            </a:r>
            <a:r>
              <a:rPr lang="fr-FR" sz="3600" dirty="0">
                <a:solidFill>
                  <a:prstClr val="black"/>
                </a:solidFill>
              </a:rPr>
              <a:t>)</a:t>
            </a:r>
            <a:endParaRPr lang="en-US" sz="3600" dirty="0"/>
          </a:p>
        </p:txBody>
      </p:sp>
      <p:sp>
        <p:nvSpPr>
          <p:cNvPr id="3" name="Content Placeholder 2"/>
          <p:cNvSpPr>
            <a:spLocks noGrp="1"/>
          </p:cNvSpPr>
          <p:nvPr>
            <p:ph idx="1"/>
          </p:nvPr>
        </p:nvSpPr>
        <p:spPr>
          <a:xfrm>
            <a:off x="838200" y="1825625"/>
            <a:ext cx="5290751" cy="4649316"/>
          </a:xfrm>
        </p:spPr>
        <p:txBody>
          <a:bodyPr>
            <a:normAutofit fontScale="70000" lnSpcReduction="20000"/>
          </a:bodyPr>
          <a:lstStyle/>
          <a:p>
            <a:pPr marL="0" indent="0">
              <a:lnSpc>
                <a:spcPct val="120000"/>
              </a:lnSpc>
              <a:buNone/>
            </a:pPr>
            <a:r>
              <a:rPr lang="fr-FR" dirty="0"/>
              <a:t>Les vis sont utilisées pour effectuer des liaisons fixes et démontables.</a:t>
            </a:r>
          </a:p>
          <a:p>
            <a:pPr marL="0" indent="0">
              <a:lnSpc>
                <a:spcPct val="120000"/>
              </a:lnSpc>
              <a:buNone/>
            </a:pPr>
            <a:endParaRPr lang="fr-FR" sz="1100" dirty="0"/>
          </a:p>
          <a:p>
            <a:pPr marL="0" indent="0">
              <a:lnSpc>
                <a:spcPct val="120000"/>
              </a:lnSpc>
              <a:buNone/>
            </a:pPr>
            <a:r>
              <a:rPr lang="fr-FR" dirty="0"/>
              <a:t>Les configurations sur ces dessins effectuent une liaison entre ces </a:t>
            </a:r>
            <a:r>
              <a:rPr lang="fr-FR" dirty="0">
                <a:solidFill>
                  <a:schemeClr val="accent1"/>
                </a:solidFill>
              </a:rPr>
              <a:t>deux pièces</a:t>
            </a:r>
            <a:r>
              <a:rPr lang="fr-FR" dirty="0"/>
              <a:t>.  </a:t>
            </a:r>
          </a:p>
          <a:p>
            <a:pPr marL="0" indent="0">
              <a:lnSpc>
                <a:spcPct val="120000"/>
              </a:lnSpc>
              <a:buNone/>
            </a:pPr>
            <a:endParaRPr lang="fr-FR" sz="1300" dirty="0"/>
          </a:p>
          <a:p>
            <a:pPr marL="0" indent="0">
              <a:lnSpc>
                <a:spcPct val="120000"/>
              </a:lnSpc>
              <a:buNone/>
            </a:pPr>
            <a:r>
              <a:rPr lang="fr-FR" dirty="0"/>
              <a:t>Sur le premier dessin, la pièce 1 est </a:t>
            </a:r>
            <a:r>
              <a:rPr lang="fr-FR" dirty="0">
                <a:solidFill>
                  <a:schemeClr val="accent6"/>
                </a:solidFill>
              </a:rPr>
              <a:t>taraudée</a:t>
            </a:r>
            <a:r>
              <a:rPr lang="fr-FR" dirty="0"/>
              <a:t>. Les vis et les écrous ont toujours un filetage. Le filetage est </a:t>
            </a:r>
            <a:r>
              <a:rPr lang="fr-FR" dirty="0">
                <a:solidFill>
                  <a:srgbClr val="7030A0"/>
                </a:solidFill>
              </a:rPr>
              <a:t>extérieur pour les vis </a:t>
            </a:r>
            <a:r>
              <a:rPr lang="fr-FR" dirty="0"/>
              <a:t>et </a:t>
            </a:r>
            <a:r>
              <a:rPr lang="fr-FR" dirty="0">
                <a:solidFill>
                  <a:schemeClr val="accent2"/>
                </a:solidFill>
              </a:rPr>
              <a:t>intérieur pour les écrous</a:t>
            </a:r>
            <a:r>
              <a:rPr lang="fr-FR" dirty="0"/>
              <a:t>. </a:t>
            </a:r>
          </a:p>
          <a:p>
            <a:pPr marL="0" indent="0">
              <a:lnSpc>
                <a:spcPct val="120000"/>
              </a:lnSpc>
              <a:buNone/>
            </a:pPr>
            <a:endParaRPr lang="fr-FR" sz="1200" dirty="0"/>
          </a:p>
          <a:p>
            <a:pPr marL="0" indent="0">
              <a:lnSpc>
                <a:spcPct val="120000"/>
              </a:lnSpc>
              <a:buNone/>
            </a:pPr>
            <a:r>
              <a:rPr lang="fr-FR" b="1" dirty="0" smtClean="0">
                <a:solidFill>
                  <a:srgbClr val="FF0000"/>
                </a:solidFill>
              </a:rPr>
              <a:t>Les filets extérieurs sont toujours </a:t>
            </a:r>
            <a:r>
              <a:rPr lang="fr-FR" b="1" u="sng" dirty="0" smtClean="0">
                <a:solidFill>
                  <a:srgbClr val="FF0000"/>
                </a:solidFill>
              </a:rPr>
              <a:t>devant</a:t>
            </a:r>
            <a:r>
              <a:rPr lang="fr-FR" b="1" dirty="0" smtClean="0">
                <a:solidFill>
                  <a:srgbClr val="FF0000"/>
                </a:solidFill>
              </a:rPr>
              <a:t> les filets intérieurs aux coupes !!  Le filet intérieur est toujours caché par le filet extérieur !!</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FF19FD34-F3E2-41A0-88F1-A5505E346591}" type="slidenum">
              <a:rPr lang="en-US" smtClean="0"/>
              <a:pPr/>
              <a:t>19</a:t>
            </a:fld>
            <a:endParaRPr lang="en-US"/>
          </a:p>
        </p:txBody>
      </p:sp>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335"/>
          <a:stretch/>
        </p:blipFill>
        <p:spPr bwMode="auto">
          <a:xfrm>
            <a:off x="7239640" y="4019161"/>
            <a:ext cx="4155350" cy="255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878"/>
          <a:stretch/>
        </p:blipFill>
        <p:spPr bwMode="auto">
          <a:xfrm>
            <a:off x="6895070" y="410871"/>
            <a:ext cx="4255037" cy="296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0414687" y="3907421"/>
            <a:ext cx="939113" cy="307777"/>
          </a:xfrm>
          <a:prstGeom prst="rect">
            <a:avLst/>
          </a:prstGeom>
          <a:noFill/>
        </p:spPr>
        <p:txBody>
          <a:bodyPr wrap="square" rtlCol="0">
            <a:spAutoFit/>
          </a:bodyPr>
          <a:lstStyle/>
          <a:p>
            <a:r>
              <a:rPr lang="fr-FR" sz="1400" dirty="0" smtClean="0"/>
              <a:t>Ecrou</a:t>
            </a:r>
            <a:endParaRPr lang="en-US" sz="1400" dirty="0"/>
          </a:p>
        </p:txBody>
      </p:sp>
      <p:cxnSp>
        <p:nvCxnSpPr>
          <p:cNvPr id="23" name="Straight Arrow Connector 22"/>
          <p:cNvCxnSpPr/>
          <p:nvPr/>
        </p:nvCxnSpPr>
        <p:spPr>
          <a:xfrm>
            <a:off x="7842567" y="828446"/>
            <a:ext cx="625931" cy="1051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95070" y="600212"/>
            <a:ext cx="1598140" cy="307777"/>
          </a:xfrm>
          <a:prstGeom prst="rect">
            <a:avLst/>
          </a:prstGeom>
          <a:noFill/>
        </p:spPr>
        <p:txBody>
          <a:bodyPr wrap="square" rtlCol="0">
            <a:spAutoFit/>
          </a:bodyPr>
          <a:lstStyle/>
          <a:p>
            <a:r>
              <a:rPr lang="fr-FR" sz="1400" dirty="0" smtClean="0"/>
              <a:t>Trou débouchant</a:t>
            </a:r>
            <a:endParaRPr lang="en-US" sz="1400" dirty="0"/>
          </a:p>
        </p:txBody>
      </p:sp>
      <p:sp>
        <p:nvSpPr>
          <p:cNvPr id="25" name="TextBox 24"/>
          <p:cNvSpPr txBox="1"/>
          <p:nvPr/>
        </p:nvSpPr>
        <p:spPr>
          <a:xfrm>
            <a:off x="8765059" y="3534032"/>
            <a:ext cx="1054444" cy="373389"/>
          </a:xfrm>
          <a:prstGeom prst="rect">
            <a:avLst/>
          </a:prstGeom>
          <a:noFill/>
        </p:spPr>
        <p:txBody>
          <a:bodyPr wrap="square" rtlCol="0">
            <a:spAutoFit/>
          </a:bodyPr>
          <a:lstStyle/>
          <a:p>
            <a:r>
              <a:rPr lang="fr-FR" dirty="0" smtClean="0">
                <a:solidFill>
                  <a:schemeClr val="accent1"/>
                </a:solidFill>
              </a:rPr>
              <a:t>Pièce 1</a:t>
            </a:r>
            <a:endParaRPr lang="en-US" dirty="0">
              <a:solidFill>
                <a:schemeClr val="accent1"/>
              </a:solidFill>
            </a:endParaRPr>
          </a:p>
        </p:txBody>
      </p:sp>
      <p:sp>
        <p:nvSpPr>
          <p:cNvPr id="26" name="TextBox 25"/>
          <p:cNvSpPr txBox="1"/>
          <p:nvPr/>
        </p:nvSpPr>
        <p:spPr>
          <a:xfrm>
            <a:off x="9832890" y="3534032"/>
            <a:ext cx="1054444" cy="373389"/>
          </a:xfrm>
          <a:prstGeom prst="rect">
            <a:avLst/>
          </a:prstGeom>
          <a:noFill/>
        </p:spPr>
        <p:txBody>
          <a:bodyPr wrap="square" rtlCol="0">
            <a:spAutoFit/>
          </a:bodyPr>
          <a:lstStyle/>
          <a:p>
            <a:r>
              <a:rPr lang="fr-FR" dirty="0" smtClean="0">
                <a:solidFill>
                  <a:schemeClr val="accent1"/>
                </a:solidFill>
              </a:rPr>
              <a:t>Pièce 2</a:t>
            </a:r>
            <a:endParaRPr lang="en-US" dirty="0">
              <a:solidFill>
                <a:schemeClr val="accent1"/>
              </a:solidFill>
            </a:endParaRPr>
          </a:p>
        </p:txBody>
      </p:sp>
      <p:cxnSp>
        <p:nvCxnSpPr>
          <p:cNvPr id="27" name="Straight Arrow Connector 26"/>
          <p:cNvCxnSpPr/>
          <p:nvPr/>
        </p:nvCxnSpPr>
        <p:spPr>
          <a:xfrm flipH="1" flipV="1">
            <a:off x="8827616" y="2872381"/>
            <a:ext cx="242243" cy="70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823239" y="3907422"/>
            <a:ext cx="246620" cy="638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0105607" y="2860476"/>
            <a:ext cx="85113" cy="765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9916974" y="3907421"/>
            <a:ext cx="264994" cy="58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288942" y="3325206"/>
            <a:ext cx="1520910" cy="646331"/>
          </a:xfrm>
          <a:prstGeom prst="rect">
            <a:avLst/>
          </a:prstGeom>
          <a:noFill/>
          <a:ln>
            <a:solidFill>
              <a:srgbClr val="7030A0"/>
            </a:solidFill>
          </a:ln>
        </p:spPr>
        <p:txBody>
          <a:bodyPr wrap="square" rtlCol="0">
            <a:spAutoFit/>
          </a:bodyPr>
          <a:lstStyle/>
          <a:p>
            <a:pPr algn="ctr"/>
            <a:r>
              <a:rPr lang="fr-FR" dirty="0" smtClean="0">
                <a:solidFill>
                  <a:srgbClr val="7030A0"/>
                </a:solidFill>
              </a:rPr>
              <a:t>Filet extérieur </a:t>
            </a:r>
            <a:r>
              <a:rPr lang="fr-FR" dirty="0">
                <a:solidFill>
                  <a:srgbClr val="7030A0"/>
                </a:solidFill>
              </a:rPr>
              <a:t>de la vis</a:t>
            </a:r>
            <a:endParaRPr lang="en-US" dirty="0">
              <a:solidFill>
                <a:srgbClr val="7030A0"/>
              </a:solidFill>
            </a:endParaRPr>
          </a:p>
        </p:txBody>
      </p:sp>
      <p:cxnSp>
        <p:nvCxnSpPr>
          <p:cNvPr id="36" name="Straight Arrow Connector 35"/>
          <p:cNvCxnSpPr/>
          <p:nvPr/>
        </p:nvCxnSpPr>
        <p:spPr>
          <a:xfrm>
            <a:off x="7939731" y="3971538"/>
            <a:ext cx="1280463" cy="102059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0214919" y="4167218"/>
            <a:ext cx="354228" cy="602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613940" y="4157700"/>
            <a:ext cx="1520910" cy="1077218"/>
          </a:xfrm>
          <a:prstGeom prst="rect">
            <a:avLst/>
          </a:prstGeom>
          <a:noFill/>
          <a:ln>
            <a:solidFill>
              <a:schemeClr val="accent2"/>
            </a:solidFill>
          </a:ln>
        </p:spPr>
        <p:txBody>
          <a:bodyPr wrap="square" rtlCol="0">
            <a:spAutoFit/>
          </a:bodyPr>
          <a:lstStyle/>
          <a:p>
            <a:pPr algn="ctr"/>
            <a:r>
              <a:rPr lang="fr-FR" sz="1600" dirty="0" smtClean="0">
                <a:solidFill>
                  <a:schemeClr val="accent2"/>
                </a:solidFill>
              </a:rPr>
              <a:t>Le filet à l’intérieur de l’écrou n’est pas visible</a:t>
            </a:r>
            <a:endParaRPr lang="en-US" sz="1600" dirty="0">
              <a:solidFill>
                <a:schemeClr val="accent2"/>
              </a:solidFill>
            </a:endParaRPr>
          </a:p>
        </p:txBody>
      </p:sp>
      <p:sp>
        <p:nvSpPr>
          <p:cNvPr id="8" name="Oval 7"/>
          <p:cNvSpPr/>
          <p:nvPr/>
        </p:nvSpPr>
        <p:spPr>
          <a:xfrm>
            <a:off x="8254828" y="2008452"/>
            <a:ext cx="1301064" cy="470111"/>
          </a:xfrm>
          <a:prstGeom prst="ellipse">
            <a:avLst/>
          </a:prstGeom>
          <a:solidFill>
            <a:srgbClr val="FF0000">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V="1">
            <a:off x="8049397" y="2197794"/>
            <a:ext cx="1140245" cy="112741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6"/>
          <p:cNvSpPr txBox="1"/>
          <p:nvPr/>
        </p:nvSpPr>
        <p:spPr>
          <a:xfrm>
            <a:off x="4719062" y="2907973"/>
            <a:ext cx="3604430" cy="2585323"/>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Trouvez </a:t>
            </a:r>
            <a:r>
              <a:rPr lang="fr-FR" i="1" dirty="0" smtClean="0">
                <a:solidFill>
                  <a:srgbClr val="FF0000"/>
                </a:solidFill>
              </a:rPr>
              <a:t>la seule </a:t>
            </a:r>
            <a:r>
              <a:rPr lang="fr-FR" dirty="0" smtClean="0">
                <a:solidFill>
                  <a:srgbClr val="FF0000"/>
                </a:solidFill>
              </a:rPr>
              <a:t>vis indiquée sur le dessin de la première de couverture de votre « Recueil A3 ». </a:t>
            </a:r>
          </a:p>
          <a:p>
            <a:pPr algn="ctr"/>
            <a:r>
              <a:rPr lang="fr-FR" dirty="0" smtClean="0">
                <a:solidFill>
                  <a:srgbClr val="FF0000"/>
                </a:solidFill>
              </a:rPr>
              <a:t>Est-ce que cette vis crée une liaison entre deux pièces ? </a:t>
            </a:r>
          </a:p>
          <a:p>
            <a:pPr algn="ctr"/>
            <a:r>
              <a:rPr lang="fr-FR" dirty="0" smtClean="0">
                <a:solidFill>
                  <a:srgbClr val="FF0000"/>
                </a:solidFill>
              </a:rPr>
              <a:t>A quoi sert cette vis ?</a:t>
            </a:r>
          </a:p>
          <a:p>
            <a:pPr algn="ctr"/>
            <a:r>
              <a:rPr lang="fr-FR" dirty="0" smtClean="0">
                <a:solidFill>
                  <a:srgbClr val="FF0000"/>
                </a:solidFill>
              </a:rPr>
              <a:t>(Note : C’est très important de savoir la réponse à cette question)</a:t>
            </a:r>
          </a:p>
        </p:txBody>
      </p:sp>
      <p:sp>
        <p:nvSpPr>
          <p:cNvPr id="39" name="TextBox 38"/>
          <p:cNvSpPr txBox="1"/>
          <p:nvPr/>
        </p:nvSpPr>
        <p:spPr>
          <a:xfrm>
            <a:off x="7207585" y="13098"/>
            <a:ext cx="1301578" cy="646331"/>
          </a:xfrm>
          <a:prstGeom prst="rect">
            <a:avLst/>
          </a:prstGeom>
          <a:noFill/>
          <a:ln>
            <a:solidFill>
              <a:schemeClr val="accent6"/>
            </a:solidFill>
          </a:ln>
        </p:spPr>
        <p:txBody>
          <a:bodyPr wrap="square" rtlCol="0">
            <a:spAutoFit/>
          </a:bodyPr>
          <a:lstStyle/>
          <a:p>
            <a:pPr algn="ctr"/>
            <a:r>
              <a:rPr lang="fr-FR" dirty="0" smtClean="0">
                <a:solidFill>
                  <a:schemeClr val="accent6"/>
                </a:solidFill>
              </a:rPr>
              <a:t>Filet Intérieur</a:t>
            </a:r>
            <a:endParaRPr lang="en-US" dirty="0">
              <a:solidFill>
                <a:schemeClr val="accent6"/>
              </a:solidFill>
            </a:endParaRPr>
          </a:p>
        </p:txBody>
      </p:sp>
      <p:cxnSp>
        <p:nvCxnSpPr>
          <p:cNvPr id="40" name="Straight Arrow Connector 39"/>
          <p:cNvCxnSpPr/>
          <p:nvPr/>
        </p:nvCxnSpPr>
        <p:spPr>
          <a:xfrm>
            <a:off x="8341668" y="666988"/>
            <a:ext cx="183447" cy="102905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341668" y="666988"/>
            <a:ext cx="151543" cy="153080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8610600" y="410871"/>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10369378" y="419109"/>
            <a:ext cx="0" cy="1469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610600" y="600212"/>
            <a:ext cx="1758778"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8620703" y="295095"/>
                <a:ext cx="1736318" cy="307777"/>
              </a:xfrm>
              <a:prstGeom prst="rect">
                <a:avLst/>
              </a:prstGeom>
              <a:noFill/>
            </p:spPr>
            <p:txBody>
              <a:bodyPr wrap="square" rtlCol="0">
                <a:spAutoFit/>
              </a:bodyPr>
              <a:lstStyle/>
              <a:p>
                <a:r>
                  <a:rPr lang="fr-FR" sz="1400" dirty="0" smtClean="0"/>
                  <a:t>Longueur de la tige </a:t>
                </a:r>
                <a14:m>
                  <m:oMath xmlns:m="http://schemas.openxmlformats.org/officeDocument/2006/math">
                    <m:r>
                      <a:rPr lang="fr-FR" sz="1400" i="1" dirty="0" smtClean="0">
                        <a:latin typeface="Cambria Math" panose="02040503050406030204" pitchFamily="18" charset="0"/>
                      </a:rPr>
                      <m:t>𝐿</m:t>
                    </m:r>
                  </m:oMath>
                </a14:m>
                <a:endParaRPr lang="en-US"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8620703" y="295095"/>
                <a:ext cx="1736318" cy="307777"/>
              </a:xfrm>
              <a:prstGeom prst="rect">
                <a:avLst/>
              </a:prstGeom>
              <a:blipFill rotWithShape="0">
                <a:blip r:embed="rId3"/>
                <a:stretch>
                  <a:fillRect l="-1053" t="-1961" b="-19608"/>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C0A56BDC-AFF1-4A30-A0DA-927E5A9F6ED8}"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048607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SMT1\Related Documents\100 01 85 E2 Propulseur AV - Boitier inférieu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211" t="23056" r="5603" b="19028"/>
          <a:stretch/>
        </p:blipFill>
        <p:spPr bwMode="auto">
          <a:xfrm>
            <a:off x="6924676" y="1490878"/>
            <a:ext cx="4568026" cy="478609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838200" y="365125"/>
            <a:ext cx="5305425" cy="1325563"/>
          </a:xfrm>
        </p:spPr>
        <p:txBody>
          <a:bodyPr/>
          <a:lstStyle/>
          <a:p>
            <a:r>
              <a:rPr lang="fr-FR" dirty="0" smtClean="0"/>
              <a:t>Vers l’étude des mécanismes</a:t>
            </a:r>
            <a:endParaRPr lang="fr-FR" dirty="0"/>
          </a:p>
        </p:txBody>
      </p:sp>
      <p:sp>
        <p:nvSpPr>
          <p:cNvPr id="3" name="Espace réservé du contenu 2"/>
          <p:cNvSpPr>
            <a:spLocks noGrp="1"/>
          </p:cNvSpPr>
          <p:nvPr>
            <p:ph idx="1"/>
          </p:nvPr>
        </p:nvSpPr>
        <p:spPr>
          <a:xfrm>
            <a:off x="838200" y="1825625"/>
            <a:ext cx="5257800" cy="4351338"/>
          </a:xfrm>
        </p:spPr>
        <p:txBody>
          <a:bodyPr>
            <a:normAutofit fontScale="92500" lnSpcReduction="10000"/>
          </a:bodyPr>
          <a:lstStyle/>
          <a:p>
            <a:pPr marL="0" indent="0">
              <a:lnSpc>
                <a:spcPct val="110000"/>
              </a:lnSpc>
              <a:buNone/>
            </a:pPr>
            <a:r>
              <a:rPr lang="fr-FR" sz="1900" dirty="0" smtClean="0"/>
              <a:t>A partir de cette présentation et jusqu’à la fin de ces présentations, nous allons travailler sur les dessins de plusieurs pièces qui sont très fréquemment utilisées dans les mécanismes ! On appellera cet ensemble de pièces, pièces normalisées. </a:t>
            </a:r>
          </a:p>
          <a:p>
            <a:pPr marL="0" indent="0">
              <a:lnSpc>
                <a:spcPct val="110000"/>
              </a:lnSpc>
              <a:buNone/>
            </a:pPr>
            <a:r>
              <a:rPr lang="fr-FR" sz="1900" dirty="0" smtClean="0"/>
              <a:t>Les pièces normalisées, leurs dimensions et leurs représentations en dessin industriel sont… </a:t>
            </a:r>
            <a:r>
              <a:rPr lang="fr-FR" sz="1900" u="sng" dirty="0" smtClean="0"/>
              <a:t>normalisées</a:t>
            </a:r>
            <a:r>
              <a:rPr lang="fr-FR" sz="1900" dirty="0" smtClean="0"/>
              <a:t>. Cela veut dire qu’il n’existe qu’une façon de les dessiner. Il faut savoir comment, car une autre représentation est fausse et aussi parce que nous devrons pouvoir les identifier directement sur n’importe quel dessin. </a:t>
            </a:r>
          </a:p>
          <a:p>
            <a:pPr marL="0" indent="0">
              <a:lnSpc>
                <a:spcPct val="110000"/>
              </a:lnSpc>
              <a:buNone/>
            </a:pPr>
            <a:r>
              <a:rPr lang="fr-FR" sz="2200" b="1" u="sng" dirty="0" smtClean="0">
                <a:solidFill>
                  <a:srgbClr val="FF0000"/>
                </a:solidFill>
              </a:rPr>
              <a:t>Cela est la première tâche pour comprendre le mécanisme! </a:t>
            </a:r>
            <a:endParaRPr lang="fr-FR" sz="2600" b="1" u="sng" dirty="0">
              <a:solidFill>
                <a:srgbClr val="FF0000"/>
              </a:solidFill>
            </a:endParaRPr>
          </a:p>
          <a:p>
            <a:endParaRPr lang="fr-FR" dirty="0"/>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2</a:t>
            </a:fld>
            <a:endParaRPr lang="en-US"/>
          </a:p>
        </p:txBody>
      </p:sp>
      <p:sp>
        <p:nvSpPr>
          <p:cNvPr id="5" name="Date Placeholder 4"/>
          <p:cNvSpPr>
            <a:spLocks noGrp="1"/>
          </p:cNvSpPr>
          <p:nvPr>
            <p:ph type="dt" sz="half" idx="10"/>
          </p:nvPr>
        </p:nvSpPr>
        <p:spPr/>
        <p:txBody>
          <a:bodyPr/>
          <a:lstStyle/>
          <a:p>
            <a:fld id="{A5F75A5B-5F25-404D-A422-484E5927C250}"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010241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Formes de tête des vis pour sollicitations fortes (vers la désignation de vis)</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20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81" y="1776022"/>
            <a:ext cx="5784919" cy="209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670221" y="4724599"/>
            <a:ext cx="3520649" cy="122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rotWithShape="1">
          <a:blip r:embed="rId4"/>
          <a:srcRect t="9833"/>
          <a:stretch/>
        </p:blipFill>
        <p:spPr>
          <a:xfrm>
            <a:off x="7953806" y="4646141"/>
            <a:ext cx="2471562" cy="1294219"/>
          </a:xfrm>
          <a:prstGeom prst="rect">
            <a:avLst/>
          </a:prstGeom>
        </p:spPr>
      </p:pic>
      <p:sp>
        <p:nvSpPr>
          <p:cNvPr id="12" name="TextBox 11"/>
          <p:cNvSpPr txBox="1"/>
          <p:nvPr/>
        </p:nvSpPr>
        <p:spPr>
          <a:xfrm>
            <a:off x="978186" y="6030054"/>
            <a:ext cx="4392884" cy="461665"/>
          </a:xfrm>
          <a:prstGeom prst="rect">
            <a:avLst/>
          </a:prstGeom>
          <a:noFill/>
        </p:spPr>
        <p:txBody>
          <a:bodyPr wrap="square" rtlCol="0">
            <a:spAutoFit/>
          </a:bodyPr>
          <a:lstStyle/>
          <a:p>
            <a:r>
              <a:rPr lang="fr-FR" sz="2400" b="1" dirty="0" smtClean="0"/>
              <a:t>CHC</a:t>
            </a:r>
            <a:r>
              <a:rPr lang="en-US" sz="2400" b="1" dirty="0" smtClean="0"/>
              <a:t> : </a:t>
            </a:r>
            <a:r>
              <a:rPr lang="fr-FR" dirty="0" smtClean="0"/>
              <a:t>Vis à tête cylindrique à six pans creux</a:t>
            </a:r>
            <a:endParaRPr lang="en-US" dirty="0"/>
          </a:p>
        </p:txBody>
      </p:sp>
      <p:sp>
        <p:nvSpPr>
          <p:cNvPr id="15" name="TextBox 14"/>
          <p:cNvSpPr txBox="1"/>
          <p:nvPr/>
        </p:nvSpPr>
        <p:spPr>
          <a:xfrm>
            <a:off x="6295992" y="6039675"/>
            <a:ext cx="5787189" cy="461665"/>
          </a:xfrm>
          <a:prstGeom prst="rect">
            <a:avLst/>
          </a:prstGeom>
          <a:noFill/>
        </p:spPr>
        <p:txBody>
          <a:bodyPr wrap="square" rtlCol="0">
            <a:spAutoFit/>
          </a:bodyPr>
          <a:lstStyle/>
          <a:p>
            <a:r>
              <a:rPr lang="fr-FR" sz="2400" b="1" dirty="0" smtClean="0"/>
              <a:t>FHC :</a:t>
            </a:r>
            <a:r>
              <a:rPr lang="en-US" b="1" dirty="0" smtClean="0"/>
              <a:t> </a:t>
            </a:r>
            <a:r>
              <a:rPr lang="fr-FR" dirty="0" smtClean="0"/>
              <a:t>Vis à tête cylindrique à tête fraisée</a:t>
            </a:r>
            <a:r>
              <a:rPr lang="en-US" dirty="0" smtClean="0"/>
              <a:t> à six pans </a:t>
            </a:r>
            <a:r>
              <a:rPr lang="fr-FR" dirty="0" smtClean="0"/>
              <a:t>creux</a:t>
            </a:r>
          </a:p>
        </p:txBody>
      </p:sp>
      <p:sp>
        <p:nvSpPr>
          <p:cNvPr id="16" name="TextBox 15"/>
          <p:cNvSpPr txBox="1"/>
          <p:nvPr/>
        </p:nvSpPr>
        <p:spPr>
          <a:xfrm>
            <a:off x="2138664" y="3564737"/>
            <a:ext cx="2441573" cy="461665"/>
          </a:xfrm>
          <a:prstGeom prst="rect">
            <a:avLst/>
          </a:prstGeom>
          <a:noFill/>
        </p:spPr>
        <p:txBody>
          <a:bodyPr wrap="square" rtlCol="0">
            <a:spAutoFit/>
          </a:bodyPr>
          <a:lstStyle/>
          <a:p>
            <a:r>
              <a:rPr lang="fr-FR" sz="2400" b="1" dirty="0" smtClean="0"/>
              <a:t>H</a:t>
            </a:r>
            <a:r>
              <a:rPr lang="en-US" sz="2400" b="1" dirty="0" smtClean="0"/>
              <a:t> </a:t>
            </a:r>
            <a:r>
              <a:rPr lang="en-US" sz="2400" b="1" dirty="0"/>
              <a:t>:</a:t>
            </a:r>
            <a:r>
              <a:rPr lang="en-US" b="1" dirty="0"/>
              <a:t> </a:t>
            </a:r>
            <a:r>
              <a:rPr lang="fr-FR" dirty="0" smtClean="0"/>
              <a:t>Vis à tête hexagonal</a:t>
            </a:r>
            <a:endParaRPr lang="en-US" dirty="0"/>
          </a:p>
        </p:txBody>
      </p:sp>
      <p:sp>
        <p:nvSpPr>
          <p:cNvPr id="17" name="TextBox 16"/>
          <p:cNvSpPr txBox="1"/>
          <p:nvPr/>
        </p:nvSpPr>
        <p:spPr>
          <a:xfrm>
            <a:off x="8007546" y="3564737"/>
            <a:ext cx="2549630" cy="461665"/>
          </a:xfrm>
          <a:prstGeom prst="rect">
            <a:avLst/>
          </a:prstGeom>
          <a:noFill/>
        </p:spPr>
        <p:txBody>
          <a:bodyPr wrap="square" rtlCol="0">
            <a:spAutoFit/>
          </a:bodyPr>
          <a:lstStyle/>
          <a:p>
            <a:r>
              <a:rPr lang="fr-FR" sz="2400" b="1" dirty="0" smtClean="0"/>
              <a:t>Q</a:t>
            </a:r>
            <a:r>
              <a:rPr lang="en-US" sz="2400" b="1" dirty="0" smtClean="0"/>
              <a:t> </a:t>
            </a:r>
            <a:r>
              <a:rPr lang="en-US" sz="2400" b="1" dirty="0"/>
              <a:t>:</a:t>
            </a:r>
            <a:r>
              <a:rPr lang="en-US" b="1" dirty="0"/>
              <a:t> </a:t>
            </a:r>
            <a:r>
              <a:rPr lang="fr-FR" dirty="0" smtClean="0"/>
              <a:t>Vis à tête carrée</a:t>
            </a:r>
            <a:endParaRPr lang="en-US" dirty="0"/>
          </a:p>
        </p:txBody>
      </p:sp>
      <p:sp>
        <p:nvSpPr>
          <p:cNvPr id="13" name="TextBox 12"/>
          <p:cNvSpPr txBox="1"/>
          <p:nvPr/>
        </p:nvSpPr>
        <p:spPr>
          <a:xfrm>
            <a:off x="1035486" y="2225936"/>
            <a:ext cx="1199724" cy="276999"/>
          </a:xfrm>
          <a:prstGeom prst="rect">
            <a:avLst/>
          </a:prstGeom>
          <a:solidFill>
            <a:schemeClr val="bg1"/>
          </a:solidFill>
        </p:spPr>
        <p:txBody>
          <a:bodyPr wrap="square" rtlCol="0">
            <a:spAutoFit/>
          </a:bodyPr>
          <a:lstStyle/>
          <a:p>
            <a:r>
              <a:rPr lang="fr-FR" sz="1200" b="1" dirty="0" smtClean="0"/>
              <a:t>NF EN ISO 4014</a:t>
            </a:r>
            <a:endParaRPr lang="en-US" sz="1200" b="1" dirty="0"/>
          </a:p>
        </p:txBody>
      </p:sp>
      <p:sp>
        <p:nvSpPr>
          <p:cNvPr id="18" name="TextBox 17"/>
          <p:cNvSpPr txBox="1"/>
          <p:nvPr/>
        </p:nvSpPr>
        <p:spPr>
          <a:xfrm>
            <a:off x="2830683" y="4672468"/>
            <a:ext cx="1199724" cy="276999"/>
          </a:xfrm>
          <a:prstGeom prst="rect">
            <a:avLst/>
          </a:prstGeom>
          <a:solidFill>
            <a:schemeClr val="bg1"/>
          </a:solidFill>
        </p:spPr>
        <p:txBody>
          <a:bodyPr wrap="square" rtlCol="0">
            <a:spAutoFit/>
          </a:bodyPr>
          <a:lstStyle/>
          <a:p>
            <a:r>
              <a:rPr lang="fr-FR" sz="1200" b="1" dirty="0"/>
              <a:t>NF EN ISO 4762 </a:t>
            </a:r>
            <a:endParaRPr lang="en-US" sz="1200" b="1" dirty="0"/>
          </a:p>
        </p:txBody>
      </p:sp>
      <p:sp>
        <p:nvSpPr>
          <p:cNvPr id="19" name="Rectangle 18"/>
          <p:cNvSpPr/>
          <p:nvPr/>
        </p:nvSpPr>
        <p:spPr>
          <a:xfrm>
            <a:off x="8493988" y="4406014"/>
            <a:ext cx="1284326" cy="276999"/>
          </a:xfrm>
          <a:prstGeom prst="rect">
            <a:avLst/>
          </a:prstGeom>
        </p:spPr>
        <p:txBody>
          <a:bodyPr wrap="none">
            <a:spAutoFit/>
          </a:bodyPr>
          <a:lstStyle/>
          <a:p>
            <a:r>
              <a:rPr lang="fr-FR" sz="1200" b="1" dirty="0"/>
              <a:t>NF EN ISO 10642 </a:t>
            </a:r>
            <a:endParaRPr lang="en-US" sz="1200" dirty="0"/>
          </a:p>
        </p:txBody>
      </p:sp>
      <p:pic>
        <p:nvPicPr>
          <p:cNvPr id="2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39750"/>
          <a:stretch/>
        </p:blipFill>
        <p:spPr bwMode="auto">
          <a:xfrm>
            <a:off x="7380298" y="2016838"/>
            <a:ext cx="3460701" cy="168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8473561" y="2151364"/>
            <a:ext cx="1199724" cy="276999"/>
          </a:xfrm>
          <a:prstGeom prst="rect">
            <a:avLst/>
          </a:prstGeom>
          <a:solidFill>
            <a:schemeClr val="bg1"/>
          </a:solidFill>
        </p:spPr>
        <p:txBody>
          <a:bodyPr wrap="square" rtlCol="0">
            <a:spAutoFit/>
          </a:bodyPr>
          <a:lstStyle/>
          <a:p>
            <a:r>
              <a:rPr lang="fr-FR" sz="1200" b="1" dirty="0"/>
              <a:t>NF </a:t>
            </a:r>
            <a:r>
              <a:rPr lang="fr-FR" sz="1200" b="1" dirty="0" smtClean="0"/>
              <a:t>E 25-116</a:t>
            </a:r>
            <a:endParaRPr lang="en-US" sz="1200" b="1" dirty="0"/>
          </a:p>
        </p:txBody>
      </p:sp>
      <p:sp>
        <p:nvSpPr>
          <p:cNvPr id="22" name="TextBox 21"/>
          <p:cNvSpPr txBox="1"/>
          <p:nvPr/>
        </p:nvSpPr>
        <p:spPr>
          <a:xfrm>
            <a:off x="4349603" y="2220754"/>
            <a:ext cx="1370932" cy="276999"/>
          </a:xfrm>
          <a:prstGeom prst="rect">
            <a:avLst/>
          </a:prstGeom>
          <a:solidFill>
            <a:schemeClr val="bg1"/>
          </a:solidFill>
        </p:spPr>
        <p:txBody>
          <a:bodyPr wrap="square" rtlCol="0">
            <a:spAutoFit/>
          </a:bodyPr>
          <a:lstStyle/>
          <a:p>
            <a:r>
              <a:rPr lang="fr-FR" sz="1200" b="1" dirty="0"/>
              <a:t>NF </a:t>
            </a:r>
            <a:r>
              <a:rPr lang="fr-FR" sz="1200" b="1" dirty="0" smtClean="0"/>
              <a:t>EN ISO 4015</a:t>
            </a:r>
            <a:endParaRPr lang="en-US" sz="1200" b="1" dirty="0"/>
          </a:p>
        </p:txBody>
      </p:sp>
      <p:sp>
        <p:nvSpPr>
          <p:cNvPr id="3" name="Date Placeholder 2"/>
          <p:cNvSpPr>
            <a:spLocks noGrp="1"/>
          </p:cNvSpPr>
          <p:nvPr>
            <p:ph type="dt" sz="half" idx="10"/>
          </p:nvPr>
        </p:nvSpPr>
        <p:spPr/>
        <p:txBody>
          <a:bodyPr/>
          <a:lstStyle/>
          <a:p>
            <a:fld id="{1EF68669-4BA1-4921-9D4A-E16BD138056F}"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174450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Formes de tête des vis pour sollicitations fortes </a:t>
            </a:r>
            <a:r>
              <a:rPr lang="fr-FR" dirty="0"/>
              <a:t>(vers la désignation de vis)</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21</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81" y="1776022"/>
            <a:ext cx="5784919" cy="209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9750"/>
          <a:stretch/>
        </p:blipFill>
        <p:spPr bwMode="auto">
          <a:xfrm>
            <a:off x="7380298" y="2016838"/>
            <a:ext cx="3460701" cy="168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670221" y="4724599"/>
            <a:ext cx="3520649" cy="122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rotWithShape="1">
          <a:blip r:embed="rId5"/>
          <a:srcRect t="10407"/>
          <a:stretch/>
        </p:blipFill>
        <p:spPr>
          <a:xfrm>
            <a:off x="7953805" y="4642240"/>
            <a:ext cx="2471562" cy="1285982"/>
          </a:xfrm>
          <a:prstGeom prst="rect">
            <a:avLst/>
          </a:prstGeom>
        </p:spPr>
      </p:pic>
      <p:sp>
        <p:nvSpPr>
          <p:cNvPr id="12" name="TextBox 11"/>
          <p:cNvSpPr txBox="1"/>
          <p:nvPr/>
        </p:nvSpPr>
        <p:spPr>
          <a:xfrm>
            <a:off x="978186" y="6030054"/>
            <a:ext cx="4392884" cy="461665"/>
          </a:xfrm>
          <a:prstGeom prst="rect">
            <a:avLst/>
          </a:prstGeom>
          <a:noFill/>
        </p:spPr>
        <p:txBody>
          <a:bodyPr wrap="square" rtlCol="0">
            <a:spAutoFit/>
          </a:bodyPr>
          <a:lstStyle/>
          <a:p>
            <a:r>
              <a:rPr lang="fr-FR" sz="2400" b="1" dirty="0" smtClean="0">
                <a:solidFill>
                  <a:srgbClr val="FF0000"/>
                </a:solidFill>
              </a:rPr>
              <a:t>CHC</a:t>
            </a:r>
            <a:r>
              <a:rPr lang="en-US" sz="2400" b="1" dirty="0" smtClean="0"/>
              <a:t> : </a:t>
            </a:r>
            <a:r>
              <a:rPr lang="fr-FR" dirty="0" smtClean="0"/>
              <a:t>Vis à tête cylindrique à six pans creux</a:t>
            </a:r>
            <a:endParaRPr lang="en-US" dirty="0"/>
          </a:p>
        </p:txBody>
      </p:sp>
      <p:sp>
        <p:nvSpPr>
          <p:cNvPr id="15" name="TextBox 14"/>
          <p:cNvSpPr txBox="1"/>
          <p:nvPr/>
        </p:nvSpPr>
        <p:spPr>
          <a:xfrm>
            <a:off x="6295992" y="6039675"/>
            <a:ext cx="5787189" cy="461665"/>
          </a:xfrm>
          <a:prstGeom prst="rect">
            <a:avLst/>
          </a:prstGeom>
          <a:noFill/>
        </p:spPr>
        <p:txBody>
          <a:bodyPr wrap="square" rtlCol="0">
            <a:spAutoFit/>
          </a:bodyPr>
          <a:lstStyle/>
          <a:p>
            <a:r>
              <a:rPr lang="fr-FR" sz="2400" b="1" dirty="0" smtClean="0">
                <a:solidFill>
                  <a:srgbClr val="FF0000"/>
                </a:solidFill>
              </a:rPr>
              <a:t>FHC</a:t>
            </a:r>
            <a:r>
              <a:rPr lang="fr-FR" sz="2400" b="1" dirty="0" smtClean="0"/>
              <a:t> :</a:t>
            </a:r>
            <a:r>
              <a:rPr lang="en-US" b="1" dirty="0" smtClean="0"/>
              <a:t> </a:t>
            </a:r>
            <a:r>
              <a:rPr lang="fr-FR" dirty="0" smtClean="0"/>
              <a:t>Vis à tête cylindrique à tête fraisée</a:t>
            </a:r>
            <a:r>
              <a:rPr lang="en-US" dirty="0" smtClean="0"/>
              <a:t> à six pans </a:t>
            </a:r>
            <a:r>
              <a:rPr lang="fr-FR" dirty="0" smtClean="0"/>
              <a:t>creux</a:t>
            </a:r>
          </a:p>
        </p:txBody>
      </p:sp>
      <p:sp>
        <p:nvSpPr>
          <p:cNvPr id="16" name="TextBox 15"/>
          <p:cNvSpPr txBox="1"/>
          <p:nvPr/>
        </p:nvSpPr>
        <p:spPr>
          <a:xfrm>
            <a:off x="2138664" y="3564737"/>
            <a:ext cx="2441573" cy="461665"/>
          </a:xfrm>
          <a:prstGeom prst="rect">
            <a:avLst/>
          </a:prstGeom>
          <a:noFill/>
        </p:spPr>
        <p:txBody>
          <a:bodyPr wrap="square" rtlCol="0">
            <a:spAutoFit/>
          </a:bodyPr>
          <a:lstStyle/>
          <a:p>
            <a:r>
              <a:rPr lang="fr-FR" sz="2400" b="1" dirty="0" smtClean="0">
                <a:solidFill>
                  <a:srgbClr val="FF0000"/>
                </a:solidFill>
              </a:rPr>
              <a:t>H</a:t>
            </a:r>
            <a:r>
              <a:rPr lang="en-US" sz="2400" b="1" dirty="0" smtClean="0"/>
              <a:t> </a:t>
            </a:r>
            <a:r>
              <a:rPr lang="en-US" sz="2400" b="1" dirty="0"/>
              <a:t>:</a:t>
            </a:r>
            <a:r>
              <a:rPr lang="en-US" b="1" dirty="0"/>
              <a:t> </a:t>
            </a:r>
            <a:r>
              <a:rPr lang="fr-FR" dirty="0" smtClean="0"/>
              <a:t>Vis à tête hexagonal</a:t>
            </a:r>
            <a:endParaRPr lang="en-US" dirty="0"/>
          </a:p>
        </p:txBody>
      </p:sp>
      <p:sp>
        <p:nvSpPr>
          <p:cNvPr id="17" name="TextBox 16"/>
          <p:cNvSpPr txBox="1"/>
          <p:nvPr/>
        </p:nvSpPr>
        <p:spPr>
          <a:xfrm>
            <a:off x="8007546" y="3564737"/>
            <a:ext cx="2549630" cy="461665"/>
          </a:xfrm>
          <a:prstGeom prst="rect">
            <a:avLst/>
          </a:prstGeom>
          <a:noFill/>
        </p:spPr>
        <p:txBody>
          <a:bodyPr wrap="square" rtlCol="0">
            <a:spAutoFit/>
          </a:bodyPr>
          <a:lstStyle/>
          <a:p>
            <a:r>
              <a:rPr lang="fr-FR" sz="2400" b="1" dirty="0" smtClean="0">
                <a:solidFill>
                  <a:srgbClr val="FF0000"/>
                </a:solidFill>
              </a:rPr>
              <a:t>Q</a:t>
            </a:r>
            <a:r>
              <a:rPr lang="en-US" sz="2400" b="1" dirty="0" smtClean="0"/>
              <a:t> </a:t>
            </a:r>
            <a:r>
              <a:rPr lang="en-US" sz="2400" b="1" dirty="0"/>
              <a:t>:</a:t>
            </a:r>
            <a:r>
              <a:rPr lang="en-US" b="1" dirty="0"/>
              <a:t> </a:t>
            </a:r>
            <a:r>
              <a:rPr lang="fr-FR" dirty="0" smtClean="0"/>
              <a:t>Vis à tête carrée</a:t>
            </a:r>
            <a:endParaRPr lang="en-US" dirty="0"/>
          </a:p>
        </p:txBody>
      </p:sp>
      <p:sp>
        <p:nvSpPr>
          <p:cNvPr id="8" name="TextBox 7"/>
          <p:cNvSpPr txBox="1"/>
          <p:nvPr/>
        </p:nvSpPr>
        <p:spPr>
          <a:xfrm>
            <a:off x="5035069" y="3716839"/>
            <a:ext cx="2658853" cy="369332"/>
          </a:xfrm>
          <a:prstGeom prst="rect">
            <a:avLst/>
          </a:prstGeom>
          <a:noFill/>
          <a:ln>
            <a:solidFill>
              <a:schemeClr val="accent6"/>
            </a:solidFill>
          </a:ln>
        </p:spPr>
        <p:txBody>
          <a:bodyPr wrap="square" rtlCol="0">
            <a:spAutoFit/>
          </a:bodyPr>
          <a:lstStyle/>
          <a:p>
            <a:pPr algn="ctr"/>
            <a:r>
              <a:rPr lang="fr-FR" dirty="0" smtClean="0">
                <a:solidFill>
                  <a:schemeClr val="accent6"/>
                </a:solidFill>
              </a:rPr>
              <a:t>Normes de référence</a:t>
            </a:r>
          </a:p>
        </p:txBody>
      </p:sp>
      <p:sp>
        <p:nvSpPr>
          <p:cNvPr id="22" name="TextBox 21"/>
          <p:cNvSpPr txBox="1"/>
          <p:nvPr/>
        </p:nvSpPr>
        <p:spPr>
          <a:xfrm>
            <a:off x="5185095" y="4164637"/>
            <a:ext cx="2380510" cy="646331"/>
          </a:xfrm>
          <a:prstGeom prst="rect">
            <a:avLst/>
          </a:prstGeom>
          <a:noFill/>
          <a:ln>
            <a:solidFill>
              <a:srgbClr val="FF0000"/>
            </a:solidFill>
          </a:ln>
        </p:spPr>
        <p:txBody>
          <a:bodyPr wrap="square" rtlCol="0">
            <a:spAutoFit/>
          </a:bodyPr>
          <a:lstStyle/>
          <a:p>
            <a:pPr algn="ctr"/>
            <a:r>
              <a:rPr lang="fr-FR" dirty="0" smtClean="0">
                <a:solidFill>
                  <a:srgbClr val="FF0000"/>
                </a:solidFill>
              </a:rPr>
              <a:t>Lettres utilisées pour la désignation de la tête</a:t>
            </a:r>
            <a:endParaRPr lang="en-US" dirty="0">
              <a:solidFill>
                <a:srgbClr val="FF0000"/>
              </a:solidFill>
            </a:endParaRPr>
          </a:p>
        </p:txBody>
      </p:sp>
      <p:sp>
        <p:nvSpPr>
          <p:cNvPr id="29" name="TextBox 28"/>
          <p:cNvSpPr txBox="1"/>
          <p:nvPr/>
        </p:nvSpPr>
        <p:spPr>
          <a:xfrm>
            <a:off x="1035486" y="2225936"/>
            <a:ext cx="1199724" cy="276999"/>
          </a:xfrm>
          <a:prstGeom prst="rect">
            <a:avLst/>
          </a:prstGeom>
          <a:solidFill>
            <a:schemeClr val="bg1"/>
          </a:solidFill>
        </p:spPr>
        <p:txBody>
          <a:bodyPr wrap="square" rtlCol="0">
            <a:spAutoFit/>
          </a:bodyPr>
          <a:lstStyle/>
          <a:p>
            <a:r>
              <a:rPr lang="fr-FR" sz="1200" b="1" dirty="0" smtClean="0">
                <a:solidFill>
                  <a:schemeClr val="accent6"/>
                </a:solidFill>
              </a:rPr>
              <a:t>NF EN ISO 4014</a:t>
            </a:r>
            <a:endParaRPr lang="en-US" sz="1200" b="1" dirty="0">
              <a:solidFill>
                <a:schemeClr val="accent6"/>
              </a:solidFill>
            </a:endParaRPr>
          </a:p>
        </p:txBody>
      </p:sp>
      <p:sp>
        <p:nvSpPr>
          <p:cNvPr id="41" name="TextBox 40"/>
          <p:cNvSpPr txBox="1"/>
          <p:nvPr/>
        </p:nvSpPr>
        <p:spPr>
          <a:xfrm>
            <a:off x="8473561" y="2151364"/>
            <a:ext cx="1199724" cy="276999"/>
          </a:xfrm>
          <a:prstGeom prst="rect">
            <a:avLst/>
          </a:prstGeom>
          <a:solidFill>
            <a:schemeClr val="bg1"/>
          </a:solidFill>
        </p:spPr>
        <p:txBody>
          <a:bodyPr wrap="square" rtlCol="0">
            <a:spAutoFit/>
          </a:bodyPr>
          <a:lstStyle/>
          <a:p>
            <a:r>
              <a:rPr lang="fr-FR" sz="1200" b="1" dirty="0">
                <a:solidFill>
                  <a:schemeClr val="accent6"/>
                </a:solidFill>
              </a:rPr>
              <a:t>NF </a:t>
            </a:r>
            <a:r>
              <a:rPr lang="fr-FR" sz="1200" b="1" dirty="0" smtClean="0">
                <a:solidFill>
                  <a:schemeClr val="accent6"/>
                </a:solidFill>
              </a:rPr>
              <a:t>E 25-116</a:t>
            </a:r>
            <a:endParaRPr lang="en-US" sz="1200" b="1" dirty="0">
              <a:solidFill>
                <a:schemeClr val="accent6"/>
              </a:solidFill>
            </a:endParaRPr>
          </a:p>
        </p:txBody>
      </p:sp>
      <p:sp>
        <p:nvSpPr>
          <p:cNvPr id="38" name="TextBox 37"/>
          <p:cNvSpPr txBox="1"/>
          <p:nvPr/>
        </p:nvSpPr>
        <p:spPr>
          <a:xfrm>
            <a:off x="2830683" y="4672468"/>
            <a:ext cx="1199724" cy="276999"/>
          </a:xfrm>
          <a:prstGeom prst="rect">
            <a:avLst/>
          </a:prstGeom>
          <a:solidFill>
            <a:schemeClr val="bg1"/>
          </a:solidFill>
        </p:spPr>
        <p:txBody>
          <a:bodyPr wrap="square" rtlCol="0">
            <a:spAutoFit/>
          </a:bodyPr>
          <a:lstStyle/>
          <a:p>
            <a:r>
              <a:rPr lang="fr-FR" sz="1200" b="1" dirty="0">
                <a:solidFill>
                  <a:schemeClr val="accent6"/>
                </a:solidFill>
              </a:rPr>
              <a:t>NF EN ISO 4762 </a:t>
            </a:r>
            <a:endParaRPr lang="en-US" sz="1200" b="1" dirty="0">
              <a:solidFill>
                <a:schemeClr val="accent6"/>
              </a:solidFill>
            </a:endParaRPr>
          </a:p>
        </p:txBody>
      </p:sp>
      <p:sp>
        <p:nvSpPr>
          <p:cNvPr id="39" name="Rectangle 38"/>
          <p:cNvSpPr/>
          <p:nvPr/>
        </p:nvSpPr>
        <p:spPr>
          <a:xfrm>
            <a:off x="8493988" y="4406014"/>
            <a:ext cx="1284326" cy="276999"/>
          </a:xfrm>
          <a:prstGeom prst="rect">
            <a:avLst/>
          </a:prstGeom>
        </p:spPr>
        <p:txBody>
          <a:bodyPr wrap="none">
            <a:spAutoFit/>
          </a:bodyPr>
          <a:lstStyle/>
          <a:p>
            <a:r>
              <a:rPr lang="fr-FR" sz="1200" b="1" dirty="0">
                <a:solidFill>
                  <a:schemeClr val="accent6"/>
                </a:solidFill>
              </a:rPr>
              <a:t>NF EN ISO 10642 </a:t>
            </a:r>
            <a:endParaRPr lang="en-US" sz="1200" dirty="0">
              <a:solidFill>
                <a:schemeClr val="accent6"/>
              </a:solidFill>
            </a:endParaRPr>
          </a:p>
        </p:txBody>
      </p:sp>
      <p:sp>
        <p:nvSpPr>
          <p:cNvPr id="42" name="TextBox 41"/>
          <p:cNvSpPr txBox="1"/>
          <p:nvPr/>
        </p:nvSpPr>
        <p:spPr>
          <a:xfrm>
            <a:off x="4349603" y="2220754"/>
            <a:ext cx="1370932" cy="276999"/>
          </a:xfrm>
          <a:prstGeom prst="rect">
            <a:avLst/>
          </a:prstGeom>
          <a:solidFill>
            <a:schemeClr val="bg1"/>
          </a:solidFill>
        </p:spPr>
        <p:txBody>
          <a:bodyPr wrap="square" rtlCol="0">
            <a:spAutoFit/>
          </a:bodyPr>
          <a:lstStyle/>
          <a:p>
            <a:r>
              <a:rPr lang="fr-FR" sz="1200" b="1" dirty="0">
                <a:solidFill>
                  <a:schemeClr val="accent6"/>
                </a:solidFill>
              </a:rPr>
              <a:t>NF </a:t>
            </a:r>
            <a:r>
              <a:rPr lang="fr-FR" sz="1200" b="1" dirty="0" smtClean="0">
                <a:solidFill>
                  <a:schemeClr val="accent6"/>
                </a:solidFill>
              </a:rPr>
              <a:t>EN ISO 4015</a:t>
            </a:r>
            <a:endParaRPr lang="en-US" sz="1200" b="1" dirty="0">
              <a:solidFill>
                <a:schemeClr val="accent6"/>
              </a:solidFill>
            </a:endParaRPr>
          </a:p>
        </p:txBody>
      </p:sp>
      <p:sp>
        <p:nvSpPr>
          <p:cNvPr id="3" name="Date Placeholder 2"/>
          <p:cNvSpPr>
            <a:spLocks noGrp="1"/>
          </p:cNvSpPr>
          <p:nvPr>
            <p:ph type="dt" sz="half" idx="10"/>
          </p:nvPr>
        </p:nvSpPr>
        <p:spPr/>
        <p:txBody>
          <a:bodyPr/>
          <a:lstStyle/>
          <a:p>
            <a:fld id="{CE9C069C-A546-440E-B6C2-C5810E1238F3}"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149641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Formes de tête des vis pour sollicitations </a:t>
            </a:r>
            <a:r>
              <a:rPr lang="fr-FR" dirty="0"/>
              <a:t>fortes (vers la désignation de vis) </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22</a:t>
            </a:fld>
            <a:endParaRPr lang="en-US"/>
          </a:p>
        </p:txBody>
      </p:sp>
      <p:sp>
        <p:nvSpPr>
          <p:cNvPr id="12" name="TextBox 11"/>
          <p:cNvSpPr txBox="1"/>
          <p:nvPr/>
        </p:nvSpPr>
        <p:spPr>
          <a:xfrm>
            <a:off x="7025672" y="4596448"/>
            <a:ext cx="766090" cy="461665"/>
          </a:xfrm>
          <a:prstGeom prst="rect">
            <a:avLst/>
          </a:prstGeom>
          <a:noFill/>
        </p:spPr>
        <p:txBody>
          <a:bodyPr wrap="square" rtlCol="0">
            <a:spAutoFit/>
          </a:bodyPr>
          <a:lstStyle/>
          <a:p>
            <a:r>
              <a:rPr lang="fr-FR" sz="2400" b="1" dirty="0" smtClean="0"/>
              <a:t>CHC</a:t>
            </a:r>
            <a:endParaRPr lang="en-US" dirty="0"/>
          </a:p>
        </p:txBody>
      </p:sp>
      <p:sp>
        <p:nvSpPr>
          <p:cNvPr id="16" name="TextBox 15"/>
          <p:cNvSpPr txBox="1"/>
          <p:nvPr/>
        </p:nvSpPr>
        <p:spPr>
          <a:xfrm>
            <a:off x="1492515" y="4596448"/>
            <a:ext cx="349163" cy="461665"/>
          </a:xfrm>
          <a:prstGeom prst="rect">
            <a:avLst/>
          </a:prstGeom>
          <a:noFill/>
        </p:spPr>
        <p:txBody>
          <a:bodyPr wrap="square" rtlCol="0">
            <a:spAutoFit/>
          </a:bodyPr>
          <a:lstStyle/>
          <a:p>
            <a:r>
              <a:rPr lang="fr-FR" sz="2400" b="1" dirty="0" smtClean="0"/>
              <a:t>H</a:t>
            </a:r>
            <a:endParaRPr lang="en-US" dirty="0"/>
          </a:p>
        </p:txBody>
      </p:sp>
      <p:sp>
        <p:nvSpPr>
          <p:cNvPr id="17" name="TextBox 16"/>
          <p:cNvSpPr txBox="1"/>
          <p:nvPr/>
        </p:nvSpPr>
        <p:spPr>
          <a:xfrm>
            <a:off x="4371829" y="4615621"/>
            <a:ext cx="444476" cy="461665"/>
          </a:xfrm>
          <a:prstGeom prst="rect">
            <a:avLst/>
          </a:prstGeom>
          <a:noFill/>
        </p:spPr>
        <p:txBody>
          <a:bodyPr wrap="square" rtlCol="0">
            <a:spAutoFit/>
          </a:bodyPr>
          <a:lstStyle/>
          <a:p>
            <a:r>
              <a:rPr lang="fr-FR" sz="2400" b="1" dirty="0" smtClean="0"/>
              <a:t>Q</a:t>
            </a:r>
            <a:r>
              <a:rPr lang="en-US" sz="2400" b="1" dirty="0" smtClean="0"/>
              <a:t> </a:t>
            </a:r>
            <a:endParaRPr lang="en-US" dirty="0"/>
          </a:p>
        </p:txBody>
      </p:sp>
      <p:sp>
        <p:nvSpPr>
          <p:cNvPr id="9" name="Rectangle 8"/>
          <p:cNvSpPr/>
          <p:nvPr/>
        </p:nvSpPr>
        <p:spPr>
          <a:xfrm>
            <a:off x="10206708" y="4617900"/>
            <a:ext cx="752129" cy="461665"/>
          </a:xfrm>
          <a:prstGeom prst="rect">
            <a:avLst/>
          </a:prstGeom>
        </p:spPr>
        <p:txBody>
          <a:bodyPr wrap="none">
            <a:spAutoFit/>
          </a:bodyPr>
          <a:lstStyle/>
          <a:p>
            <a:r>
              <a:rPr lang="fr-FR" sz="2400" b="1" dirty="0"/>
              <a:t>FHC </a:t>
            </a:r>
            <a:endParaRPr lang="en-US" sz="2400" dirty="0"/>
          </a:p>
        </p:txBody>
      </p:sp>
      <p:pic>
        <p:nvPicPr>
          <p:cNvPr id="2050" name="Picture 2" descr="Image result for type 6.8 scr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961" y="5288682"/>
            <a:ext cx="2295996" cy="12255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3"/>
          <a:srcRect t="17668" b="22242"/>
          <a:stretch/>
        </p:blipFill>
        <p:spPr>
          <a:xfrm>
            <a:off x="6415428" y="5138008"/>
            <a:ext cx="2143125" cy="1287780"/>
          </a:xfrm>
          <a:prstGeom prst="rect">
            <a:avLst/>
          </a:prstGeom>
        </p:spPr>
      </p:pic>
      <p:pic>
        <p:nvPicPr>
          <p:cNvPr id="18" name="Picture 17"/>
          <p:cNvPicPr>
            <a:picLocks noChangeAspect="1"/>
          </p:cNvPicPr>
          <p:nvPr/>
        </p:nvPicPr>
        <p:blipFill rotWithShape="1">
          <a:blip r:embed="rId4" cstate="print"/>
          <a:srcRect t="12176" b="14034"/>
          <a:stretch/>
        </p:blipFill>
        <p:spPr>
          <a:xfrm>
            <a:off x="495026" y="5031119"/>
            <a:ext cx="2344140" cy="1729740"/>
          </a:xfrm>
          <a:prstGeom prst="rect">
            <a:avLst/>
          </a:prstGeom>
        </p:spPr>
      </p:pic>
      <p:pic>
        <p:nvPicPr>
          <p:cNvPr id="19" name="Picture 18"/>
          <p:cNvPicPr>
            <a:picLocks noChangeAspect="1"/>
          </p:cNvPicPr>
          <p:nvPr/>
        </p:nvPicPr>
        <p:blipFill rotWithShape="1">
          <a:blip r:embed="rId5"/>
          <a:srcRect l="8000" t="27600" r="6533" b="22533"/>
          <a:stretch/>
        </p:blipFill>
        <p:spPr>
          <a:xfrm>
            <a:off x="9260621" y="5082827"/>
            <a:ext cx="2206678" cy="1287516"/>
          </a:xfrm>
          <a:prstGeom prst="rect">
            <a:avLst/>
          </a:prstGeom>
        </p:spPr>
      </p:pic>
      <p:sp>
        <p:nvSpPr>
          <p:cNvPr id="20" name="Rectangle 19"/>
          <p:cNvSpPr/>
          <p:nvPr/>
        </p:nvSpPr>
        <p:spPr>
          <a:xfrm>
            <a:off x="1151092" y="1791493"/>
            <a:ext cx="9558123" cy="2769989"/>
          </a:xfrm>
          <a:prstGeom prst="rect">
            <a:avLst/>
          </a:prstGeom>
        </p:spPr>
        <p:txBody>
          <a:bodyPr wrap="square">
            <a:spAutoFit/>
          </a:bodyPr>
          <a:lstStyle/>
          <a:p>
            <a:r>
              <a:rPr lang="fr-FR" sz="1200" dirty="0" smtClean="0">
                <a:solidFill>
                  <a:srgbClr val="0070C0"/>
                </a:solidFill>
              </a:rPr>
              <a:t>Références </a:t>
            </a:r>
            <a:r>
              <a:rPr lang="fr-FR" sz="1200" b="1" dirty="0" smtClean="0">
                <a:solidFill>
                  <a:srgbClr val="0070C0"/>
                </a:solidFill>
              </a:rPr>
              <a:t>AFNOR</a:t>
            </a:r>
            <a:r>
              <a:rPr lang="fr-FR" sz="1200" dirty="0" smtClean="0">
                <a:solidFill>
                  <a:srgbClr val="0070C0"/>
                </a:solidFill>
              </a:rPr>
              <a:t> :</a:t>
            </a:r>
            <a:r>
              <a:rPr lang="en-US" sz="1200" dirty="0"/>
              <a:t> </a:t>
            </a:r>
            <a:r>
              <a:rPr lang="fr-FR" sz="1200" b="1" dirty="0" smtClean="0">
                <a:solidFill>
                  <a:schemeClr val="accent1">
                    <a:lumMod val="75000"/>
                  </a:schemeClr>
                </a:solidFill>
              </a:rPr>
              <a:t>A</a:t>
            </a:r>
            <a:r>
              <a:rPr lang="fr-FR" sz="1200" dirty="0" smtClean="0">
                <a:solidFill>
                  <a:schemeClr val="accent1">
                    <a:lumMod val="75000"/>
                  </a:schemeClr>
                </a:solidFill>
              </a:rPr>
              <a:t>ssociation</a:t>
            </a:r>
            <a:r>
              <a:rPr lang="en-US" sz="1200" dirty="0" smtClean="0">
                <a:solidFill>
                  <a:schemeClr val="accent1">
                    <a:lumMod val="75000"/>
                  </a:schemeClr>
                </a:solidFill>
              </a:rPr>
              <a:t> </a:t>
            </a:r>
            <a:r>
              <a:rPr lang="fr-FR" sz="1200" b="1" dirty="0" smtClean="0">
                <a:solidFill>
                  <a:schemeClr val="accent1">
                    <a:lumMod val="75000"/>
                  </a:schemeClr>
                </a:solidFill>
              </a:rPr>
              <a:t>F</a:t>
            </a:r>
            <a:r>
              <a:rPr lang="fr-FR" sz="1200" dirty="0" smtClean="0">
                <a:solidFill>
                  <a:schemeClr val="accent1">
                    <a:lumMod val="75000"/>
                  </a:schemeClr>
                </a:solidFill>
              </a:rPr>
              <a:t>rançaise</a:t>
            </a:r>
            <a:r>
              <a:rPr lang="en-US" sz="1200" dirty="0" smtClean="0">
                <a:solidFill>
                  <a:schemeClr val="accent1">
                    <a:lumMod val="75000"/>
                  </a:schemeClr>
                </a:solidFill>
              </a:rPr>
              <a:t> </a:t>
            </a:r>
            <a:r>
              <a:rPr lang="en-US" sz="1200" dirty="0">
                <a:solidFill>
                  <a:schemeClr val="accent1">
                    <a:lumMod val="75000"/>
                  </a:schemeClr>
                </a:solidFill>
              </a:rPr>
              <a:t>de </a:t>
            </a:r>
            <a:r>
              <a:rPr lang="fr-FR" sz="1200" b="1" dirty="0" smtClean="0">
                <a:solidFill>
                  <a:schemeClr val="accent1">
                    <a:lumMod val="75000"/>
                  </a:schemeClr>
                </a:solidFill>
              </a:rPr>
              <a:t>Nor</a:t>
            </a:r>
            <a:r>
              <a:rPr lang="fr-FR" sz="1200" dirty="0" smtClean="0">
                <a:solidFill>
                  <a:schemeClr val="accent1">
                    <a:lumMod val="75000"/>
                  </a:schemeClr>
                </a:solidFill>
              </a:rPr>
              <a:t>malisation</a:t>
            </a:r>
          </a:p>
          <a:p>
            <a:r>
              <a:rPr lang="fr-FR" sz="1200" b="1" dirty="0" smtClean="0"/>
              <a:t>NF </a:t>
            </a:r>
            <a:r>
              <a:rPr lang="fr-FR" sz="1200" b="1" dirty="0"/>
              <a:t>EN ISO 4014 </a:t>
            </a:r>
            <a:r>
              <a:rPr lang="fr-FR" sz="1200" dirty="0" smtClean="0"/>
              <a:t>(juin 2011) : Vis </a:t>
            </a:r>
            <a:r>
              <a:rPr lang="fr-FR" sz="1200" dirty="0"/>
              <a:t>à tête hexagonale partiellement filetées – Grades A et B (Indice de classement : E25-112). </a:t>
            </a:r>
            <a:endParaRPr lang="fr-FR" sz="1200" dirty="0" smtClean="0"/>
          </a:p>
          <a:p>
            <a:r>
              <a:rPr lang="fr-FR" sz="1200" b="1" dirty="0" smtClean="0"/>
              <a:t>NF </a:t>
            </a:r>
            <a:r>
              <a:rPr lang="fr-FR" sz="1200" b="1" dirty="0"/>
              <a:t>EN 24015 </a:t>
            </a:r>
            <a:r>
              <a:rPr lang="fr-FR" sz="1200" dirty="0"/>
              <a:t>(mai 1992</a:t>
            </a:r>
            <a:r>
              <a:rPr lang="fr-FR" sz="1200" dirty="0" smtClean="0"/>
              <a:t>) : </a:t>
            </a:r>
            <a:r>
              <a:rPr lang="fr-FR" sz="1200" dirty="0"/>
              <a:t>Éléments de fixation – Vis à tête hexagonale partiellement filetées – Grade B – Tige réduite (diamètre de tige = diamètre sur flanc de filet) (Indice de classement : E25-113). </a:t>
            </a:r>
            <a:endParaRPr lang="fr-FR" sz="1200" dirty="0" smtClean="0"/>
          </a:p>
          <a:p>
            <a:r>
              <a:rPr lang="fr-FR" sz="1200" b="1" dirty="0" smtClean="0"/>
              <a:t>NF </a:t>
            </a:r>
            <a:r>
              <a:rPr lang="fr-FR" sz="1200" b="1" dirty="0"/>
              <a:t>EN ISO 4016 </a:t>
            </a:r>
            <a:r>
              <a:rPr lang="fr-FR" sz="1200" dirty="0"/>
              <a:t>(juin 2011</a:t>
            </a:r>
            <a:r>
              <a:rPr lang="fr-FR" sz="1200" dirty="0" smtClean="0"/>
              <a:t>) : </a:t>
            </a:r>
            <a:r>
              <a:rPr lang="fr-FR" sz="1200" dirty="0"/>
              <a:t>Vis à tête hexagonale partiellement filetées – Grade C (Indice de classement : E25-115-1). </a:t>
            </a:r>
            <a:endParaRPr lang="fr-FR" sz="1200" dirty="0" smtClean="0"/>
          </a:p>
          <a:p>
            <a:r>
              <a:rPr lang="fr-FR" sz="1200" b="1" dirty="0" smtClean="0"/>
              <a:t>NF </a:t>
            </a:r>
            <a:r>
              <a:rPr lang="fr-FR" sz="1200" b="1" dirty="0"/>
              <a:t>EN ISO 4017 </a:t>
            </a:r>
            <a:r>
              <a:rPr lang="fr-FR" sz="1200" dirty="0"/>
              <a:t>(juin 2011</a:t>
            </a:r>
            <a:r>
              <a:rPr lang="fr-FR" sz="1200" dirty="0" smtClean="0"/>
              <a:t>) : </a:t>
            </a:r>
            <a:r>
              <a:rPr lang="fr-FR" sz="1200" dirty="0"/>
              <a:t>Vis à tête hexagonale entièrement filetées – Grades A et B (Indice de classement : E25-114). </a:t>
            </a:r>
            <a:endParaRPr lang="fr-FR" sz="1200" dirty="0" smtClean="0"/>
          </a:p>
          <a:p>
            <a:r>
              <a:rPr lang="fr-FR" sz="1200" b="1" dirty="0" smtClean="0"/>
              <a:t>NF </a:t>
            </a:r>
            <a:r>
              <a:rPr lang="fr-FR" sz="1200" b="1" dirty="0"/>
              <a:t>EN ISO 4018 </a:t>
            </a:r>
            <a:r>
              <a:rPr lang="fr-FR" sz="1200" dirty="0"/>
              <a:t>(juin 2011</a:t>
            </a:r>
            <a:r>
              <a:rPr lang="fr-FR" sz="1200" dirty="0" smtClean="0"/>
              <a:t>) : </a:t>
            </a:r>
            <a:r>
              <a:rPr lang="fr-FR" sz="1200" dirty="0"/>
              <a:t>Vis à tête hexagonale entièrement filetées – Grade C (Indice de classement : E25-115-2). </a:t>
            </a:r>
            <a:endParaRPr lang="fr-FR" sz="1200" dirty="0" smtClean="0"/>
          </a:p>
          <a:p>
            <a:r>
              <a:rPr lang="fr-FR" sz="1200" b="1" dirty="0"/>
              <a:t>NF E 25-116 </a:t>
            </a:r>
            <a:r>
              <a:rPr lang="fr-FR" sz="1200" dirty="0"/>
              <a:t>(juillet 1983) Vis à métaux – Tête carrée – Tige normale – Grades A et B – Symbole Q (Indice de classement : E25-116). </a:t>
            </a:r>
            <a:endParaRPr lang="fr-FR" sz="1200" dirty="0" smtClean="0"/>
          </a:p>
          <a:p>
            <a:r>
              <a:rPr lang="fr-FR" sz="1200" b="1" dirty="0" smtClean="0"/>
              <a:t>NF </a:t>
            </a:r>
            <a:r>
              <a:rPr lang="fr-FR" sz="1200" b="1" dirty="0"/>
              <a:t>E 25-117 </a:t>
            </a:r>
            <a:r>
              <a:rPr lang="fr-FR" sz="1200" dirty="0"/>
              <a:t>(juillet 1983) Vis à métaux – Tête carrée – Entièrement filetées – Grades A et B – Symbole Q (Indice de classement : E25-117). </a:t>
            </a:r>
            <a:endParaRPr lang="fr-FR" sz="1200" dirty="0" smtClean="0"/>
          </a:p>
          <a:p>
            <a:r>
              <a:rPr lang="fr-FR" sz="1200" b="1" dirty="0" smtClean="0"/>
              <a:t>NF </a:t>
            </a:r>
            <a:r>
              <a:rPr lang="fr-FR" sz="1200" b="1" dirty="0"/>
              <a:t>E 25-118 </a:t>
            </a:r>
            <a:r>
              <a:rPr lang="fr-FR" sz="1200" dirty="0"/>
              <a:t>(juillet 1983) Vis à métaux – Tête carrée – Grade C – Symbole Q (Indice de classement : E25- 118). </a:t>
            </a:r>
            <a:endParaRPr lang="fr-FR" sz="1200" dirty="0" smtClean="0"/>
          </a:p>
          <a:p>
            <a:r>
              <a:rPr lang="fr-FR" sz="1200" b="1" dirty="0"/>
              <a:t>NF EN ISO 4762 </a:t>
            </a:r>
            <a:r>
              <a:rPr lang="fr-FR" sz="1200" dirty="0"/>
              <a:t>(août 2004) Vis à tête cylindrique à six pans creux (Indice de classement : E25-125). </a:t>
            </a:r>
            <a:endParaRPr lang="fr-FR" sz="1200" dirty="0" smtClean="0"/>
          </a:p>
          <a:p>
            <a:r>
              <a:rPr lang="fr-FR" sz="1200" b="1" dirty="0" smtClean="0"/>
              <a:t>NF </a:t>
            </a:r>
            <a:r>
              <a:rPr lang="fr-FR" sz="1200" b="1" dirty="0"/>
              <a:t>EN ISO 12474 </a:t>
            </a:r>
            <a:r>
              <a:rPr lang="fr-FR" sz="1200" dirty="0"/>
              <a:t>(décembre 2010) Vis à tête cylindrique à six pans creux à pas fin (Indice de classement : E25-177). </a:t>
            </a:r>
            <a:endParaRPr lang="fr-FR" sz="1200" dirty="0" smtClean="0"/>
          </a:p>
          <a:p>
            <a:r>
              <a:rPr lang="fr-FR" sz="1200" b="1" dirty="0"/>
              <a:t>NF EN ISO 10642 </a:t>
            </a:r>
            <a:r>
              <a:rPr lang="fr-FR" sz="1200" dirty="0"/>
              <a:t>(août 2004) Vis à tête fraisée à six pans creux (Indice de classement : E25-146). </a:t>
            </a:r>
            <a:endParaRPr lang="fr-FR" sz="1200" dirty="0" smtClean="0"/>
          </a:p>
          <a:p>
            <a:r>
              <a:rPr lang="fr-FR" sz="1200" b="1" dirty="0" smtClean="0"/>
              <a:t>NF </a:t>
            </a:r>
            <a:r>
              <a:rPr lang="fr-FR" sz="1200" b="1" dirty="0"/>
              <a:t>EN ISO 10642/A1 </a:t>
            </a:r>
            <a:r>
              <a:rPr lang="fr-FR" sz="1200" dirty="0"/>
              <a:t>(avril 2013) Vis à tête fraisée à six pans creux – Amendement 1 (Indice de classement : E25-146/A1). </a:t>
            </a:r>
            <a:endParaRPr lang="en-US" sz="1200" dirty="0"/>
          </a:p>
        </p:txBody>
      </p:sp>
      <p:sp>
        <p:nvSpPr>
          <p:cNvPr id="3" name="Date Placeholder 2"/>
          <p:cNvSpPr>
            <a:spLocks noGrp="1"/>
          </p:cNvSpPr>
          <p:nvPr>
            <p:ph type="dt" sz="half" idx="10"/>
          </p:nvPr>
        </p:nvSpPr>
        <p:spPr/>
        <p:txBody>
          <a:bodyPr/>
          <a:lstStyle/>
          <a:p>
            <a:fld id="{DB0DB64F-7A86-4BB8-9FC5-C0744D90D0A6}"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621801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Classe de qualité </a:t>
            </a:r>
            <a:r>
              <a:rPr lang="fr-FR" dirty="0"/>
              <a:t>(vers la désignation de vis) </a:t>
            </a:r>
            <a:endParaRPr lang="en-US" dirty="0"/>
          </a:p>
        </p:txBody>
      </p:sp>
      <p:sp>
        <p:nvSpPr>
          <p:cNvPr id="3" name="Content Placeholder 2"/>
          <p:cNvSpPr>
            <a:spLocks noGrp="1"/>
          </p:cNvSpPr>
          <p:nvPr>
            <p:ph sz="half" idx="1"/>
          </p:nvPr>
        </p:nvSpPr>
        <p:spPr/>
        <p:txBody>
          <a:bodyPr>
            <a:normAutofit fontScale="85000" lnSpcReduction="20000"/>
          </a:bodyPr>
          <a:lstStyle/>
          <a:p>
            <a:pPr marL="0" indent="0">
              <a:lnSpc>
                <a:spcPct val="110000"/>
              </a:lnSpc>
              <a:buNone/>
            </a:pPr>
            <a:r>
              <a:rPr lang="fr-FR" dirty="0"/>
              <a:t>La classe de qualité est définie par différentes systèmes de normalisation pour indiquer la résistance du matériel de la vise.</a:t>
            </a:r>
          </a:p>
          <a:p>
            <a:pPr marL="0" indent="0">
              <a:lnSpc>
                <a:spcPct val="110000"/>
              </a:lnSpc>
              <a:buNone/>
            </a:pPr>
            <a:endParaRPr lang="fr-FR" dirty="0"/>
          </a:p>
          <a:p>
            <a:pPr marL="0" indent="0">
              <a:lnSpc>
                <a:spcPct val="110000"/>
              </a:lnSpc>
              <a:buNone/>
            </a:pPr>
            <a:r>
              <a:rPr lang="fr-FR" dirty="0">
                <a:solidFill>
                  <a:schemeClr val="bg1"/>
                </a:solidFill>
              </a:rPr>
              <a:t>La classe est indiquée à la tété de la vis. Le système ISO utilise principalement de valeurs arithmétique pour définir la classe mais il permet aussi l’utilisation traits. Les traits sont plutôt caractéristiques au système SAE.</a:t>
            </a:r>
          </a:p>
        </p:txBody>
      </p:sp>
      <p:sp>
        <p:nvSpPr>
          <p:cNvPr id="5" name="Slide Number Placeholder 4"/>
          <p:cNvSpPr>
            <a:spLocks noGrp="1"/>
          </p:cNvSpPr>
          <p:nvPr>
            <p:ph type="sldNum" sz="quarter" idx="12"/>
          </p:nvPr>
        </p:nvSpPr>
        <p:spPr/>
        <p:txBody>
          <a:bodyPr/>
          <a:lstStyle/>
          <a:p>
            <a:fld id="{FF19FD34-F3E2-41A0-88F1-A5505E346591}" type="slidenum">
              <a:rPr lang="en-US" smtClean="0"/>
              <a:pPr/>
              <a:t>23</a:t>
            </a:fld>
            <a:endParaRPr lang="en-US"/>
          </a:p>
        </p:txBody>
      </p:sp>
      <p:sp>
        <p:nvSpPr>
          <p:cNvPr id="7" name="TextBox 6"/>
          <p:cNvSpPr txBox="1"/>
          <p:nvPr/>
        </p:nvSpPr>
        <p:spPr>
          <a:xfrm>
            <a:off x="6570321" y="2471800"/>
            <a:ext cx="349163" cy="461665"/>
          </a:xfrm>
          <a:prstGeom prst="rect">
            <a:avLst/>
          </a:prstGeom>
          <a:noFill/>
        </p:spPr>
        <p:txBody>
          <a:bodyPr wrap="square" rtlCol="0">
            <a:spAutoFit/>
          </a:bodyPr>
          <a:lstStyle/>
          <a:p>
            <a:r>
              <a:rPr lang="fr-FR" sz="2400" b="1" dirty="0" smtClean="0"/>
              <a:t>H</a:t>
            </a:r>
            <a:endParaRPr lang="en-US" dirty="0"/>
          </a:p>
        </p:txBody>
      </p:sp>
      <p:sp>
        <p:nvSpPr>
          <p:cNvPr id="8" name="TextBox 7"/>
          <p:cNvSpPr txBox="1"/>
          <p:nvPr/>
        </p:nvSpPr>
        <p:spPr>
          <a:xfrm>
            <a:off x="6569024" y="4218772"/>
            <a:ext cx="444476" cy="461665"/>
          </a:xfrm>
          <a:prstGeom prst="rect">
            <a:avLst/>
          </a:prstGeom>
          <a:noFill/>
        </p:spPr>
        <p:txBody>
          <a:bodyPr wrap="square" rtlCol="0">
            <a:spAutoFit/>
          </a:bodyPr>
          <a:lstStyle/>
          <a:p>
            <a:r>
              <a:rPr lang="fr-FR" sz="2400" b="1" dirty="0" smtClean="0"/>
              <a:t>Q</a:t>
            </a:r>
            <a:r>
              <a:rPr lang="en-US" sz="2400" b="1" dirty="0" smtClean="0"/>
              <a:t> </a:t>
            </a:r>
            <a:endParaRPr lang="en-US" dirty="0"/>
          </a:p>
        </p:txBody>
      </p:sp>
      <p:pic>
        <p:nvPicPr>
          <p:cNvPr id="9" name="Picture 2" descr="Image result for type 6.8 scr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910" y="3836847"/>
            <a:ext cx="2295996" cy="12255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3" cstate="print"/>
          <a:srcRect t="12176" b="14034"/>
          <a:stretch/>
        </p:blipFill>
        <p:spPr>
          <a:xfrm>
            <a:off x="7361838" y="1825625"/>
            <a:ext cx="2344140" cy="1729740"/>
          </a:xfrm>
          <a:prstGeom prst="rect">
            <a:avLst/>
          </a:prstGeom>
        </p:spPr>
      </p:pic>
      <p:sp>
        <p:nvSpPr>
          <p:cNvPr id="4" name="Date Placeholder 3"/>
          <p:cNvSpPr>
            <a:spLocks noGrp="1"/>
          </p:cNvSpPr>
          <p:nvPr>
            <p:ph type="dt" sz="half" idx="10"/>
          </p:nvPr>
        </p:nvSpPr>
        <p:spPr/>
        <p:txBody>
          <a:bodyPr/>
          <a:lstStyle/>
          <a:p>
            <a:fld id="{FDFCDC69-2BD7-4D88-8573-5E53F41BFB20}"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2046681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Classe de qualité </a:t>
            </a:r>
            <a:r>
              <a:rPr lang="fr-FR" dirty="0"/>
              <a:t>(vers la désignation de vis) </a:t>
            </a:r>
            <a:endParaRPr lang="en-US" dirty="0"/>
          </a:p>
        </p:txBody>
      </p:sp>
      <p:sp>
        <p:nvSpPr>
          <p:cNvPr id="3" name="Content Placeholder 2"/>
          <p:cNvSpPr>
            <a:spLocks noGrp="1"/>
          </p:cNvSpPr>
          <p:nvPr>
            <p:ph sz="half" idx="1"/>
          </p:nvPr>
        </p:nvSpPr>
        <p:spPr/>
        <p:txBody>
          <a:bodyPr>
            <a:normAutofit fontScale="85000" lnSpcReduction="20000"/>
          </a:bodyPr>
          <a:lstStyle/>
          <a:p>
            <a:pPr marL="0" indent="0">
              <a:lnSpc>
                <a:spcPct val="110000"/>
              </a:lnSpc>
              <a:buNone/>
            </a:pPr>
            <a:r>
              <a:rPr lang="fr-FR" dirty="0" smtClean="0"/>
              <a:t>La classe de qualité est définie par différentes systèmes de normalisation pour indiquer la résistance du matériel de la vise.</a:t>
            </a:r>
          </a:p>
          <a:p>
            <a:pPr marL="0" indent="0">
              <a:lnSpc>
                <a:spcPct val="110000"/>
              </a:lnSpc>
              <a:buNone/>
            </a:pPr>
            <a:endParaRPr lang="fr-FR" dirty="0" smtClean="0"/>
          </a:p>
          <a:p>
            <a:pPr marL="0" indent="0">
              <a:lnSpc>
                <a:spcPct val="110000"/>
              </a:lnSpc>
              <a:buNone/>
            </a:pPr>
            <a:r>
              <a:rPr lang="fr-FR" dirty="0"/>
              <a:t>La classe est indiquée à la </a:t>
            </a:r>
            <a:r>
              <a:rPr lang="fr-FR" dirty="0" smtClean="0"/>
              <a:t>tête </a:t>
            </a:r>
            <a:r>
              <a:rPr lang="fr-FR" dirty="0"/>
              <a:t>de la vis</a:t>
            </a:r>
            <a:r>
              <a:rPr lang="fr-FR" dirty="0" smtClean="0"/>
              <a:t>. Le système ISO utilise principalement des valeurs arithmétiques pour définir la classe, mais il permet aussi l’utilisation de traits. Les traits sont plutôt caractéristiques du système SAE.</a:t>
            </a:r>
            <a:endParaRPr lang="fr-FR" dirty="0"/>
          </a:p>
          <a:p>
            <a:pPr marL="0" indent="0">
              <a:buNone/>
            </a:pPr>
            <a:endParaRPr lang="fr-FR" dirty="0"/>
          </a:p>
        </p:txBody>
      </p:sp>
      <p:sp>
        <p:nvSpPr>
          <p:cNvPr id="5" name="Slide Number Placeholder 4"/>
          <p:cNvSpPr>
            <a:spLocks noGrp="1"/>
          </p:cNvSpPr>
          <p:nvPr>
            <p:ph type="sldNum" sz="quarter" idx="12"/>
          </p:nvPr>
        </p:nvSpPr>
        <p:spPr/>
        <p:txBody>
          <a:bodyPr/>
          <a:lstStyle/>
          <a:p>
            <a:fld id="{FF19FD34-F3E2-41A0-88F1-A5505E346591}" type="slidenum">
              <a:rPr lang="en-US" smtClean="0"/>
              <a:pPr/>
              <a:t>24</a:t>
            </a:fld>
            <a:endParaRPr lang="en-US"/>
          </a:p>
        </p:txBody>
      </p:sp>
      <p:sp>
        <p:nvSpPr>
          <p:cNvPr id="7" name="TextBox 6"/>
          <p:cNvSpPr txBox="1"/>
          <p:nvPr/>
        </p:nvSpPr>
        <p:spPr>
          <a:xfrm>
            <a:off x="6570321" y="2471800"/>
            <a:ext cx="349163" cy="461665"/>
          </a:xfrm>
          <a:prstGeom prst="rect">
            <a:avLst/>
          </a:prstGeom>
          <a:noFill/>
        </p:spPr>
        <p:txBody>
          <a:bodyPr wrap="square" rtlCol="0">
            <a:spAutoFit/>
          </a:bodyPr>
          <a:lstStyle/>
          <a:p>
            <a:r>
              <a:rPr lang="fr-FR" sz="2400" b="1" dirty="0" smtClean="0"/>
              <a:t>H</a:t>
            </a:r>
            <a:endParaRPr lang="en-US" dirty="0"/>
          </a:p>
        </p:txBody>
      </p:sp>
      <p:sp>
        <p:nvSpPr>
          <p:cNvPr id="8" name="TextBox 7"/>
          <p:cNvSpPr txBox="1"/>
          <p:nvPr/>
        </p:nvSpPr>
        <p:spPr>
          <a:xfrm>
            <a:off x="6569024" y="4218772"/>
            <a:ext cx="444476" cy="461665"/>
          </a:xfrm>
          <a:prstGeom prst="rect">
            <a:avLst/>
          </a:prstGeom>
          <a:noFill/>
        </p:spPr>
        <p:txBody>
          <a:bodyPr wrap="square" rtlCol="0">
            <a:spAutoFit/>
          </a:bodyPr>
          <a:lstStyle/>
          <a:p>
            <a:r>
              <a:rPr lang="fr-FR" sz="2400" b="1" dirty="0" smtClean="0"/>
              <a:t>Q</a:t>
            </a:r>
            <a:r>
              <a:rPr lang="en-US" sz="2400" b="1" dirty="0" smtClean="0"/>
              <a:t> </a:t>
            </a:r>
            <a:endParaRPr lang="en-US" dirty="0"/>
          </a:p>
        </p:txBody>
      </p:sp>
      <p:pic>
        <p:nvPicPr>
          <p:cNvPr id="9" name="Picture 2" descr="Image result for type 6.8 scr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910" y="3836847"/>
            <a:ext cx="2295996" cy="12255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3" cstate="print"/>
          <a:srcRect t="12176" b="14034"/>
          <a:stretch/>
        </p:blipFill>
        <p:spPr>
          <a:xfrm>
            <a:off x="7361838" y="1825625"/>
            <a:ext cx="2344140" cy="1729740"/>
          </a:xfrm>
          <a:prstGeom prst="rect">
            <a:avLst/>
          </a:prstGeom>
        </p:spPr>
      </p:pic>
      <p:sp>
        <p:nvSpPr>
          <p:cNvPr id="12" name="Oval 11"/>
          <p:cNvSpPr/>
          <p:nvPr/>
        </p:nvSpPr>
        <p:spPr>
          <a:xfrm>
            <a:off x="7910720" y="2991485"/>
            <a:ext cx="662940" cy="411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2" idx="6"/>
          </p:cNvCxnSpPr>
          <p:nvPr/>
        </p:nvCxnSpPr>
        <p:spPr>
          <a:xfrm flipV="1">
            <a:off x="8573660" y="2702633"/>
            <a:ext cx="1285603" cy="4945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885491" y="1928371"/>
            <a:ext cx="2124789" cy="1200329"/>
          </a:xfrm>
          <a:prstGeom prst="rect">
            <a:avLst/>
          </a:prstGeom>
          <a:noFill/>
        </p:spPr>
        <p:txBody>
          <a:bodyPr wrap="square" rtlCol="0">
            <a:spAutoFit/>
          </a:bodyPr>
          <a:lstStyle/>
          <a:p>
            <a:r>
              <a:rPr lang="fr-FR" u="sng" dirty="0" smtClean="0">
                <a:solidFill>
                  <a:srgbClr val="FF0000"/>
                </a:solidFill>
              </a:rPr>
              <a:t>Classe de qualité ISO </a:t>
            </a:r>
            <a:r>
              <a:rPr lang="fr-FR" dirty="0" smtClean="0">
                <a:solidFill>
                  <a:srgbClr val="FF0000"/>
                </a:solidFill>
              </a:rPr>
              <a:t>(ici 8.8), utilisée pour la désignation des vis</a:t>
            </a:r>
            <a:endParaRPr lang="en-US" dirty="0">
              <a:solidFill>
                <a:srgbClr val="FF0000"/>
              </a:solidFill>
            </a:endParaRPr>
          </a:p>
        </p:txBody>
      </p:sp>
      <p:sp>
        <p:nvSpPr>
          <p:cNvPr id="15" name="Oval 14"/>
          <p:cNvSpPr/>
          <p:nvPr/>
        </p:nvSpPr>
        <p:spPr>
          <a:xfrm>
            <a:off x="7263020" y="4013032"/>
            <a:ext cx="662940" cy="7432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endCxn id="9" idx="3"/>
          </p:cNvCxnSpPr>
          <p:nvPr/>
        </p:nvCxnSpPr>
        <p:spPr>
          <a:xfrm flipV="1">
            <a:off x="7910720" y="4449605"/>
            <a:ext cx="1771186" cy="25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748872" y="3669664"/>
            <a:ext cx="2375708" cy="1754326"/>
          </a:xfrm>
          <a:prstGeom prst="rect">
            <a:avLst/>
          </a:prstGeom>
          <a:noFill/>
        </p:spPr>
        <p:txBody>
          <a:bodyPr wrap="square" rtlCol="0">
            <a:spAutoFit/>
          </a:bodyPr>
          <a:lstStyle/>
          <a:p>
            <a:r>
              <a:rPr lang="fr-FR" dirty="0" smtClean="0">
                <a:solidFill>
                  <a:srgbClr val="FF0000"/>
                </a:solidFill>
              </a:rPr>
              <a:t>Classe de qualité SAE (ici 5), indiquée par trois traits:</a:t>
            </a:r>
          </a:p>
          <a:p>
            <a:r>
              <a:rPr lang="fr-FR" dirty="0" smtClean="0">
                <a:solidFill>
                  <a:srgbClr val="FF0000"/>
                </a:solidFill>
              </a:rPr>
              <a:t> </a:t>
            </a:r>
          </a:p>
          <a:p>
            <a:r>
              <a:rPr lang="fr-FR" dirty="0" smtClean="0">
                <a:solidFill>
                  <a:srgbClr val="FF0000"/>
                </a:solidFill>
              </a:rPr>
              <a:t>(SAE : Society of Automotive </a:t>
            </a:r>
            <a:r>
              <a:rPr lang="fr-FR" dirty="0" err="1" smtClean="0">
                <a:solidFill>
                  <a:srgbClr val="FF0000"/>
                </a:solidFill>
              </a:rPr>
              <a:t>Engineers</a:t>
            </a:r>
            <a:r>
              <a:rPr lang="fr-FR" dirty="0" smtClean="0">
                <a:solidFill>
                  <a:srgbClr val="FF0000"/>
                </a:solidFill>
              </a:rPr>
              <a:t>)</a:t>
            </a:r>
            <a:endParaRPr lang="en-US" dirty="0">
              <a:solidFill>
                <a:srgbClr val="FF0000"/>
              </a:solidFill>
            </a:endParaRPr>
          </a:p>
        </p:txBody>
      </p:sp>
      <p:cxnSp>
        <p:nvCxnSpPr>
          <p:cNvPr id="18" name="Straight Connector 17"/>
          <p:cNvCxnSpPr/>
          <p:nvPr/>
        </p:nvCxnSpPr>
        <p:spPr>
          <a:xfrm>
            <a:off x="11248214" y="4416663"/>
            <a:ext cx="0" cy="1533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278694" y="4619783"/>
            <a:ext cx="152400" cy="121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1097512" y="4619783"/>
            <a:ext cx="121920" cy="1134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A9E9EDC9-050D-4E4F-B97D-59C1AF7AB532}"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6821255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Classe de qualité </a:t>
            </a:r>
            <a:r>
              <a:rPr lang="fr-FR" dirty="0"/>
              <a:t>(vers la désignation de vis) </a:t>
            </a:r>
            <a:endParaRPr lang="en-US" dirty="0"/>
          </a:p>
        </p:txBody>
      </p:sp>
      <p:sp>
        <p:nvSpPr>
          <p:cNvPr id="5" name="Slide Number Placeholder 4"/>
          <p:cNvSpPr>
            <a:spLocks noGrp="1"/>
          </p:cNvSpPr>
          <p:nvPr>
            <p:ph type="sldNum" sz="quarter" idx="12"/>
          </p:nvPr>
        </p:nvSpPr>
        <p:spPr/>
        <p:txBody>
          <a:bodyPr/>
          <a:lstStyle/>
          <a:p>
            <a:fld id="{FF19FD34-F3E2-41A0-88F1-A5505E346591}" type="slidenum">
              <a:rPr lang="en-US" smtClean="0"/>
              <a:pPr/>
              <a:t>25</a:t>
            </a:fld>
            <a:endParaRPr lang="en-US"/>
          </a:p>
        </p:txBody>
      </p:sp>
      <p:sp>
        <p:nvSpPr>
          <p:cNvPr id="7" name="TextBox 6"/>
          <p:cNvSpPr txBox="1"/>
          <p:nvPr/>
        </p:nvSpPr>
        <p:spPr>
          <a:xfrm>
            <a:off x="6570321" y="2471800"/>
            <a:ext cx="349163" cy="461665"/>
          </a:xfrm>
          <a:prstGeom prst="rect">
            <a:avLst/>
          </a:prstGeom>
          <a:noFill/>
        </p:spPr>
        <p:txBody>
          <a:bodyPr wrap="square" rtlCol="0">
            <a:spAutoFit/>
          </a:bodyPr>
          <a:lstStyle/>
          <a:p>
            <a:r>
              <a:rPr lang="fr-FR" sz="2400" b="1" dirty="0" smtClean="0"/>
              <a:t>H</a:t>
            </a:r>
            <a:endParaRPr lang="en-US" dirty="0"/>
          </a:p>
        </p:txBody>
      </p:sp>
      <p:sp>
        <p:nvSpPr>
          <p:cNvPr id="8" name="TextBox 7"/>
          <p:cNvSpPr txBox="1"/>
          <p:nvPr/>
        </p:nvSpPr>
        <p:spPr>
          <a:xfrm>
            <a:off x="6569024" y="4218772"/>
            <a:ext cx="444476" cy="461665"/>
          </a:xfrm>
          <a:prstGeom prst="rect">
            <a:avLst/>
          </a:prstGeom>
          <a:noFill/>
        </p:spPr>
        <p:txBody>
          <a:bodyPr wrap="square" rtlCol="0">
            <a:spAutoFit/>
          </a:bodyPr>
          <a:lstStyle/>
          <a:p>
            <a:r>
              <a:rPr lang="fr-FR" sz="2400" b="1" dirty="0" smtClean="0"/>
              <a:t>Q</a:t>
            </a:r>
            <a:r>
              <a:rPr lang="en-US" sz="2400" b="1" dirty="0" smtClean="0"/>
              <a:t> </a:t>
            </a:r>
            <a:endParaRPr lang="en-US" dirty="0"/>
          </a:p>
        </p:txBody>
      </p:sp>
      <p:pic>
        <p:nvPicPr>
          <p:cNvPr id="9" name="Picture 2" descr="Image result for type 6.8 scr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910" y="3836847"/>
            <a:ext cx="2295996" cy="12255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3" cstate="print"/>
          <a:srcRect t="12176" b="14034"/>
          <a:stretch/>
        </p:blipFill>
        <p:spPr>
          <a:xfrm>
            <a:off x="7361838" y="1825625"/>
            <a:ext cx="2344140" cy="1729740"/>
          </a:xfrm>
          <a:prstGeom prst="rect">
            <a:avLst/>
          </a:prstGeom>
        </p:spPr>
      </p:pic>
      <p:sp>
        <p:nvSpPr>
          <p:cNvPr id="12" name="Oval 11"/>
          <p:cNvSpPr/>
          <p:nvPr/>
        </p:nvSpPr>
        <p:spPr>
          <a:xfrm>
            <a:off x="7910720" y="2991485"/>
            <a:ext cx="662940" cy="411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2" idx="6"/>
          </p:cNvCxnSpPr>
          <p:nvPr/>
        </p:nvCxnSpPr>
        <p:spPr>
          <a:xfrm flipV="1">
            <a:off x="8573660" y="2702633"/>
            <a:ext cx="1285603" cy="4945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885491" y="1928371"/>
            <a:ext cx="2124789" cy="1200329"/>
          </a:xfrm>
          <a:prstGeom prst="rect">
            <a:avLst/>
          </a:prstGeom>
          <a:noFill/>
        </p:spPr>
        <p:txBody>
          <a:bodyPr wrap="square" rtlCol="0">
            <a:spAutoFit/>
          </a:bodyPr>
          <a:lstStyle/>
          <a:p>
            <a:r>
              <a:rPr lang="fr-FR" u="sng" dirty="0" smtClean="0">
                <a:solidFill>
                  <a:srgbClr val="FF0000"/>
                </a:solidFill>
              </a:rPr>
              <a:t>Classe de qualité ISO </a:t>
            </a:r>
            <a:r>
              <a:rPr lang="fr-FR" dirty="0" smtClean="0">
                <a:solidFill>
                  <a:srgbClr val="FF0000"/>
                </a:solidFill>
              </a:rPr>
              <a:t>(ici 8.8), utilisée pour la désignation des vis</a:t>
            </a:r>
            <a:endParaRPr lang="en-US" dirty="0">
              <a:solidFill>
                <a:srgbClr val="FF0000"/>
              </a:solidFill>
            </a:endParaRPr>
          </a:p>
        </p:txBody>
      </p:sp>
      <p:sp>
        <p:nvSpPr>
          <p:cNvPr id="15" name="Oval 14"/>
          <p:cNvSpPr/>
          <p:nvPr/>
        </p:nvSpPr>
        <p:spPr>
          <a:xfrm>
            <a:off x="7263020" y="4013032"/>
            <a:ext cx="662940" cy="7432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endCxn id="9" idx="3"/>
          </p:cNvCxnSpPr>
          <p:nvPr/>
        </p:nvCxnSpPr>
        <p:spPr>
          <a:xfrm flipV="1">
            <a:off x="7910720" y="4449605"/>
            <a:ext cx="1771186" cy="25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748872" y="3669664"/>
            <a:ext cx="2375708" cy="1754326"/>
          </a:xfrm>
          <a:prstGeom prst="rect">
            <a:avLst/>
          </a:prstGeom>
          <a:noFill/>
        </p:spPr>
        <p:txBody>
          <a:bodyPr wrap="square" rtlCol="0">
            <a:spAutoFit/>
          </a:bodyPr>
          <a:lstStyle/>
          <a:p>
            <a:r>
              <a:rPr lang="fr-FR" dirty="0" smtClean="0">
                <a:solidFill>
                  <a:srgbClr val="FF0000"/>
                </a:solidFill>
              </a:rPr>
              <a:t>Classe de qualité SAE (ici 5), indiquée par trois traits :</a:t>
            </a:r>
          </a:p>
          <a:p>
            <a:r>
              <a:rPr lang="fr-FR" dirty="0" smtClean="0">
                <a:solidFill>
                  <a:srgbClr val="FF0000"/>
                </a:solidFill>
              </a:rPr>
              <a:t> </a:t>
            </a:r>
          </a:p>
          <a:p>
            <a:r>
              <a:rPr lang="fr-FR" dirty="0" smtClean="0">
                <a:solidFill>
                  <a:srgbClr val="FF0000"/>
                </a:solidFill>
              </a:rPr>
              <a:t>(SAE : Society of Automotive </a:t>
            </a:r>
            <a:r>
              <a:rPr lang="fr-FR" dirty="0" err="1" smtClean="0">
                <a:solidFill>
                  <a:srgbClr val="FF0000"/>
                </a:solidFill>
              </a:rPr>
              <a:t>Engineers</a:t>
            </a:r>
            <a:r>
              <a:rPr lang="fr-FR" dirty="0" smtClean="0">
                <a:solidFill>
                  <a:srgbClr val="FF0000"/>
                </a:solidFill>
              </a:rPr>
              <a:t>)</a:t>
            </a:r>
            <a:endParaRPr lang="en-US" dirty="0">
              <a:solidFill>
                <a:srgbClr val="FF0000"/>
              </a:solidFill>
            </a:endParaRPr>
          </a:p>
        </p:txBody>
      </p:sp>
      <p:cxnSp>
        <p:nvCxnSpPr>
          <p:cNvPr id="18" name="Straight Connector 17"/>
          <p:cNvCxnSpPr/>
          <p:nvPr/>
        </p:nvCxnSpPr>
        <p:spPr>
          <a:xfrm>
            <a:off x="11248214" y="4416663"/>
            <a:ext cx="0" cy="1533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278694" y="4619783"/>
            <a:ext cx="152400" cy="121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1097512" y="4619783"/>
            <a:ext cx="121920" cy="1134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958957" y="2337019"/>
            <a:ext cx="5398294" cy="3190819"/>
          </a:xfrm>
          <a:prstGeom prst="rect">
            <a:avLst/>
          </a:prstGeom>
        </p:spPr>
      </p:pic>
      <p:sp>
        <p:nvSpPr>
          <p:cNvPr id="22" name="TextBox 21"/>
          <p:cNvSpPr txBox="1"/>
          <p:nvPr/>
        </p:nvSpPr>
        <p:spPr>
          <a:xfrm>
            <a:off x="905603" y="1622069"/>
            <a:ext cx="5135491" cy="646331"/>
          </a:xfrm>
          <a:prstGeom prst="rect">
            <a:avLst/>
          </a:prstGeom>
          <a:noFill/>
        </p:spPr>
        <p:txBody>
          <a:bodyPr wrap="square" rtlCol="0">
            <a:spAutoFit/>
          </a:bodyPr>
          <a:lstStyle/>
          <a:p>
            <a:pPr algn="ctr"/>
            <a:r>
              <a:rPr lang="fr-FR" b="1" dirty="0" smtClean="0"/>
              <a:t>Extrait de la norme ISO-898:2009 définissant la Classe de Qualité </a:t>
            </a:r>
            <a:endParaRPr lang="en-US" b="1" dirty="0"/>
          </a:p>
        </p:txBody>
      </p:sp>
      <p:sp>
        <p:nvSpPr>
          <p:cNvPr id="23" name="Rectangle 22"/>
          <p:cNvSpPr/>
          <p:nvPr/>
        </p:nvSpPr>
        <p:spPr>
          <a:xfrm>
            <a:off x="949553" y="1690688"/>
            <a:ext cx="5398294" cy="3837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5997144" y="2805073"/>
            <a:ext cx="1913576" cy="3963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93904" y="2805073"/>
            <a:ext cx="1603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C0E9C01D-3D6A-47B4-8C4D-6784F40FD956}"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008578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Classe de qualité </a:t>
            </a:r>
            <a:r>
              <a:rPr lang="fr-FR" dirty="0"/>
              <a:t>(vers la désignation de vis) </a:t>
            </a:r>
            <a:endParaRPr lang="en-US" dirty="0"/>
          </a:p>
        </p:txBody>
      </p:sp>
      <p:sp>
        <p:nvSpPr>
          <p:cNvPr id="5" name="Slide Number Placeholder 4"/>
          <p:cNvSpPr>
            <a:spLocks noGrp="1"/>
          </p:cNvSpPr>
          <p:nvPr>
            <p:ph type="sldNum" sz="quarter" idx="12"/>
          </p:nvPr>
        </p:nvSpPr>
        <p:spPr/>
        <p:txBody>
          <a:bodyPr/>
          <a:lstStyle/>
          <a:p>
            <a:fld id="{FF19FD34-F3E2-41A0-88F1-A5505E346591}" type="slidenum">
              <a:rPr lang="en-US" smtClean="0"/>
              <a:pPr/>
              <a:t>26</a:t>
            </a:fld>
            <a:endParaRPr lang="en-US"/>
          </a:p>
        </p:txBody>
      </p:sp>
      <p:sp>
        <p:nvSpPr>
          <p:cNvPr id="7" name="TextBox 6"/>
          <p:cNvSpPr txBox="1"/>
          <p:nvPr/>
        </p:nvSpPr>
        <p:spPr>
          <a:xfrm>
            <a:off x="6570321" y="2471800"/>
            <a:ext cx="349163" cy="461665"/>
          </a:xfrm>
          <a:prstGeom prst="rect">
            <a:avLst/>
          </a:prstGeom>
          <a:noFill/>
        </p:spPr>
        <p:txBody>
          <a:bodyPr wrap="square" rtlCol="0">
            <a:spAutoFit/>
          </a:bodyPr>
          <a:lstStyle/>
          <a:p>
            <a:r>
              <a:rPr lang="fr-FR" sz="2400" b="1" dirty="0" smtClean="0"/>
              <a:t>H</a:t>
            </a:r>
            <a:endParaRPr lang="en-US" dirty="0"/>
          </a:p>
        </p:txBody>
      </p:sp>
      <p:sp>
        <p:nvSpPr>
          <p:cNvPr id="8" name="TextBox 7"/>
          <p:cNvSpPr txBox="1"/>
          <p:nvPr/>
        </p:nvSpPr>
        <p:spPr>
          <a:xfrm>
            <a:off x="6569024" y="4218772"/>
            <a:ext cx="444476" cy="461665"/>
          </a:xfrm>
          <a:prstGeom prst="rect">
            <a:avLst/>
          </a:prstGeom>
          <a:noFill/>
        </p:spPr>
        <p:txBody>
          <a:bodyPr wrap="square" rtlCol="0">
            <a:spAutoFit/>
          </a:bodyPr>
          <a:lstStyle/>
          <a:p>
            <a:r>
              <a:rPr lang="fr-FR" sz="2400" b="1" dirty="0" smtClean="0"/>
              <a:t>Q</a:t>
            </a:r>
            <a:r>
              <a:rPr lang="en-US" sz="2400" b="1" dirty="0" smtClean="0"/>
              <a:t> </a:t>
            </a:r>
            <a:endParaRPr lang="en-US" dirty="0"/>
          </a:p>
        </p:txBody>
      </p:sp>
      <p:pic>
        <p:nvPicPr>
          <p:cNvPr id="9" name="Picture 2" descr="Image result for type 6.8 scr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910" y="3836847"/>
            <a:ext cx="2295996" cy="12255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3" cstate="print"/>
          <a:srcRect t="12176" b="14034"/>
          <a:stretch/>
        </p:blipFill>
        <p:spPr>
          <a:xfrm>
            <a:off x="7361838" y="1825625"/>
            <a:ext cx="2344140" cy="1729740"/>
          </a:xfrm>
          <a:prstGeom prst="rect">
            <a:avLst/>
          </a:prstGeom>
        </p:spPr>
      </p:pic>
      <p:sp>
        <p:nvSpPr>
          <p:cNvPr id="12" name="Oval 11"/>
          <p:cNvSpPr/>
          <p:nvPr/>
        </p:nvSpPr>
        <p:spPr>
          <a:xfrm>
            <a:off x="7910720" y="2991485"/>
            <a:ext cx="662940" cy="411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2" idx="6"/>
          </p:cNvCxnSpPr>
          <p:nvPr/>
        </p:nvCxnSpPr>
        <p:spPr>
          <a:xfrm flipV="1">
            <a:off x="8573660" y="2702633"/>
            <a:ext cx="1285603" cy="4945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885491" y="1928371"/>
            <a:ext cx="2124789" cy="1200329"/>
          </a:xfrm>
          <a:prstGeom prst="rect">
            <a:avLst/>
          </a:prstGeom>
          <a:noFill/>
        </p:spPr>
        <p:txBody>
          <a:bodyPr wrap="square" rtlCol="0">
            <a:spAutoFit/>
          </a:bodyPr>
          <a:lstStyle/>
          <a:p>
            <a:r>
              <a:rPr lang="fr-FR" u="sng" dirty="0" smtClean="0">
                <a:solidFill>
                  <a:srgbClr val="FF0000"/>
                </a:solidFill>
              </a:rPr>
              <a:t>Classe de qualité ISO </a:t>
            </a:r>
            <a:r>
              <a:rPr lang="fr-FR" dirty="0" smtClean="0">
                <a:solidFill>
                  <a:srgbClr val="FF0000"/>
                </a:solidFill>
              </a:rPr>
              <a:t>(ici 8.8), utilisée pour la désignation des vis</a:t>
            </a:r>
            <a:endParaRPr lang="en-US" dirty="0">
              <a:solidFill>
                <a:srgbClr val="FF0000"/>
              </a:solidFill>
            </a:endParaRPr>
          </a:p>
        </p:txBody>
      </p:sp>
      <p:sp>
        <p:nvSpPr>
          <p:cNvPr id="15" name="Oval 14"/>
          <p:cNvSpPr/>
          <p:nvPr/>
        </p:nvSpPr>
        <p:spPr>
          <a:xfrm>
            <a:off x="7263020" y="4013032"/>
            <a:ext cx="662940" cy="7432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endCxn id="9" idx="3"/>
          </p:cNvCxnSpPr>
          <p:nvPr/>
        </p:nvCxnSpPr>
        <p:spPr>
          <a:xfrm flipV="1">
            <a:off x="7910720" y="4449605"/>
            <a:ext cx="1771186" cy="25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748872" y="3669664"/>
            <a:ext cx="2375708" cy="1754326"/>
          </a:xfrm>
          <a:prstGeom prst="rect">
            <a:avLst/>
          </a:prstGeom>
          <a:noFill/>
        </p:spPr>
        <p:txBody>
          <a:bodyPr wrap="square" rtlCol="0">
            <a:spAutoFit/>
          </a:bodyPr>
          <a:lstStyle/>
          <a:p>
            <a:r>
              <a:rPr lang="fr-FR" dirty="0" smtClean="0">
                <a:solidFill>
                  <a:srgbClr val="FF0000"/>
                </a:solidFill>
              </a:rPr>
              <a:t>Classe de qualité SAE (ici 5), indiquée par trois traits :</a:t>
            </a:r>
          </a:p>
          <a:p>
            <a:r>
              <a:rPr lang="fr-FR" dirty="0" smtClean="0">
                <a:solidFill>
                  <a:srgbClr val="FF0000"/>
                </a:solidFill>
              </a:rPr>
              <a:t> </a:t>
            </a:r>
          </a:p>
          <a:p>
            <a:r>
              <a:rPr lang="fr-FR" dirty="0" smtClean="0">
                <a:solidFill>
                  <a:srgbClr val="FF0000"/>
                </a:solidFill>
              </a:rPr>
              <a:t>(SAE : Society of Automotive </a:t>
            </a:r>
            <a:r>
              <a:rPr lang="fr-FR" dirty="0" err="1" smtClean="0">
                <a:solidFill>
                  <a:srgbClr val="FF0000"/>
                </a:solidFill>
              </a:rPr>
              <a:t>Engineers</a:t>
            </a:r>
            <a:r>
              <a:rPr lang="fr-FR" dirty="0" smtClean="0">
                <a:solidFill>
                  <a:srgbClr val="FF0000"/>
                </a:solidFill>
              </a:rPr>
              <a:t>)</a:t>
            </a:r>
            <a:endParaRPr lang="en-US" dirty="0">
              <a:solidFill>
                <a:srgbClr val="FF0000"/>
              </a:solidFill>
            </a:endParaRPr>
          </a:p>
        </p:txBody>
      </p:sp>
      <p:cxnSp>
        <p:nvCxnSpPr>
          <p:cNvPr id="18" name="Straight Connector 17"/>
          <p:cNvCxnSpPr/>
          <p:nvPr/>
        </p:nvCxnSpPr>
        <p:spPr>
          <a:xfrm>
            <a:off x="11248214" y="4416663"/>
            <a:ext cx="0" cy="1533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278694" y="4619783"/>
            <a:ext cx="152400" cy="121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1097512" y="4619783"/>
            <a:ext cx="121920" cy="1134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49553" y="5527838"/>
            <a:ext cx="5398294" cy="923330"/>
          </a:xfrm>
          <a:prstGeom prst="rect">
            <a:avLst/>
          </a:prstGeom>
          <a:noFill/>
          <a:ln w="28575">
            <a:solidFill>
              <a:schemeClr val="accent1"/>
            </a:solidFill>
          </a:ln>
        </p:spPr>
        <p:txBody>
          <a:bodyPr wrap="square" rtlCol="0">
            <a:spAutoFit/>
          </a:bodyPr>
          <a:lstStyle/>
          <a:p>
            <a:r>
              <a:rPr lang="fr-FR" dirty="0" smtClean="0">
                <a:solidFill>
                  <a:srgbClr val="0070C0"/>
                </a:solidFill>
              </a:rPr>
              <a:t>Nominal </a:t>
            </a:r>
            <a:r>
              <a:rPr lang="fr-FR" dirty="0" err="1" smtClean="0">
                <a:solidFill>
                  <a:srgbClr val="0070C0"/>
                </a:solidFill>
              </a:rPr>
              <a:t>Tensile</a:t>
            </a:r>
            <a:r>
              <a:rPr lang="fr-FR" dirty="0" smtClean="0">
                <a:solidFill>
                  <a:srgbClr val="0070C0"/>
                </a:solidFill>
              </a:rPr>
              <a:t> </a:t>
            </a:r>
            <a:r>
              <a:rPr lang="fr-FR" dirty="0" err="1" smtClean="0">
                <a:solidFill>
                  <a:srgbClr val="0070C0"/>
                </a:solidFill>
              </a:rPr>
              <a:t>Strength</a:t>
            </a:r>
            <a:r>
              <a:rPr lang="fr-FR" dirty="0" smtClean="0">
                <a:solidFill>
                  <a:srgbClr val="0070C0"/>
                </a:solidFill>
              </a:rPr>
              <a:t> ?</a:t>
            </a:r>
          </a:p>
          <a:p>
            <a:r>
              <a:rPr lang="fr-FR" dirty="0" smtClean="0">
                <a:solidFill>
                  <a:srgbClr val="0070C0"/>
                </a:solidFill>
              </a:rPr>
              <a:t>Nominal </a:t>
            </a:r>
            <a:r>
              <a:rPr lang="fr-FR" dirty="0" err="1" smtClean="0">
                <a:solidFill>
                  <a:srgbClr val="0070C0"/>
                </a:solidFill>
              </a:rPr>
              <a:t>Yield</a:t>
            </a:r>
            <a:r>
              <a:rPr lang="fr-FR" dirty="0" smtClean="0">
                <a:solidFill>
                  <a:srgbClr val="0070C0"/>
                </a:solidFill>
              </a:rPr>
              <a:t> </a:t>
            </a:r>
            <a:r>
              <a:rPr lang="fr-FR" dirty="0" err="1" smtClean="0">
                <a:solidFill>
                  <a:srgbClr val="0070C0"/>
                </a:solidFill>
              </a:rPr>
              <a:t>Strength</a:t>
            </a:r>
            <a:r>
              <a:rPr lang="fr-FR" dirty="0" smtClean="0">
                <a:solidFill>
                  <a:srgbClr val="0070C0"/>
                </a:solidFill>
              </a:rPr>
              <a:t> ?</a:t>
            </a:r>
          </a:p>
          <a:p>
            <a:r>
              <a:rPr lang="fr-FR" dirty="0" err="1" smtClean="0">
                <a:solidFill>
                  <a:srgbClr val="0070C0"/>
                </a:solidFill>
              </a:rPr>
              <a:t>RdV</a:t>
            </a:r>
            <a:r>
              <a:rPr lang="fr-FR" dirty="0" smtClean="0">
                <a:solidFill>
                  <a:srgbClr val="0070C0"/>
                </a:solidFill>
              </a:rPr>
              <a:t> </a:t>
            </a:r>
            <a:r>
              <a:rPr lang="fr-FR" dirty="0">
                <a:solidFill>
                  <a:srgbClr val="0070C0"/>
                </a:solidFill>
              </a:rPr>
              <a:t>à </a:t>
            </a:r>
            <a:r>
              <a:rPr lang="fr-FR" dirty="0" err="1">
                <a:solidFill>
                  <a:srgbClr val="0070C0"/>
                </a:solidFill>
              </a:rPr>
              <a:t>RdM</a:t>
            </a:r>
            <a:r>
              <a:rPr lang="fr-FR" dirty="0">
                <a:solidFill>
                  <a:srgbClr val="0070C0"/>
                </a:solidFill>
              </a:rPr>
              <a:t> (Semestre 3) : Résistance des </a:t>
            </a:r>
            <a:r>
              <a:rPr lang="fr-FR" dirty="0" smtClean="0">
                <a:solidFill>
                  <a:srgbClr val="0070C0"/>
                </a:solidFill>
              </a:rPr>
              <a:t>matériaux</a:t>
            </a:r>
          </a:p>
        </p:txBody>
      </p:sp>
      <p:pic>
        <p:nvPicPr>
          <p:cNvPr id="29" name="Picture 28"/>
          <p:cNvPicPr>
            <a:picLocks noChangeAspect="1"/>
          </p:cNvPicPr>
          <p:nvPr/>
        </p:nvPicPr>
        <p:blipFill>
          <a:blip r:embed="rId4"/>
          <a:stretch>
            <a:fillRect/>
          </a:stretch>
        </p:blipFill>
        <p:spPr>
          <a:xfrm>
            <a:off x="958957" y="2337019"/>
            <a:ext cx="5398294" cy="3190819"/>
          </a:xfrm>
          <a:prstGeom prst="rect">
            <a:avLst/>
          </a:prstGeom>
        </p:spPr>
      </p:pic>
      <p:sp>
        <p:nvSpPr>
          <p:cNvPr id="30" name="TextBox 29"/>
          <p:cNvSpPr txBox="1"/>
          <p:nvPr/>
        </p:nvSpPr>
        <p:spPr>
          <a:xfrm>
            <a:off x="905603" y="1622069"/>
            <a:ext cx="5135491" cy="646331"/>
          </a:xfrm>
          <a:prstGeom prst="rect">
            <a:avLst/>
          </a:prstGeom>
          <a:noFill/>
        </p:spPr>
        <p:txBody>
          <a:bodyPr wrap="square" rtlCol="0">
            <a:spAutoFit/>
          </a:bodyPr>
          <a:lstStyle/>
          <a:p>
            <a:pPr algn="ctr"/>
            <a:r>
              <a:rPr lang="fr-FR" b="1" dirty="0" smtClean="0"/>
              <a:t>Extrait de la norme ISO-898:2009 définissant la Classe de Qualité </a:t>
            </a:r>
            <a:endParaRPr lang="en-US" b="1" dirty="0"/>
          </a:p>
        </p:txBody>
      </p:sp>
      <p:sp>
        <p:nvSpPr>
          <p:cNvPr id="31" name="Rectangle 30"/>
          <p:cNvSpPr/>
          <p:nvPr/>
        </p:nvSpPr>
        <p:spPr>
          <a:xfrm>
            <a:off x="949553" y="1690688"/>
            <a:ext cx="5398294" cy="3837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5997144" y="2805073"/>
            <a:ext cx="1913576" cy="3963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393904" y="2805073"/>
            <a:ext cx="1603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1B2202FA-A7EC-4E8F-82AB-85FED19953A3}" type="datetime7">
              <a:rPr lang="en-US" smtClean="0"/>
              <a:pPr/>
              <a:t>Nov-18</a:t>
            </a:fld>
            <a:endParaRPr lang="en-US"/>
          </a:p>
        </p:txBody>
      </p:sp>
      <p:sp>
        <p:nvSpPr>
          <p:cNvPr id="4" name="Footer Placeholder 3"/>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297427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Classe de qualité </a:t>
            </a:r>
            <a:r>
              <a:rPr lang="fr-FR" dirty="0"/>
              <a:t>(vers la désignation de vis) </a:t>
            </a:r>
            <a:endParaRPr lang="en-US" dirty="0"/>
          </a:p>
        </p:txBody>
      </p:sp>
      <p:sp>
        <p:nvSpPr>
          <p:cNvPr id="5" name="Slide Number Placeholder 4"/>
          <p:cNvSpPr>
            <a:spLocks noGrp="1"/>
          </p:cNvSpPr>
          <p:nvPr>
            <p:ph type="sldNum" sz="quarter" idx="12"/>
          </p:nvPr>
        </p:nvSpPr>
        <p:spPr/>
        <p:txBody>
          <a:bodyPr/>
          <a:lstStyle/>
          <a:p>
            <a:fld id="{FF19FD34-F3E2-41A0-88F1-A5505E346591}" type="slidenum">
              <a:rPr lang="en-US" smtClean="0"/>
              <a:pPr/>
              <a:t>27</a:t>
            </a:fld>
            <a:endParaRPr lang="en-US"/>
          </a:p>
        </p:txBody>
      </p:sp>
      <p:sp>
        <p:nvSpPr>
          <p:cNvPr id="7" name="TextBox 6"/>
          <p:cNvSpPr txBox="1"/>
          <p:nvPr/>
        </p:nvSpPr>
        <p:spPr>
          <a:xfrm>
            <a:off x="6570321" y="2471800"/>
            <a:ext cx="349163" cy="461665"/>
          </a:xfrm>
          <a:prstGeom prst="rect">
            <a:avLst/>
          </a:prstGeom>
          <a:noFill/>
        </p:spPr>
        <p:txBody>
          <a:bodyPr wrap="square" rtlCol="0">
            <a:spAutoFit/>
          </a:bodyPr>
          <a:lstStyle/>
          <a:p>
            <a:r>
              <a:rPr lang="fr-FR" sz="2400" b="1" dirty="0" smtClean="0"/>
              <a:t>H</a:t>
            </a:r>
            <a:endParaRPr lang="en-US" dirty="0"/>
          </a:p>
        </p:txBody>
      </p:sp>
      <p:sp>
        <p:nvSpPr>
          <p:cNvPr id="8" name="TextBox 7"/>
          <p:cNvSpPr txBox="1"/>
          <p:nvPr/>
        </p:nvSpPr>
        <p:spPr>
          <a:xfrm>
            <a:off x="6569024" y="4218772"/>
            <a:ext cx="444476" cy="461665"/>
          </a:xfrm>
          <a:prstGeom prst="rect">
            <a:avLst/>
          </a:prstGeom>
          <a:noFill/>
        </p:spPr>
        <p:txBody>
          <a:bodyPr wrap="square" rtlCol="0">
            <a:spAutoFit/>
          </a:bodyPr>
          <a:lstStyle/>
          <a:p>
            <a:r>
              <a:rPr lang="fr-FR" sz="2400" b="1" dirty="0" smtClean="0"/>
              <a:t>Q</a:t>
            </a:r>
            <a:r>
              <a:rPr lang="en-US" sz="2400" b="1" dirty="0" smtClean="0"/>
              <a:t> </a:t>
            </a:r>
            <a:endParaRPr lang="en-US" dirty="0"/>
          </a:p>
        </p:txBody>
      </p:sp>
      <p:pic>
        <p:nvPicPr>
          <p:cNvPr id="9" name="Picture 2" descr="Image result for type 6.8 scr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910" y="3836847"/>
            <a:ext cx="2295996" cy="12255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3" cstate="print"/>
          <a:srcRect t="12176" b="14034"/>
          <a:stretch/>
        </p:blipFill>
        <p:spPr>
          <a:xfrm>
            <a:off x="7361838" y="1825625"/>
            <a:ext cx="2344140" cy="1729740"/>
          </a:xfrm>
          <a:prstGeom prst="rect">
            <a:avLst/>
          </a:prstGeom>
        </p:spPr>
      </p:pic>
      <p:sp>
        <p:nvSpPr>
          <p:cNvPr id="12" name="Oval 11"/>
          <p:cNvSpPr/>
          <p:nvPr/>
        </p:nvSpPr>
        <p:spPr>
          <a:xfrm>
            <a:off x="7910720" y="2991485"/>
            <a:ext cx="662940" cy="411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2" idx="6"/>
          </p:cNvCxnSpPr>
          <p:nvPr/>
        </p:nvCxnSpPr>
        <p:spPr>
          <a:xfrm flipV="1">
            <a:off x="8573660" y="2702633"/>
            <a:ext cx="1285603" cy="4945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885491" y="1928371"/>
            <a:ext cx="2124789" cy="1200329"/>
          </a:xfrm>
          <a:prstGeom prst="rect">
            <a:avLst/>
          </a:prstGeom>
          <a:noFill/>
        </p:spPr>
        <p:txBody>
          <a:bodyPr wrap="square" rtlCol="0">
            <a:spAutoFit/>
          </a:bodyPr>
          <a:lstStyle/>
          <a:p>
            <a:r>
              <a:rPr lang="fr-FR" u="sng" dirty="0" smtClean="0">
                <a:solidFill>
                  <a:srgbClr val="FF0000"/>
                </a:solidFill>
              </a:rPr>
              <a:t>Classe de qualité ISO </a:t>
            </a:r>
            <a:r>
              <a:rPr lang="fr-FR" dirty="0" smtClean="0">
                <a:solidFill>
                  <a:srgbClr val="FF0000"/>
                </a:solidFill>
              </a:rPr>
              <a:t>(ici 8.8), utilisée pour la désignation des vis</a:t>
            </a:r>
            <a:endParaRPr lang="en-US" dirty="0">
              <a:solidFill>
                <a:srgbClr val="FF0000"/>
              </a:solidFill>
            </a:endParaRPr>
          </a:p>
        </p:txBody>
      </p:sp>
      <p:sp>
        <p:nvSpPr>
          <p:cNvPr id="15" name="Oval 14"/>
          <p:cNvSpPr/>
          <p:nvPr/>
        </p:nvSpPr>
        <p:spPr>
          <a:xfrm>
            <a:off x="7263020" y="4013032"/>
            <a:ext cx="662940" cy="7432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endCxn id="9" idx="3"/>
          </p:cNvCxnSpPr>
          <p:nvPr/>
        </p:nvCxnSpPr>
        <p:spPr>
          <a:xfrm flipV="1">
            <a:off x="7910720" y="4449605"/>
            <a:ext cx="1771186" cy="25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748872" y="3669664"/>
            <a:ext cx="2375708" cy="1754326"/>
          </a:xfrm>
          <a:prstGeom prst="rect">
            <a:avLst/>
          </a:prstGeom>
          <a:noFill/>
        </p:spPr>
        <p:txBody>
          <a:bodyPr wrap="square" rtlCol="0">
            <a:spAutoFit/>
          </a:bodyPr>
          <a:lstStyle/>
          <a:p>
            <a:r>
              <a:rPr lang="fr-FR" dirty="0" smtClean="0">
                <a:solidFill>
                  <a:srgbClr val="FF0000"/>
                </a:solidFill>
              </a:rPr>
              <a:t>Classe de qualité SAE (ici 5), indiquée par trois traits :</a:t>
            </a:r>
          </a:p>
          <a:p>
            <a:r>
              <a:rPr lang="fr-FR" dirty="0" smtClean="0">
                <a:solidFill>
                  <a:srgbClr val="FF0000"/>
                </a:solidFill>
              </a:rPr>
              <a:t> </a:t>
            </a:r>
          </a:p>
          <a:p>
            <a:r>
              <a:rPr lang="fr-FR" dirty="0" smtClean="0">
                <a:solidFill>
                  <a:srgbClr val="FF0000"/>
                </a:solidFill>
              </a:rPr>
              <a:t>(SAE : Society of Automotive </a:t>
            </a:r>
            <a:r>
              <a:rPr lang="fr-FR" dirty="0" err="1" smtClean="0">
                <a:solidFill>
                  <a:srgbClr val="FF0000"/>
                </a:solidFill>
              </a:rPr>
              <a:t>Engineers</a:t>
            </a:r>
            <a:r>
              <a:rPr lang="fr-FR" dirty="0" smtClean="0">
                <a:solidFill>
                  <a:srgbClr val="FF0000"/>
                </a:solidFill>
              </a:rPr>
              <a:t>)</a:t>
            </a:r>
            <a:endParaRPr lang="en-US" dirty="0">
              <a:solidFill>
                <a:srgbClr val="FF0000"/>
              </a:solidFill>
            </a:endParaRPr>
          </a:p>
        </p:txBody>
      </p:sp>
      <p:cxnSp>
        <p:nvCxnSpPr>
          <p:cNvPr id="18" name="Straight Connector 17"/>
          <p:cNvCxnSpPr/>
          <p:nvPr/>
        </p:nvCxnSpPr>
        <p:spPr>
          <a:xfrm>
            <a:off x="11248214" y="4416663"/>
            <a:ext cx="0" cy="1533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278694" y="4619783"/>
            <a:ext cx="152400" cy="1213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1097512" y="4619783"/>
            <a:ext cx="121920" cy="1134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49553" y="5527838"/>
            <a:ext cx="5398294" cy="923330"/>
          </a:xfrm>
          <a:prstGeom prst="rect">
            <a:avLst/>
          </a:prstGeom>
          <a:noFill/>
          <a:ln w="28575">
            <a:solidFill>
              <a:schemeClr val="accent1"/>
            </a:solidFill>
          </a:ln>
        </p:spPr>
        <p:txBody>
          <a:bodyPr wrap="square" rtlCol="0">
            <a:spAutoFit/>
          </a:bodyPr>
          <a:lstStyle/>
          <a:p>
            <a:r>
              <a:rPr lang="fr-FR" dirty="0" smtClean="0">
                <a:solidFill>
                  <a:srgbClr val="0070C0"/>
                </a:solidFill>
              </a:rPr>
              <a:t>Nominal </a:t>
            </a:r>
            <a:r>
              <a:rPr lang="fr-FR" dirty="0" err="1" smtClean="0">
                <a:solidFill>
                  <a:srgbClr val="0070C0"/>
                </a:solidFill>
              </a:rPr>
              <a:t>Tensile</a:t>
            </a:r>
            <a:r>
              <a:rPr lang="fr-FR" dirty="0" smtClean="0">
                <a:solidFill>
                  <a:srgbClr val="0070C0"/>
                </a:solidFill>
              </a:rPr>
              <a:t> </a:t>
            </a:r>
            <a:r>
              <a:rPr lang="fr-FR" dirty="0" err="1" smtClean="0">
                <a:solidFill>
                  <a:srgbClr val="0070C0"/>
                </a:solidFill>
              </a:rPr>
              <a:t>Strength</a:t>
            </a:r>
            <a:r>
              <a:rPr lang="fr-FR" dirty="0" smtClean="0">
                <a:solidFill>
                  <a:srgbClr val="0070C0"/>
                </a:solidFill>
              </a:rPr>
              <a:t> ?</a:t>
            </a:r>
          </a:p>
          <a:p>
            <a:r>
              <a:rPr lang="fr-FR" dirty="0" smtClean="0">
                <a:solidFill>
                  <a:srgbClr val="0070C0"/>
                </a:solidFill>
              </a:rPr>
              <a:t>Nominal </a:t>
            </a:r>
            <a:r>
              <a:rPr lang="fr-FR" dirty="0" err="1" smtClean="0">
                <a:solidFill>
                  <a:srgbClr val="0070C0"/>
                </a:solidFill>
              </a:rPr>
              <a:t>Yield</a:t>
            </a:r>
            <a:r>
              <a:rPr lang="fr-FR" dirty="0" smtClean="0">
                <a:solidFill>
                  <a:srgbClr val="0070C0"/>
                </a:solidFill>
              </a:rPr>
              <a:t> </a:t>
            </a:r>
            <a:r>
              <a:rPr lang="fr-FR" dirty="0" err="1" smtClean="0">
                <a:solidFill>
                  <a:srgbClr val="0070C0"/>
                </a:solidFill>
              </a:rPr>
              <a:t>Strength</a:t>
            </a:r>
            <a:r>
              <a:rPr lang="fr-FR" dirty="0" smtClean="0">
                <a:solidFill>
                  <a:srgbClr val="0070C0"/>
                </a:solidFill>
              </a:rPr>
              <a:t> ?</a:t>
            </a:r>
          </a:p>
          <a:p>
            <a:r>
              <a:rPr lang="fr-FR" dirty="0" err="1" smtClean="0">
                <a:solidFill>
                  <a:srgbClr val="0070C0"/>
                </a:solidFill>
              </a:rPr>
              <a:t>RdV</a:t>
            </a:r>
            <a:r>
              <a:rPr lang="fr-FR" dirty="0" smtClean="0">
                <a:solidFill>
                  <a:srgbClr val="0070C0"/>
                </a:solidFill>
              </a:rPr>
              <a:t> à </a:t>
            </a:r>
            <a:r>
              <a:rPr lang="fr-FR" dirty="0" err="1" smtClean="0">
                <a:solidFill>
                  <a:srgbClr val="0070C0"/>
                </a:solidFill>
              </a:rPr>
              <a:t>RdM</a:t>
            </a:r>
            <a:r>
              <a:rPr lang="fr-FR" dirty="0" smtClean="0">
                <a:solidFill>
                  <a:srgbClr val="0070C0"/>
                </a:solidFill>
              </a:rPr>
              <a:t> (Semestre 3) : Résistance des matériaux</a:t>
            </a:r>
          </a:p>
        </p:txBody>
      </p:sp>
      <p:sp>
        <p:nvSpPr>
          <p:cNvPr id="3" name="Rectangle 2"/>
          <p:cNvSpPr/>
          <p:nvPr/>
        </p:nvSpPr>
        <p:spPr>
          <a:xfrm>
            <a:off x="6347846" y="5804837"/>
            <a:ext cx="5662433" cy="646331"/>
          </a:xfrm>
          <a:prstGeom prst="rect">
            <a:avLst/>
          </a:prstGeom>
          <a:ln w="28575">
            <a:solidFill>
              <a:schemeClr val="accent1"/>
            </a:solidFill>
          </a:ln>
        </p:spPr>
        <p:txBody>
          <a:bodyPr wrap="square">
            <a:spAutoFit/>
          </a:bodyPr>
          <a:lstStyle/>
          <a:p>
            <a:pPr algn="ctr"/>
            <a:r>
              <a:rPr lang="fr-FR" dirty="0" smtClean="0">
                <a:solidFill>
                  <a:srgbClr val="0070C0"/>
                </a:solidFill>
              </a:rPr>
              <a:t>Vous ne pouvez pas attendre ?! </a:t>
            </a:r>
          </a:p>
          <a:p>
            <a:pPr algn="ctr"/>
            <a:r>
              <a:rPr lang="fr-FR" dirty="0">
                <a:solidFill>
                  <a:srgbClr val="0070C0"/>
                </a:solidFill>
              </a:rPr>
              <a:t>v</a:t>
            </a:r>
            <a:r>
              <a:rPr lang="fr-FR" dirty="0" smtClean="0">
                <a:solidFill>
                  <a:srgbClr val="0070C0"/>
                </a:solidFill>
              </a:rPr>
              <a:t>oir </a:t>
            </a:r>
            <a:r>
              <a:rPr lang="fr-FR" dirty="0">
                <a:solidFill>
                  <a:srgbClr val="0070C0"/>
                </a:solidFill>
              </a:rPr>
              <a:t>« Essai Mécanique » sur </a:t>
            </a:r>
            <a:r>
              <a:rPr lang="fr-FR" dirty="0" err="1" smtClean="0">
                <a:solidFill>
                  <a:srgbClr val="0070C0"/>
                </a:solidFill>
              </a:rPr>
              <a:t>Wikipédia</a:t>
            </a:r>
            <a:endParaRPr lang="fr-FR" dirty="0">
              <a:solidFill>
                <a:srgbClr val="0070C0"/>
              </a:solidFill>
            </a:endParaRPr>
          </a:p>
        </p:txBody>
      </p:sp>
      <p:pic>
        <p:nvPicPr>
          <p:cNvPr id="25" name="Picture 24"/>
          <p:cNvPicPr>
            <a:picLocks noChangeAspect="1"/>
          </p:cNvPicPr>
          <p:nvPr/>
        </p:nvPicPr>
        <p:blipFill>
          <a:blip r:embed="rId4"/>
          <a:stretch>
            <a:fillRect/>
          </a:stretch>
        </p:blipFill>
        <p:spPr>
          <a:xfrm>
            <a:off x="958957" y="2337019"/>
            <a:ext cx="5398294" cy="3190819"/>
          </a:xfrm>
          <a:prstGeom prst="rect">
            <a:avLst/>
          </a:prstGeom>
        </p:spPr>
      </p:pic>
      <p:sp>
        <p:nvSpPr>
          <p:cNvPr id="26" name="TextBox 25"/>
          <p:cNvSpPr txBox="1"/>
          <p:nvPr/>
        </p:nvSpPr>
        <p:spPr>
          <a:xfrm>
            <a:off x="905603" y="1622069"/>
            <a:ext cx="5135491" cy="646331"/>
          </a:xfrm>
          <a:prstGeom prst="rect">
            <a:avLst/>
          </a:prstGeom>
          <a:noFill/>
        </p:spPr>
        <p:txBody>
          <a:bodyPr wrap="square" rtlCol="0">
            <a:spAutoFit/>
          </a:bodyPr>
          <a:lstStyle/>
          <a:p>
            <a:pPr algn="ctr"/>
            <a:r>
              <a:rPr lang="fr-FR" b="1" dirty="0" smtClean="0"/>
              <a:t>Extrait de la norme ISO-898:2009 définissant la Classe de Qualité </a:t>
            </a:r>
            <a:endParaRPr lang="en-US" b="1" dirty="0"/>
          </a:p>
        </p:txBody>
      </p:sp>
      <p:sp>
        <p:nvSpPr>
          <p:cNvPr id="27" name="Rectangle 26"/>
          <p:cNvSpPr/>
          <p:nvPr/>
        </p:nvSpPr>
        <p:spPr>
          <a:xfrm>
            <a:off x="949553" y="1690688"/>
            <a:ext cx="5398294" cy="38371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997144" y="2805073"/>
            <a:ext cx="1913576" cy="3963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93904" y="2805073"/>
            <a:ext cx="1603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494158D2-1C1D-4037-A00E-95A9DA2F73C2}"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0502939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Exemple : Vis SEFER</a:t>
            </a:r>
            <a:endParaRPr lang="en-US" dirty="0"/>
          </a:p>
        </p:txBody>
      </p:sp>
      <p:sp>
        <p:nvSpPr>
          <p:cNvPr id="3" name="Content Placeholder 2"/>
          <p:cNvSpPr>
            <a:spLocks noGrp="1"/>
          </p:cNvSpPr>
          <p:nvPr>
            <p:ph sz="half" idx="1"/>
          </p:nvPr>
        </p:nvSpPr>
        <p:spPr>
          <a:xfrm>
            <a:off x="838200" y="1491828"/>
            <a:ext cx="6531132" cy="4864521"/>
          </a:xfrm>
        </p:spPr>
        <p:txBody>
          <a:bodyPr>
            <a:normAutofit fontScale="70000" lnSpcReduction="20000"/>
          </a:bodyPr>
          <a:lstStyle/>
          <a:p>
            <a:pPr marL="0" indent="0">
              <a:lnSpc>
                <a:spcPct val="170000"/>
              </a:lnSpc>
              <a:buNone/>
            </a:pPr>
            <a:r>
              <a:rPr lang="fr-FR" dirty="0" smtClean="0"/>
              <a:t>Ces deux photos, vis </a:t>
            </a:r>
            <a:r>
              <a:rPr lang="fr-FR" b="1" dirty="0" smtClean="0"/>
              <a:t>H classe 10.9 </a:t>
            </a:r>
            <a:r>
              <a:rPr lang="fr-FR" dirty="0" smtClean="0"/>
              <a:t>et vis </a:t>
            </a:r>
            <a:r>
              <a:rPr lang="fr-FR" b="1" dirty="0" smtClean="0"/>
              <a:t>CHC classe 12.9</a:t>
            </a:r>
            <a:r>
              <a:rPr lang="fr-FR" dirty="0" smtClean="0"/>
              <a:t>, ont été fournies par les techniciens de </a:t>
            </a:r>
            <a:r>
              <a:rPr lang="fr-FR" b="1" dirty="0" smtClean="0"/>
              <a:t>SEFER.</a:t>
            </a:r>
            <a:r>
              <a:rPr lang="fr-FR" dirty="0" smtClean="0"/>
              <a:t> Elles sont utilisées pour effectuer des montages expérimentaux dans le tunnel de cavitation de l’IRENAV. </a:t>
            </a:r>
          </a:p>
          <a:p>
            <a:pPr marL="0" indent="0">
              <a:lnSpc>
                <a:spcPct val="170000"/>
              </a:lnSpc>
              <a:buNone/>
            </a:pPr>
            <a:r>
              <a:rPr lang="fr-FR" dirty="0" smtClean="0"/>
              <a:t>Le personnel du </a:t>
            </a:r>
            <a:r>
              <a:rPr lang="fr-FR" b="1" dirty="0" smtClean="0"/>
              <a:t>S</a:t>
            </a:r>
            <a:r>
              <a:rPr lang="fr-FR" dirty="0" smtClean="0"/>
              <a:t>ervice </a:t>
            </a:r>
            <a:r>
              <a:rPr lang="fr-FR" b="1" dirty="0"/>
              <a:t>E</a:t>
            </a:r>
            <a:r>
              <a:rPr lang="fr-FR" dirty="0"/>
              <a:t>tudes et </a:t>
            </a:r>
            <a:r>
              <a:rPr lang="fr-FR" b="1" dirty="0"/>
              <a:t>F</a:t>
            </a:r>
            <a:r>
              <a:rPr lang="fr-FR" dirty="0"/>
              <a:t>abrication pour l'</a:t>
            </a:r>
            <a:r>
              <a:rPr lang="fr-FR" b="1" dirty="0"/>
              <a:t>E</a:t>
            </a:r>
            <a:r>
              <a:rPr lang="fr-FR" dirty="0"/>
              <a:t>nseignement et la </a:t>
            </a:r>
            <a:r>
              <a:rPr lang="fr-FR" b="1" dirty="0" smtClean="0"/>
              <a:t>R</a:t>
            </a:r>
            <a:r>
              <a:rPr lang="fr-FR" dirty="0" smtClean="0"/>
              <a:t>echerche (</a:t>
            </a:r>
            <a:r>
              <a:rPr lang="fr-FR" b="1" dirty="0" smtClean="0"/>
              <a:t>SEFER</a:t>
            </a:r>
            <a:r>
              <a:rPr lang="fr-FR" dirty="0"/>
              <a:t>)</a:t>
            </a:r>
            <a:r>
              <a:rPr lang="fr-FR" dirty="0" smtClean="0"/>
              <a:t>, vous attend pour vous aider à mieux présenter vos projet (TECNAV, PVA, PFE) à l’aide des logiciels CAO (Conception Assistée par Ordinateur), en réalisant des pièces par fabrication additive ainsi que pour </a:t>
            </a:r>
            <a:r>
              <a:rPr lang="fr-FR" dirty="0"/>
              <a:t>répondre à </a:t>
            </a:r>
            <a:r>
              <a:rPr lang="fr-FR" dirty="0" smtClean="0"/>
              <a:t>toutes </a:t>
            </a:r>
            <a:r>
              <a:rPr lang="fr-FR" dirty="0"/>
              <a:t>vos questions </a:t>
            </a:r>
            <a:r>
              <a:rPr lang="fr-FR" dirty="0" smtClean="0"/>
              <a:t>techniques. </a:t>
            </a:r>
            <a:endParaRPr lang="en-US" dirty="0"/>
          </a:p>
        </p:txBody>
      </p:sp>
      <p:sp>
        <p:nvSpPr>
          <p:cNvPr id="5" name="Slide Number Placeholder 4"/>
          <p:cNvSpPr>
            <a:spLocks noGrp="1"/>
          </p:cNvSpPr>
          <p:nvPr>
            <p:ph type="sldNum" sz="quarter" idx="12"/>
          </p:nvPr>
        </p:nvSpPr>
        <p:spPr/>
        <p:txBody>
          <a:bodyPr/>
          <a:lstStyle/>
          <a:p>
            <a:fld id="{FF19FD34-F3E2-41A0-88F1-A5505E346591}" type="slidenum">
              <a:rPr lang="en-US" smtClean="0"/>
              <a:pPr/>
              <a:t>28</a:t>
            </a:fld>
            <a:endParaRPr lang="en-US"/>
          </a:p>
        </p:txBody>
      </p:sp>
      <p:pic>
        <p:nvPicPr>
          <p:cNvPr id="6" name="Picture 2" descr="C:\Users\KONSTA~1.POL\AppData\Local\Temp\20181010_16210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926" t="16149" r="29037" b="23406"/>
          <a:stretch/>
        </p:blipFill>
        <p:spPr bwMode="auto">
          <a:xfrm rot="16200000">
            <a:off x="7939327" y="294143"/>
            <a:ext cx="2844478" cy="33307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konstantinos.politis\Downloads\20181010_16201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571" t="20050" r="37392" b="18209"/>
          <a:stretch/>
        </p:blipFill>
        <p:spPr bwMode="auto">
          <a:xfrm rot="5400000">
            <a:off x="8007614" y="3346559"/>
            <a:ext cx="2688852" cy="33307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646942" y="3012417"/>
            <a:ext cx="1465466" cy="369332"/>
          </a:xfrm>
          <a:prstGeom prst="rect">
            <a:avLst/>
          </a:prstGeom>
        </p:spPr>
        <p:txBody>
          <a:bodyPr wrap="none">
            <a:spAutoFit/>
          </a:bodyPr>
          <a:lstStyle/>
          <a:p>
            <a:r>
              <a:rPr lang="fr-FR" b="1" dirty="0"/>
              <a:t>H classe 10.9 </a:t>
            </a:r>
            <a:endParaRPr lang="en-US" dirty="0"/>
          </a:p>
        </p:txBody>
      </p:sp>
      <p:sp>
        <p:nvSpPr>
          <p:cNvPr id="9" name="Rectangle 8"/>
          <p:cNvSpPr/>
          <p:nvPr/>
        </p:nvSpPr>
        <p:spPr>
          <a:xfrm>
            <a:off x="9370709" y="5987020"/>
            <a:ext cx="1656223" cy="369332"/>
          </a:xfrm>
          <a:prstGeom prst="rect">
            <a:avLst/>
          </a:prstGeom>
        </p:spPr>
        <p:txBody>
          <a:bodyPr wrap="none">
            <a:spAutoFit/>
          </a:bodyPr>
          <a:lstStyle/>
          <a:p>
            <a:r>
              <a:rPr lang="fr-FR" b="1" dirty="0"/>
              <a:t>CHC classe 12.9</a:t>
            </a:r>
            <a:endParaRPr lang="en-US" dirty="0"/>
          </a:p>
        </p:txBody>
      </p:sp>
      <p:sp>
        <p:nvSpPr>
          <p:cNvPr id="4" name="Date Placeholder 3"/>
          <p:cNvSpPr>
            <a:spLocks noGrp="1"/>
          </p:cNvSpPr>
          <p:nvPr>
            <p:ph type="dt" sz="half" idx="10"/>
          </p:nvPr>
        </p:nvSpPr>
        <p:spPr/>
        <p:txBody>
          <a:bodyPr/>
          <a:lstStyle/>
          <a:p>
            <a:fld id="{5C234172-51C1-44CC-8554-A669AB498A3E}"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5841920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Exemple : Vis SEFER</a:t>
            </a:r>
            <a:endParaRPr lang="en-US" dirty="0"/>
          </a:p>
        </p:txBody>
      </p:sp>
      <p:sp>
        <p:nvSpPr>
          <p:cNvPr id="3" name="Content Placeholder 2"/>
          <p:cNvSpPr>
            <a:spLocks noGrp="1"/>
          </p:cNvSpPr>
          <p:nvPr>
            <p:ph sz="half" idx="1"/>
          </p:nvPr>
        </p:nvSpPr>
        <p:spPr>
          <a:xfrm>
            <a:off x="838200" y="1491828"/>
            <a:ext cx="6531132" cy="4864521"/>
          </a:xfrm>
        </p:spPr>
        <p:txBody>
          <a:bodyPr>
            <a:normAutofit fontScale="70000" lnSpcReduction="20000"/>
          </a:bodyPr>
          <a:lstStyle/>
          <a:p>
            <a:pPr marL="0" indent="0">
              <a:lnSpc>
                <a:spcPct val="170000"/>
              </a:lnSpc>
              <a:buNone/>
            </a:pPr>
            <a:r>
              <a:rPr lang="fr-FR" dirty="0"/>
              <a:t>Ces deux photos, vis </a:t>
            </a:r>
            <a:r>
              <a:rPr lang="fr-FR" b="1" dirty="0"/>
              <a:t>H classe 10.9 </a:t>
            </a:r>
            <a:r>
              <a:rPr lang="fr-FR" dirty="0"/>
              <a:t>et vis </a:t>
            </a:r>
            <a:r>
              <a:rPr lang="fr-FR" b="1" dirty="0"/>
              <a:t>CHC classe 12.9</a:t>
            </a:r>
            <a:r>
              <a:rPr lang="fr-FR" dirty="0"/>
              <a:t>, ont été fournies par les techniciens de </a:t>
            </a:r>
            <a:r>
              <a:rPr lang="fr-FR" b="1" dirty="0"/>
              <a:t>SEFER.</a:t>
            </a:r>
            <a:r>
              <a:rPr lang="fr-FR" dirty="0"/>
              <a:t> Elles sont utilisées pour effectuer des montages expérimentaux dans le tunnel de cavitation de l’IRENAV. </a:t>
            </a:r>
          </a:p>
          <a:p>
            <a:pPr marL="0" indent="0">
              <a:lnSpc>
                <a:spcPct val="170000"/>
              </a:lnSpc>
              <a:buNone/>
            </a:pPr>
            <a:r>
              <a:rPr lang="fr-FR" dirty="0"/>
              <a:t>Le personnel du </a:t>
            </a:r>
            <a:r>
              <a:rPr lang="fr-FR" b="1" dirty="0"/>
              <a:t>S</a:t>
            </a:r>
            <a:r>
              <a:rPr lang="fr-FR" dirty="0"/>
              <a:t>ervice </a:t>
            </a:r>
            <a:r>
              <a:rPr lang="fr-FR" b="1" dirty="0"/>
              <a:t>E</a:t>
            </a:r>
            <a:r>
              <a:rPr lang="fr-FR" dirty="0"/>
              <a:t>tudes et </a:t>
            </a:r>
            <a:r>
              <a:rPr lang="fr-FR" b="1" dirty="0"/>
              <a:t>F</a:t>
            </a:r>
            <a:r>
              <a:rPr lang="fr-FR" dirty="0"/>
              <a:t>abrication pour l'</a:t>
            </a:r>
            <a:r>
              <a:rPr lang="fr-FR" b="1" dirty="0"/>
              <a:t>E</a:t>
            </a:r>
            <a:r>
              <a:rPr lang="fr-FR" dirty="0"/>
              <a:t>nseignement et la </a:t>
            </a:r>
            <a:r>
              <a:rPr lang="fr-FR" b="1" dirty="0"/>
              <a:t>R</a:t>
            </a:r>
            <a:r>
              <a:rPr lang="fr-FR" dirty="0"/>
              <a:t>echerche (</a:t>
            </a:r>
            <a:r>
              <a:rPr lang="fr-FR" b="1" dirty="0"/>
              <a:t>SEFER</a:t>
            </a:r>
            <a:r>
              <a:rPr lang="fr-FR" dirty="0"/>
              <a:t>), vous attend pour vous aider à mieux présenter vos projet (TECNAV, PVA, PFE) à l’aide des logiciels CAO (Conception Assistée par Ordinateur), en réalisant des pièces par fabrication additive ainsi que pour répondre à toutes vos questions techniques. </a:t>
            </a:r>
            <a:endParaRPr lang="en-US" dirty="0"/>
          </a:p>
        </p:txBody>
      </p:sp>
      <p:sp>
        <p:nvSpPr>
          <p:cNvPr id="5" name="Slide Number Placeholder 4"/>
          <p:cNvSpPr>
            <a:spLocks noGrp="1"/>
          </p:cNvSpPr>
          <p:nvPr>
            <p:ph type="sldNum" sz="quarter" idx="12"/>
          </p:nvPr>
        </p:nvSpPr>
        <p:spPr/>
        <p:txBody>
          <a:bodyPr/>
          <a:lstStyle/>
          <a:p>
            <a:fld id="{FF19FD34-F3E2-41A0-88F1-A5505E346591}" type="slidenum">
              <a:rPr lang="en-US" smtClean="0"/>
              <a:pPr/>
              <a:t>29</a:t>
            </a:fld>
            <a:endParaRPr lang="en-US"/>
          </a:p>
        </p:txBody>
      </p:sp>
      <p:pic>
        <p:nvPicPr>
          <p:cNvPr id="6" name="Picture 2" descr="C:\Users\KONSTA~1.POL\AppData\Local\Temp\20181010_16210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926" t="16149" r="29037" b="23406"/>
          <a:stretch/>
        </p:blipFill>
        <p:spPr bwMode="auto">
          <a:xfrm rot="16200000">
            <a:off x="7939327" y="294143"/>
            <a:ext cx="2844478" cy="33307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konstantinos.politis\Downloads\20181010_16201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571" t="20050" r="37392" b="18209"/>
          <a:stretch/>
        </p:blipFill>
        <p:spPr bwMode="auto">
          <a:xfrm rot="5400000">
            <a:off x="8007614" y="3346559"/>
            <a:ext cx="2688852" cy="33307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646942" y="3012417"/>
            <a:ext cx="1465466" cy="369332"/>
          </a:xfrm>
          <a:prstGeom prst="rect">
            <a:avLst/>
          </a:prstGeom>
        </p:spPr>
        <p:txBody>
          <a:bodyPr wrap="none">
            <a:spAutoFit/>
          </a:bodyPr>
          <a:lstStyle/>
          <a:p>
            <a:r>
              <a:rPr lang="fr-FR" b="1" dirty="0"/>
              <a:t>H classe 10.9 </a:t>
            </a:r>
            <a:endParaRPr lang="en-US" dirty="0"/>
          </a:p>
        </p:txBody>
      </p:sp>
      <p:sp>
        <p:nvSpPr>
          <p:cNvPr id="9" name="Rectangle 8"/>
          <p:cNvSpPr/>
          <p:nvPr/>
        </p:nvSpPr>
        <p:spPr>
          <a:xfrm>
            <a:off x="9370709" y="5987020"/>
            <a:ext cx="1656223" cy="369332"/>
          </a:xfrm>
          <a:prstGeom prst="rect">
            <a:avLst/>
          </a:prstGeom>
        </p:spPr>
        <p:txBody>
          <a:bodyPr wrap="none">
            <a:spAutoFit/>
          </a:bodyPr>
          <a:lstStyle/>
          <a:p>
            <a:r>
              <a:rPr lang="fr-FR" b="1" dirty="0"/>
              <a:t>CHC classe 12.9</a:t>
            </a:r>
            <a:endParaRPr lang="en-US" dirty="0"/>
          </a:p>
        </p:txBody>
      </p:sp>
      <p:sp>
        <p:nvSpPr>
          <p:cNvPr id="4" name="Date Placeholder 3"/>
          <p:cNvSpPr>
            <a:spLocks noGrp="1"/>
          </p:cNvSpPr>
          <p:nvPr>
            <p:ph type="dt" sz="half" idx="10"/>
          </p:nvPr>
        </p:nvSpPr>
        <p:spPr/>
        <p:txBody>
          <a:bodyPr/>
          <a:lstStyle/>
          <a:p>
            <a:fld id="{5C234172-51C1-44CC-8554-A669AB498A3E}"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
        <p:nvSpPr>
          <p:cNvPr id="11" name="ZoneTexte 6"/>
          <p:cNvSpPr txBox="1"/>
          <p:nvPr/>
        </p:nvSpPr>
        <p:spPr>
          <a:xfrm>
            <a:off x="502628" y="1713746"/>
            <a:ext cx="6989103" cy="1754326"/>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Fabrication additive ??? Voir :</a:t>
            </a:r>
          </a:p>
          <a:p>
            <a:pPr algn="ctr"/>
            <a:r>
              <a:rPr lang="fr-FR" dirty="0">
                <a:solidFill>
                  <a:srgbClr val="FF0000"/>
                </a:solidFill>
              </a:rPr>
              <a:t>(généralités, </a:t>
            </a:r>
            <a:r>
              <a:rPr lang="fr-FR" dirty="0" smtClean="0">
                <a:solidFill>
                  <a:srgbClr val="FF0000"/>
                </a:solidFill>
              </a:rPr>
              <a:t>avantages,… : 4 </a:t>
            </a:r>
            <a:r>
              <a:rPr lang="fr-FR" dirty="0">
                <a:solidFill>
                  <a:srgbClr val="FF0000"/>
                </a:solidFill>
              </a:rPr>
              <a:t>mn</a:t>
            </a:r>
            <a:r>
              <a:rPr lang="fr-FR" dirty="0" smtClean="0">
                <a:solidFill>
                  <a:srgbClr val="FF0000"/>
                </a:solidFill>
              </a:rPr>
              <a:t>) </a:t>
            </a:r>
            <a:br>
              <a:rPr lang="fr-FR" dirty="0" smtClean="0">
                <a:solidFill>
                  <a:srgbClr val="FF0000"/>
                </a:solidFill>
              </a:rPr>
            </a:br>
            <a:r>
              <a:rPr lang="fr-FR" dirty="0" smtClean="0">
                <a:solidFill>
                  <a:srgbClr val="FF0000"/>
                </a:solidFill>
                <a:hlinkClick r:id="rId4"/>
              </a:rPr>
              <a:t>https</a:t>
            </a:r>
            <a:r>
              <a:rPr lang="fr-FR" dirty="0">
                <a:solidFill>
                  <a:srgbClr val="FF0000"/>
                </a:solidFill>
                <a:hlinkClick r:id="rId4"/>
              </a:rPr>
              <a:t>://</a:t>
            </a:r>
            <a:r>
              <a:rPr lang="fr-FR" dirty="0" smtClean="0">
                <a:solidFill>
                  <a:srgbClr val="FF0000"/>
                </a:solidFill>
                <a:hlinkClick r:id="rId4"/>
              </a:rPr>
              <a:t>www.youtube.com/watch?v=VMqxEoDnhdU</a:t>
            </a:r>
            <a:r>
              <a:rPr lang="fr-FR" dirty="0" smtClean="0">
                <a:solidFill>
                  <a:srgbClr val="FF0000"/>
                </a:solidFill>
              </a:rPr>
              <a:t> </a:t>
            </a:r>
          </a:p>
          <a:p>
            <a:pPr algn="ctr"/>
            <a:r>
              <a:rPr lang="fr-FR" dirty="0" smtClean="0">
                <a:solidFill>
                  <a:srgbClr val="FF0000"/>
                </a:solidFill>
              </a:rPr>
              <a:t>(fabrication additive </a:t>
            </a:r>
            <a:r>
              <a:rPr lang="fr-FR" dirty="0">
                <a:solidFill>
                  <a:srgbClr val="FF0000"/>
                </a:solidFill>
              </a:rPr>
              <a:t>d’un compresseur </a:t>
            </a:r>
            <a:r>
              <a:rPr lang="fr-FR" dirty="0" smtClean="0">
                <a:solidFill>
                  <a:srgbClr val="FF0000"/>
                </a:solidFill>
              </a:rPr>
              <a:t>centrifuge : </a:t>
            </a:r>
            <a:r>
              <a:rPr lang="fr-FR" dirty="0">
                <a:solidFill>
                  <a:srgbClr val="FF0000"/>
                </a:solidFill>
              </a:rPr>
              <a:t>6 mn) </a:t>
            </a:r>
            <a:r>
              <a:rPr lang="fr-FR" dirty="0" smtClean="0">
                <a:solidFill>
                  <a:srgbClr val="FF0000"/>
                </a:solidFill>
                <a:hlinkClick r:id="rId5"/>
              </a:rPr>
              <a:t>https</a:t>
            </a:r>
            <a:r>
              <a:rPr lang="fr-FR" dirty="0">
                <a:solidFill>
                  <a:srgbClr val="FF0000"/>
                </a:solidFill>
                <a:hlinkClick r:id="rId5"/>
              </a:rPr>
              <a:t>://</a:t>
            </a:r>
            <a:r>
              <a:rPr lang="fr-FR" dirty="0" smtClean="0">
                <a:solidFill>
                  <a:srgbClr val="FF0000"/>
                </a:solidFill>
                <a:hlinkClick r:id="rId5"/>
              </a:rPr>
              <a:t>www.youtube.com/watch?v=FjbWdS9q4k4</a:t>
            </a:r>
            <a:r>
              <a:rPr lang="fr-FR" dirty="0" smtClean="0">
                <a:solidFill>
                  <a:srgbClr val="FF0000"/>
                </a:solidFill>
              </a:rPr>
              <a:t> </a:t>
            </a:r>
          </a:p>
        </p:txBody>
      </p:sp>
    </p:spTree>
    <p:extLst>
      <p:ext uri="{BB962C8B-B14F-4D97-AF65-F5344CB8AC3E}">
        <p14:creationId xmlns:p14="http://schemas.microsoft.com/office/powerpoint/2010/main" val="355158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SMT1\Related Documents\100 01 85 E2 Propulseur AV - Boitier inférieur.jpg"/>
          <p:cNvPicPr>
            <a:picLocks noChangeAspect="1" noChangeArrowheads="1"/>
          </p:cNvPicPr>
          <p:nvPr/>
        </p:nvPicPr>
        <p:blipFill rotWithShape="1">
          <a:blip r:embed="rId2">
            <a:extLst>
              <a:ext uri="{28A0092B-C50C-407E-A947-70E740481C1C}">
                <a14:useLocalDpi xmlns:a14="http://schemas.microsoft.com/office/drawing/2010/main" val="0"/>
              </a:ext>
            </a:extLst>
          </a:blip>
          <a:srcRect l="16211" t="23056" r="5603" b="19028"/>
          <a:stretch/>
        </p:blipFill>
        <p:spPr bwMode="auto">
          <a:xfrm>
            <a:off x="5610225" y="-37980"/>
            <a:ext cx="6581775" cy="6895980"/>
          </a:xfrm>
          <a:prstGeom prst="rect">
            <a:avLst/>
          </a:prstGeom>
          <a:solidFill>
            <a:srgbClr val="C9C9C9">
              <a:alpha val="50196"/>
            </a:srgbClr>
          </a:solidFill>
        </p:spPr>
      </p:pic>
      <p:sp>
        <p:nvSpPr>
          <p:cNvPr id="2" name="Titre 1"/>
          <p:cNvSpPr>
            <a:spLocks noGrp="1"/>
          </p:cNvSpPr>
          <p:nvPr>
            <p:ph type="title"/>
          </p:nvPr>
        </p:nvSpPr>
        <p:spPr>
          <a:xfrm>
            <a:off x="838200" y="365125"/>
            <a:ext cx="6191250" cy="1325563"/>
          </a:xfrm>
        </p:spPr>
        <p:txBody>
          <a:bodyPr/>
          <a:lstStyle/>
          <a:p>
            <a:r>
              <a:rPr lang="fr-FR" dirty="0" smtClean="0"/>
              <a:t>Vers l’étude des mécanismes</a:t>
            </a:r>
            <a:endParaRPr lang="fr-FR" dirty="0"/>
          </a:p>
        </p:txBody>
      </p:sp>
      <p:sp>
        <p:nvSpPr>
          <p:cNvPr id="3" name="Espace réservé du contenu 2"/>
          <p:cNvSpPr>
            <a:spLocks noGrp="1"/>
          </p:cNvSpPr>
          <p:nvPr>
            <p:ph idx="1"/>
          </p:nvPr>
        </p:nvSpPr>
        <p:spPr>
          <a:xfrm>
            <a:off x="838200" y="1825625"/>
            <a:ext cx="4831080" cy="4351338"/>
          </a:xfrm>
        </p:spPr>
        <p:txBody>
          <a:bodyPr>
            <a:normAutofit fontScale="92500" lnSpcReduction="10000"/>
          </a:bodyPr>
          <a:lstStyle/>
          <a:p>
            <a:pPr marL="0" indent="0">
              <a:lnSpc>
                <a:spcPct val="110000"/>
              </a:lnSpc>
              <a:buNone/>
            </a:pPr>
            <a:r>
              <a:rPr lang="fr-FR" sz="1900" dirty="0" smtClean="0"/>
              <a:t>Cet exemple clarifie l’importance des pièces normalisées. Sur </a:t>
            </a:r>
            <a:r>
              <a:rPr lang="fr-FR" sz="1900" dirty="0"/>
              <a:t>ce dessin, </a:t>
            </a:r>
            <a:r>
              <a:rPr lang="fr-FR" sz="1900" dirty="0" smtClean="0"/>
              <a:t>seules les pièces </a:t>
            </a:r>
            <a:r>
              <a:rPr lang="fr-FR" sz="1900" dirty="0"/>
              <a:t>du </a:t>
            </a:r>
            <a:r>
              <a:rPr lang="fr-FR" sz="1900" dirty="0" smtClean="0"/>
              <a:t>corps et </a:t>
            </a:r>
            <a:r>
              <a:rPr lang="fr-FR" sz="1900" dirty="0"/>
              <a:t>les deux arbres </a:t>
            </a:r>
            <a:r>
              <a:rPr lang="fr-FR" sz="1900" dirty="0" smtClean="0"/>
              <a:t>(pièces colorées) ne sont pas normalisées (pouvez-vous trouver les couleurs qui indiquent les arbres ?).  </a:t>
            </a:r>
          </a:p>
          <a:p>
            <a:pPr marL="0" indent="0">
              <a:lnSpc>
                <a:spcPct val="110000"/>
              </a:lnSpc>
              <a:buNone/>
            </a:pPr>
            <a:r>
              <a:rPr lang="fr-FR" sz="1900" b="1" dirty="0" smtClean="0"/>
              <a:t>Les pièces qui ne sont pas colorées sont des pièces normalisées.</a:t>
            </a:r>
            <a:endParaRPr lang="fr-FR" sz="100" b="1" dirty="0"/>
          </a:p>
          <a:p>
            <a:pPr marL="0" indent="0">
              <a:lnSpc>
                <a:spcPct val="110000"/>
              </a:lnSpc>
              <a:buNone/>
            </a:pPr>
            <a:r>
              <a:rPr lang="fr-FR" sz="1900" dirty="0" smtClean="0">
                <a:solidFill>
                  <a:schemeClr val="bg1"/>
                </a:solidFill>
              </a:rPr>
              <a:t>Nous comprenons directement l’importance des pièces normalisées. Sans savoirs ces pièces et aussi leurs fonctionnement de base nous ne pouvons pas apprécier le fonctionnement du mécanisme, ni </a:t>
            </a:r>
            <a:r>
              <a:rPr lang="fr-FR" sz="1900" dirty="0">
                <a:solidFill>
                  <a:schemeClr val="bg1"/>
                </a:solidFill>
              </a:rPr>
              <a:t>les </a:t>
            </a:r>
            <a:r>
              <a:rPr lang="fr-FR" sz="1900" dirty="0" smtClean="0">
                <a:solidFill>
                  <a:schemeClr val="bg1"/>
                </a:solidFill>
              </a:rPr>
              <a:t>choix </a:t>
            </a:r>
            <a:r>
              <a:rPr lang="fr-FR" sz="1900" dirty="0">
                <a:solidFill>
                  <a:schemeClr val="bg1"/>
                </a:solidFill>
              </a:rPr>
              <a:t>du dessinateur</a:t>
            </a:r>
            <a:r>
              <a:rPr lang="fr-FR" sz="1900" dirty="0" smtClean="0">
                <a:solidFill>
                  <a:schemeClr val="bg1"/>
                </a:solidFill>
              </a:rPr>
              <a:t>,, ni les problèmes qui sont potentiellement associer avec le mécanisme. </a:t>
            </a:r>
            <a:endParaRPr lang="fr-FR" sz="2200" u="sng" dirty="0">
              <a:solidFill>
                <a:schemeClr val="bg1"/>
              </a:solidFill>
            </a:endParaRPr>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3</a:t>
            </a:fld>
            <a:endParaRPr lang="en-US"/>
          </a:p>
        </p:txBody>
      </p:sp>
      <p:sp>
        <p:nvSpPr>
          <p:cNvPr id="5" name="Forme libre 4"/>
          <p:cNvSpPr/>
          <p:nvPr/>
        </p:nvSpPr>
        <p:spPr>
          <a:xfrm>
            <a:off x="7348538" y="1419225"/>
            <a:ext cx="727075" cy="2690813"/>
          </a:xfrm>
          <a:custGeom>
            <a:avLst/>
            <a:gdLst>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33400 w 890588"/>
              <a:gd name="connsiteY22" fmla="*/ 14288 h 2681288"/>
              <a:gd name="connsiteX23" fmla="*/ 500063 w 890588"/>
              <a:gd name="connsiteY23" fmla="*/ 133350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52413 w 890588"/>
              <a:gd name="connsiteY28" fmla="*/ 147638 h 2681288"/>
              <a:gd name="connsiteX29" fmla="*/ 271463 w 890588"/>
              <a:gd name="connsiteY29" fmla="*/ 23813 h 2681288"/>
              <a:gd name="connsiteX30" fmla="*/ 180975 w 890588"/>
              <a:gd name="connsiteY30" fmla="*/ 28575 h 2681288"/>
              <a:gd name="connsiteX31" fmla="*/ 195263 w 890588"/>
              <a:gd name="connsiteY31" fmla="*/ 247650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33400 w 890588"/>
              <a:gd name="connsiteY22" fmla="*/ 14288 h 2681288"/>
              <a:gd name="connsiteX23" fmla="*/ 500063 w 890588"/>
              <a:gd name="connsiteY23" fmla="*/ 133350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95263 w 890588"/>
              <a:gd name="connsiteY31" fmla="*/ 247650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33400 w 890588"/>
              <a:gd name="connsiteY22" fmla="*/ 14288 h 2681288"/>
              <a:gd name="connsiteX23" fmla="*/ 500063 w 890588"/>
              <a:gd name="connsiteY23" fmla="*/ 133350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0063 w 890588"/>
              <a:gd name="connsiteY23" fmla="*/ 133350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19113 w 890588"/>
              <a:gd name="connsiteY23" fmla="*/ 142875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28662 w 890588"/>
              <a:gd name="connsiteY17" fmla="*/ 376238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28662 w 890588"/>
              <a:gd name="connsiteY17" fmla="*/ 400051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28662 w 890588"/>
              <a:gd name="connsiteY17" fmla="*/ 400051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61937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28662 w 890588"/>
              <a:gd name="connsiteY17" fmla="*/ 400051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61925 w 890588"/>
              <a:gd name="connsiteY32" fmla="*/ 252413 h 2681288"/>
              <a:gd name="connsiteX33" fmla="*/ 100013 w 890588"/>
              <a:gd name="connsiteY33" fmla="*/ 261937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3669"/>
              <a:gd name="connsiteX1" fmla="*/ 19050 w 890588"/>
              <a:gd name="connsiteY1" fmla="*/ 2600325 h 2683669"/>
              <a:gd name="connsiteX2" fmla="*/ 252413 w 890588"/>
              <a:gd name="connsiteY2" fmla="*/ 2600325 h 2683669"/>
              <a:gd name="connsiteX3" fmla="*/ 247650 w 890588"/>
              <a:gd name="connsiteY3" fmla="*/ 2667000 h 2683669"/>
              <a:gd name="connsiteX4" fmla="*/ 61913 w 890588"/>
              <a:gd name="connsiteY4" fmla="*/ 2657475 h 2683669"/>
              <a:gd name="connsiteX5" fmla="*/ 30956 w 890588"/>
              <a:gd name="connsiteY5" fmla="*/ 2683669 h 2683669"/>
              <a:gd name="connsiteX6" fmla="*/ 428625 w 890588"/>
              <a:gd name="connsiteY6" fmla="*/ 2681288 h 2683669"/>
              <a:gd name="connsiteX7" fmla="*/ 433388 w 890588"/>
              <a:gd name="connsiteY7" fmla="*/ 2605088 h 2683669"/>
              <a:gd name="connsiteX8" fmla="*/ 276225 w 890588"/>
              <a:gd name="connsiteY8" fmla="*/ 2552700 h 2683669"/>
              <a:gd name="connsiteX9" fmla="*/ 257175 w 890588"/>
              <a:gd name="connsiteY9" fmla="*/ 490538 h 2683669"/>
              <a:gd name="connsiteX10" fmla="*/ 280988 w 890588"/>
              <a:gd name="connsiteY10" fmla="*/ 471488 h 2683669"/>
              <a:gd name="connsiteX11" fmla="*/ 433388 w 890588"/>
              <a:gd name="connsiteY11" fmla="*/ 466725 h 2683669"/>
              <a:gd name="connsiteX12" fmla="*/ 600075 w 890588"/>
              <a:gd name="connsiteY12" fmla="*/ 595313 h 2683669"/>
              <a:gd name="connsiteX13" fmla="*/ 671512 w 890588"/>
              <a:gd name="connsiteY13" fmla="*/ 657226 h 2683669"/>
              <a:gd name="connsiteX14" fmla="*/ 890588 w 890588"/>
              <a:gd name="connsiteY14" fmla="*/ 657225 h 2683669"/>
              <a:gd name="connsiteX15" fmla="*/ 890588 w 890588"/>
              <a:gd name="connsiteY15" fmla="*/ 581025 h 2683669"/>
              <a:gd name="connsiteX16" fmla="*/ 728663 w 890588"/>
              <a:gd name="connsiteY16" fmla="*/ 581026 h 2683669"/>
              <a:gd name="connsiteX17" fmla="*/ 728662 w 890588"/>
              <a:gd name="connsiteY17" fmla="*/ 400051 h 2683669"/>
              <a:gd name="connsiteX18" fmla="*/ 666750 w 890588"/>
              <a:gd name="connsiteY18" fmla="*/ 385763 h 2683669"/>
              <a:gd name="connsiteX19" fmla="*/ 657225 w 890588"/>
              <a:gd name="connsiteY19" fmla="*/ 219075 h 2683669"/>
              <a:gd name="connsiteX20" fmla="*/ 695325 w 890588"/>
              <a:gd name="connsiteY20" fmla="*/ 219075 h 2683669"/>
              <a:gd name="connsiteX21" fmla="*/ 690563 w 890588"/>
              <a:gd name="connsiteY21" fmla="*/ 0 h 2683669"/>
              <a:gd name="connsiteX22" fmla="*/ 504825 w 890588"/>
              <a:gd name="connsiteY22" fmla="*/ 9526 h 2683669"/>
              <a:gd name="connsiteX23" fmla="*/ 504825 w 890588"/>
              <a:gd name="connsiteY23" fmla="*/ 147637 h 2683669"/>
              <a:gd name="connsiteX24" fmla="*/ 428625 w 890588"/>
              <a:gd name="connsiteY24" fmla="*/ 133350 h 2683669"/>
              <a:gd name="connsiteX25" fmla="*/ 428625 w 890588"/>
              <a:gd name="connsiteY25" fmla="*/ 9525 h 2683669"/>
              <a:gd name="connsiteX26" fmla="*/ 328613 w 890588"/>
              <a:gd name="connsiteY26" fmla="*/ 23813 h 2683669"/>
              <a:gd name="connsiteX27" fmla="*/ 323850 w 890588"/>
              <a:gd name="connsiteY27" fmla="*/ 147638 h 2683669"/>
              <a:gd name="connsiteX28" fmla="*/ 266700 w 890588"/>
              <a:gd name="connsiteY28" fmla="*/ 147638 h 2683669"/>
              <a:gd name="connsiteX29" fmla="*/ 271463 w 890588"/>
              <a:gd name="connsiteY29" fmla="*/ 23813 h 2683669"/>
              <a:gd name="connsiteX30" fmla="*/ 180975 w 890588"/>
              <a:gd name="connsiteY30" fmla="*/ 28575 h 2683669"/>
              <a:gd name="connsiteX31" fmla="*/ 185738 w 890588"/>
              <a:gd name="connsiteY31" fmla="*/ 214312 h 2683669"/>
              <a:gd name="connsiteX32" fmla="*/ 161925 w 890588"/>
              <a:gd name="connsiteY32" fmla="*/ 252413 h 2683669"/>
              <a:gd name="connsiteX33" fmla="*/ 100013 w 890588"/>
              <a:gd name="connsiteY33" fmla="*/ 261937 h 2683669"/>
              <a:gd name="connsiteX34" fmla="*/ 114300 w 890588"/>
              <a:gd name="connsiteY34" fmla="*/ 2471738 h 2683669"/>
              <a:gd name="connsiteX35" fmla="*/ 85725 w 890588"/>
              <a:gd name="connsiteY35" fmla="*/ 2524125 h 2683669"/>
              <a:gd name="connsiteX36" fmla="*/ 0 w 890588"/>
              <a:gd name="connsiteY36" fmla="*/ 2514600 h 2683669"/>
              <a:gd name="connsiteX0" fmla="*/ 0 w 890588"/>
              <a:gd name="connsiteY0" fmla="*/ 2514600 h 2688431"/>
              <a:gd name="connsiteX1" fmla="*/ 19050 w 890588"/>
              <a:gd name="connsiteY1" fmla="*/ 2600325 h 2688431"/>
              <a:gd name="connsiteX2" fmla="*/ 252413 w 890588"/>
              <a:gd name="connsiteY2" fmla="*/ 2600325 h 2688431"/>
              <a:gd name="connsiteX3" fmla="*/ 247650 w 890588"/>
              <a:gd name="connsiteY3" fmla="*/ 2667000 h 2688431"/>
              <a:gd name="connsiteX4" fmla="*/ 61913 w 890588"/>
              <a:gd name="connsiteY4" fmla="*/ 2657475 h 2688431"/>
              <a:gd name="connsiteX5" fmla="*/ 61913 w 890588"/>
              <a:gd name="connsiteY5" fmla="*/ 2688431 h 2688431"/>
              <a:gd name="connsiteX6" fmla="*/ 428625 w 890588"/>
              <a:gd name="connsiteY6" fmla="*/ 2681288 h 2688431"/>
              <a:gd name="connsiteX7" fmla="*/ 433388 w 890588"/>
              <a:gd name="connsiteY7" fmla="*/ 2605088 h 2688431"/>
              <a:gd name="connsiteX8" fmla="*/ 276225 w 890588"/>
              <a:gd name="connsiteY8" fmla="*/ 2552700 h 2688431"/>
              <a:gd name="connsiteX9" fmla="*/ 257175 w 890588"/>
              <a:gd name="connsiteY9" fmla="*/ 490538 h 2688431"/>
              <a:gd name="connsiteX10" fmla="*/ 280988 w 890588"/>
              <a:gd name="connsiteY10" fmla="*/ 471488 h 2688431"/>
              <a:gd name="connsiteX11" fmla="*/ 433388 w 890588"/>
              <a:gd name="connsiteY11" fmla="*/ 466725 h 2688431"/>
              <a:gd name="connsiteX12" fmla="*/ 600075 w 890588"/>
              <a:gd name="connsiteY12" fmla="*/ 595313 h 2688431"/>
              <a:gd name="connsiteX13" fmla="*/ 671512 w 890588"/>
              <a:gd name="connsiteY13" fmla="*/ 657226 h 2688431"/>
              <a:gd name="connsiteX14" fmla="*/ 890588 w 890588"/>
              <a:gd name="connsiteY14" fmla="*/ 657225 h 2688431"/>
              <a:gd name="connsiteX15" fmla="*/ 890588 w 890588"/>
              <a:gd name="connsiteY15" fmla="*/ 581025 h 2688431"/>
              <a:gd name="connsiteX16" fmla="*/ 728663 w 890588"/>
              <a:gd name="connsiteY16" fmla="*/ 581026 h 2688431"/>
              <a:gd name="connsiteX17" fmla="*/ 728662 w 890588"/>
              <a:gd name="connsiteY17" fmla="*/ 400051 h 2688431"/>
              <a:gd name="connsiteX18" fmla="*/ 666750 w 890588"/>
              <a:gd name="connsiteY18" fmla="*/ 385763 h 2688431"/>
              <a:gd name="connsiteX19" fmla="*/ 657225 w 890588"/>
              <a:gd name="connsiteY19" fmla="*/ 219075 h 2688431"/>
              <a:gd name="connsiteX20" fmla="*/ 695325 w 890588"/>
              <a:gd name="connsiteY20" fmla="*/ 219075 h 2688431"/>
              <a:gd name="connsiteX21" fmla="*/ 690563 w 890588"/>
              <a:gd name="connsiteY21" fmla="*/ 0 h 2688431"/>
              <a:gd name="connsiteX22" fmla="*/ 504825 w 890588"/>
              <a:gd name="connsiteY22" fmla="*/ 9526 h 2688431"/>
              <a:gd name="connsiteX23" fmla="*/ 504825 w 890588"/>
              <a:gd name="connsiteY23" fmla="*/ 147637 h 2688431"/>
              <a:gd name="connsiteX24" fmla="*/ 428625 w 890588"/>
              <a:gd name="connsiteY24" fmla="*/ 133350 h 2688431"/>
              <a:gd name="connsiteX25" fmla="*/ 428625 w 890588"/>
              <a:gd name="connsiteY25" fmla="*/ 9525 h 2688431"/>
              <a:gd name="connsiteX26" fmla="*/ 328613 w 890588"/>
              <a:gd name="connsiteY26" fmla="*/ 23813 h 2688431"/>
              <a:gd name="connsiteX27" fmla="*/ 323850 w 890588"/>
              <a:gd name="connsiteY27" fmla="*/ 147638 h 2688431"/>
              <a:gd name="connsiteX28" fmla="*/ 266700 w 890588"/>
              <a:gd name="connsiteY28" fmla="*/ 147638 h 2688431"/>
              <a:gd name="connsiteX29" fmla="*/ 271463 w 890588"/>
              <a:gd name="connsiteY29" fmla="*/ 23813 h 2688431"/>
              <a:gd name="connsiteX30" fmla="*/ 180975 w 890588"/>
              <a:gd name="connsiteY30" fmla="*/ 28575 h 2688431"/>
              <a:gd name="connsiteX31" fmla="*/ 185738 w 890588"/>
              <a:gd name="connsiteY31" fmla="*/ 214312 h 2688431"/>
              <a:gd name="connsiteX32" fmla="*/ 161925 w 890588"/>
              <a:gd name="connsiteY32" fmla="*/ 252413 h 2688431"/>
              <a:gd name="connsiteX33" fmla="*/ 100013 w 890588"/>
              <a:gd name="connsiteY33" fmla="*/ 261937 h 2688431"/>
              <a:gd name="connsiteX34" fmla="*/ 114300 w 890588"/>
              <a:gd name="connsiteY34" fmla="*/ 2471738 h 2688431"/>
              <a:gd name="connsiteX35" fmla="*/ 85725 w 890588"/>
              <a:gd name="connsiteY35" fmla="*/ 2524125 h 2688431"/>
              <a:gd name="connsiteX36" fmla="*/ 0 w 890588"/>
              <a:gd name="connsiteY36" fmla="*/ 2514600 h 2688431"/>
              <a:gd name="connsiteX0" fmla="*/ 0 w 890588"/>
              <a:gd name="connsiteY0" fmla="*/ 2514600 h 2688431"/>
              <a:gd name="connsiteX1" fmla="*/ 19050 w 890588"/>
              <a:gd name="connsiteY1" fmla="*/ 2600325 h 2688431"/>
              <a:gd name="connsiteX2" fmla="*/ 252413 w 890588"/>
              <a:gd name="connsiteY2" fmla="*/ 2600325 h 2688431"/>
              <a:gd name="connsiteX3" fmla="*/ 247650 w 890588"/>
              <a:gd name="connsiteY3" fmla="*/ 2667000 h 2688431"/>
              <a:gd name="connsiteX4" fmla="*/ 61913 w 890588"/>
              <a:gd name="connsiteY4" fmla="*/ 2657475 h 2688431"/>
              <a:gd name="connsiteX5" fmla="*/ 61913 w 890588"/>
              <a:gd name="connsiteY5" fmla="*/ 2688431 h 2688431"/>
              <a:gd name="connsiteX6" fmla="*/ 428625 w 890588"/>
              <a:gd name="connsiteY6" fmla="*/ 2681288 h 2688431"/>
              <a:gd name="connsiteX7" fmla="*/ 433388 w 890588"/>
              <a:gd name="connsiteY7" fmla="*/ 2605088 h 2688431"/>
              <a:gd name="connsiteX8" fmla="*/ 276225 w 890588"/>
              <a:gd name="connsiteY8" fmla="*/ 2552700 h 2688431"/>
              <a:gd name="connsiteX9" fmla="*/ 257175 w 890588"/>
              <a:gd name="connsiteY9" fmla="*/ 490538 h 2688431"/>
              <a:gd name="connsiteX10" fmla="*/ 280988 w 890588"/>
              <a:gd name="connsiteY10" fmla="*/ 471488 h 2688431"/>
              <a:gd name="connsiteX11" fmla="*/ 433388 w 890588"/>
              <a:gd name="connsiteY11" fmla="*/ 466725 h 2688431"/>
              <a:gd name="connsiteX12" fmla="*/ 600075 w 890588"/>
              <a:gd name="connsiteY12" fmla="*/ 595313 h 2688431"/>
              <a:gd name="connsiteX13" fmla="*/ 671512 w 890588"/>
              <a:gd name="connsiteY13" fmla="*/ 657226 h 2688431"/>
              <a:gd name="connsiteX14" fmla="*/ 890588 w 890588"/>
              <a:gd name="connsiteY14" fmla="*/ 657225 h 2688431"/>
              <a:gd name="connsiteX15" fmla="*/ 890588 w 890588"/>
              <a:gd name="connsiteY15" fmla="*/ 581025 h 2688431"/>
              <a:gd name="connsiteX16" fmla="*/ 728663 w 890588"/>
              <a:gd name="connsiteY16" fmla="*/ 581026 h 2688431"/>
              <a:gd name="connsiteX17" fmla="*/ 728662 w 890588"/>
              <a:gd name="connsiteY17" fmla="*/ 400051 h 2688431"/>
              <a:gd name="connsiteX18" fmla="*/ 666750 w 890588"/>
              <a:gd name="connsiteY18" fmla="*/ 385763 h 2688431"/>
              <a:gd name="connsiteX19" fmla="*/ 657225 w 890588"/>
              <a:gd name="connsiteY19" fmla="*/ 219075 h 2688431"/>
              <a:gd name="connsiteX20" fmla="*/ 695325 w 890588"/>
              <a:gd name="connsiteY20" fmla="*/ 219075 h 2688431"/>
              <a:gd name="connsiteX21" fmla="*/ 690563 w 890588"/>
              <a:gd name="connsiteY21" fmla="*/ 0 h 2688431"/>
              <a:gd name="connsiteX22" fmla="*/ 504825 w 890588"/>
              <a:gd name="connsiteY22" fmla="*/ 9526 h 2688431"/>
              <a:gd name="connsiteX23" fmla="*/ 504825 w 890588"/>
              <a:gd name="connsiteY23" fmla="*/ 147637 h 2688431"/>
              <a:gd name="connsiteX24" fmla="*/ 428625 w 890588"/>
              <a:gd name="connsiteY24" fmla="*/ 133350 h 2688431"/>
              <a:gd name="connsiteX25" fmla="*/ 428625 w 890588"/>
              <a:gd name="connsiteY25" fmla="*/ 9525 h 2688431"/>
              <a:gd name="connsiteX26" fmla="*/ 328613 w 890588"/>
              <a:gd name="connsiteY26" fmla="*/ 23813 h 2688431"/>
              <a:gd name="connsiteX27" fmla="*/ 323850 w 890588"/>
              <a:gd name="connsiteY27" fmla="*/ 147638 h 2688431"/>
              <a:gd name="connsiteX28" fmla="*/ 266700 w 890588"/>
              <a:gd name="connsiteY28" fmla="*/ 147638 h 2688431"/>
              <a:gd name="connsiteX29" fmla="*/ 271463 w 890588"/>
              <a:gd name="connsiteY29" fmla="*/ 23813 h 2688431"/>
              <a:gd name="connsiteX30" fmla="*/ 180975 w 890588"/>
              <a:gd name="connsiteY30" fmla="*/ 28575 h 2688431"/>
              <a:gd name="connsiteX31" fmla="*/ 185738 w 890588"/>
              <a:gd name="connsiteY31" fmla="*/ 214312 h 2688431"/>
              <a:gd name="connsiteX32" fmla="*/ 161925 w 890588"/>
              <a:gd name="connsiteY32" fmla="*/ 252413 h 2688431"/>
              <a:gd name="connsiteX33" fmla="*/ 100013 w 890588"/>
              <a:gd name="connsiteY33" fmla="*/ 261937 h 2688431"/>
              <a:gd name="connsiteX34" fmla="*/ 114300 w 890588"/>
              <a:gd name="connsiteY34" fmla="*/ 2471738 h 2688431"/>
              <a:gd name="connsiteX35" fmla="*/ 85725 w 890588"/>
              <a:gd name="connsiteY35" fmla="*/ 2524125 h 2688431"/>
              <a:gd name="connsiteX36" fmla="*/ 0 w 890588"/>
              <a:gd name="connsiteY36" fmla="*/ 2514600 h 2688431"/>
              <a:gd name="connsiteX0" fmla="*/ 0 w 890588"/>
              <a:gd name="connsiteY0" fmla="*/ 2514600 h 2688431"/>
              <a:gd name="connsiteX1" fmla="*/ 19050 w 890588"/>
              <a:gd name="connsiteY1" fmla="*/ 2600325 h 2688431"/>
              <a:gd name="connsiteX2" fmla="*/ 252413 w 890588"/>
              <a:gd name="connsiteY2" fmla="*/ 2600325 h 2688431"/>
              <a:gd name="connsiteX3" fmla="*/ 247650 w 890588"/>
              <a:gd name="connsiteY3" fmla="*/ 2667000 h 2688431"/>
              <a:gd name="connsiteX4" fmla="*/ 61913 w 890588"/>
              <a:gd name="connsiteY4" fmla="*/ 2657475 h 2688431"/>
              <a:gd name="connsiteX5" fmla="*/ 61913 w 890588"/>
              <a:gd name="connsiteY5" fmla="*/ 2688431 h 2688431"/>
              <a:gd name="connsiteX6" fmla="*/ 428625 w 890588"/>
              <a:gd name="connsiteY6" fmla="*/ 2681288 h 2688431"/>
              <a:gd name="connsiteX7" fmla="*/ 433388 w 890588"/>
              <a:gd name="connsiteY7" fmla="*/ 2605088 h 2688431"/>
              <a:gd name="connsiteX8" fmla="*/ 276225 w 890588"/>
              <a:gd name="connsiteY8" fmla="*/ 2552700 h 2688431"/>
              <a:gd name="connsiteX9" fmla="*/ 257175 w 890588"/>
              <a:gd name="connsiteY9" fmla="*/ 490538 h 2688431"/>
              <a:gd name="connsiteX10" fmla="*/ 280988 w 890588"/>
              <a:gd name="connsiteY10" fmla="*/ 471488 h 2688431"/>
              <a:gd name="connsiteX11" fmla="*/ 433388 w 890588"/>
              <a:gd name="connsiteY11" fmla="*/ 466725 h 2688431"/>
              <a:gd name="connsiteX12" fmla="*/ 600075 w 890588"/>
              <a:gd name="connsiteY12" fmla="*/ 595313 h 2688431"/>
              <a:gd name="connsiteX13" fmla="*/ 671512 w 890588"/>
              <a:gd name="connsiteY13" fmla="*/ 657226 h 2688431"/>
              <a:gd name="connsiteX14" fmla="*/ 890588 w 890588"/>
              <a:gd name="connsiteY14" fmla="*/ 657225 h 2688431"/>
              <a:gd name="connsiteX15" fmla="*/ 890588 w 890588"/>
              <a:gd name="connsiteY15" fmla="*/ 581025 h 2688431"/>
              <a:gd name="connsiteX16" fmla="*/ 728663 w 890588"/>
              <a:gd name="connsiteY16" fmla="*/ 581026 h 2688431"/>
              <a:gd name="connsiteX17" fmla="*/ 728662 w 890588"/>
              <a:gd name="connsiteY17" fmla="*/ 400051 h 2688431"/>
              <a:gd name="connsiteX18" fmla="*/ 666750 w 890588"/>
              <a:gd name="connsiteY18" fmla="*/ 385763 h 2688431"/>
              <a:gd name="connsiteX19" fmla="*/ 657225 w 890588"/>
              <a:gd name="connsiteY19" fmla="*/ 219075 h 2688431"/>
              <a:gd name="connsiteX20" fmla="*/ 695325 w 890588"/>
              <a:gd name="connsiteY20" fmla="*/ 219075 h 2688431"/>
              <a:gd name="connsiteX21" fmla="*/ 690563 w 890588"/>
              <a:gd name="connsiteY21" fmla="*/ 0 h 2688431"/>
              <a:gd name="connsiteX22" fmla="*/ 504825 w 890588"/>
              <a:gd name="connsiteY22" fmla="*/ 9526 h 2688431"/>
              <a:gd name="connsiteX23" fmla="*/ 504825 w 890588"/>
              <a:gd name="connsiteY23" fmla="*/ 147637 h 2688431"/>
              <a:gd name="connsiteX24" fmla="*/ 428625 w 890588"/>
              <a:gd name="connsiteY24" fmla="*/ 133350 h 2688431"/>
              <a:gd name="connsiteX25" fmla="*/ 428625 w 890588"/>
              <a:gd name="connsiteY25" fmla="*/ 9525 h 2688431"/>
              <a:gd name="connsiteX26" fmla="*/ 328613 w 890588"/>
              <a:gd name="connsiteY26" fmla="*/ 23813 h 2688431"/>
              <a:gd name="connsiteX27" fmla="*/ 323850 w 890588"/>
              <a:gd name="connsiteY27" fmla="*/ 147638 h 2688431"/>
              <a:gd name="connsiteX28" fmla="*/ 266700 w 890588"/>
              <a:gd name="connsiteY28" fmla="*/ 147638 h 2688431"/>
              <a:gd name="connsiteX29" fmla="*/ 271463 w 890588"/>
              <a:gd name="connsiteY29" fmla="*/ 23813 h 2688431"/>
              <a:gd name="connsiteX30" fmla="*/ 180975 w 890588"/>
              <a:gd name="connsiteY30" fmla="*/ 28575 h 2688431"/>
              <a:gd name="connsiteX31" fmla="*/ 185738 w 890588"/>
              <a:gd name="connsiteY31" fmla="*/ 214312 h 2688431"/>
              <a:gd name="connsiteX32" fmla="*/ 161925 w 890588"/>
              <a:gd name="connsiteY32" fmla="*/ 252413 h 2688431"/>
              <a:gd name="connsiteX33" fmla="*/ 100013 w 890588"/>
              <a:gd name="connsiteY33" fmla="*/ 261937 h 2688431"/>
              <a:gd name="connsiteX34" fmla="*/ 114300 w 890588"/>
              <a:gd name="connsiteY34" fmla="*/ 2471738 h 2688431"/>
              <a:gd name="connsiteX35" fmla="*/ 85725 w 890588"/>
              <a:gd name="connsiteY35" fmla="*/ 2524125 h 2688431"/>
              <a:gd name="connsiteX36" fmla="*/ 0 w 890588"/>
              <a:gd name="connsiteY36" fmla="*/ 2514600 h 2688431"/>
              <a:gd name="connsiteX0" fmla="*/ 0 w 890588"/>
              <a:gd name="connsiteY0" fmla="*/ 2514600 h 2688431"/>
              <a:gd name="connsiteX1" fmla="*/ 19050 w 890588"/>
              <a:gd name="connsiteY1" fmla="*/ 2600325 h 2688431"/>
              <a:gd name="connsiteX2" fmla="*/ 252413 w 890588"/>
              <a:gd name="connsiteY2" fmla="*/ 2600325 h 2688431"/>
              <a:gd name="connsiteX3" fmla="*/ 252413 w 890588"/>
              <a:gd name="connsiteY3" fmla="*/ 2657475 h 2688431"/>
              <a:gd name="connsiteX4" fmla="*/ 61913 w 890588"/>
              <a:gd name="connsiteY4" fmla="*/ 2657475 h 2688431"/>
              <a:gd name="connsiteX5" fmla="*/ 61913 w 890588"/>
              <a:gd name="connsiteY5" fmla="*/ 2688431 h 2688431"/>
              <a:gd name="connsiteX6" fmla="*/ 428625 w 890588"/>
              <a:gd name="connsiteY6" fmla="*/ 2681288 h 2688431"/>
              <a:gd name="connsiteX7" fmla="*/ 433388 w 890588"/>
              <a:gd name="connsiteY7" fmla="*/ 2605088 h 2688431"/>
              <a:gd name="connsiteX8" fmla="*/ 276225 w 890588"/>
              <a:gd name="connsiteY8" fmla="*/ 2552700 h 2688431"/>
              <a:gd name="connsiteX9" fmla="*/ 257175 w 890588"/>
              <a:gd name="connsiteY9" fmla="*/ 490538 h 2688431"/>
              <a:gd name="connsiteX10" fmla="*/ 280988 w 890588"/>
              <a:gd name="connsiteY10" fmla="*/ 471488 h 2688431"/>
              <a:gd name="connsiteX11" fmla="*/ 433388 w 890588"/>
              <a:gd name="connsiteY11" fmla="*/ 466725 h 2688431"/>
              <a:gd name="connsiteX12" fmla="*/ 600075 w 890588"/>
              <a:gd name="connsiteY12" fmla="*/ 595313 h 2688431"/>
              <a:gd name="connsiteX13" fmla="*/ 671512 w 890588"/>
              <a:gd name="connsiteY13" fmla="*/ 657226 h 2688431"/>
              <a:gd name="connsiteX14" fmla="*/ 890588 w 890588"/>
              <a:gd name="connsiteY14" fmla="*/ 657225 h 2688431"/>
              <a:gd name="connsiteX15" fmla="*/ 890588 w 890588"/>
              <a:gd name="connsiteY15" fmla="*/ 581025 h 2688431"/>
              <a:gd name="connsiteX16" fmla="*/ 728663 w 890588"/>
              <a:gd name="connsiteY16" fmla="*/ 581026 h 2688431"/>
              <a:gd name="connsiteX17" fmla="*/ 728662 w 890588"/>
              <a:gd name="connsiteY17" fmla="*/ 400051 h 2688431"/>
              <a:gd name="connsiteX18" fmla="*/ 666750 w 890588"/>
              <a:gd name="connsiteY18" fmla="*/ 385763 h 2688431"/>
              <a:gd name="connsiteX19" fmla="*/ 657225 w 890588"/>
              <a:gd name="connsiteY19" fmla="*/ 219075 h 2688431"/>
              <a:gd name="connsiteX20" fmla="*/ 695325 w 890588"/>
              <a:gd name="connsiteY20" fmla="*/ 219075 h 2688431"/>
              <a:gd name="connsiteX21" fmla="*/ 690563 w 890588"/>
              <a:gd name="connsiteY21" fmla="*/ 0 h 2688431"/>
              <a:gd name="connsiteX22" fmla="*/ 504825 w 890588"/>
              <a:gd name="connsiteY22" fmla="*/ 9526 h 2688431"/>
              <a:gd name="connsiteX23" fmla="*/ 504825 w 890588"/>
              <a:gd name="connsiteY23" fmla="*/ 147637 h 2688431"/>
              <a:gd name="connsiteX24" fmla="*/ 428625 w 890588"/>
              <a:gd name="connsiteY24" fmla="*/ 133350 h 2688431"/>
              <a:gd name="connsiteX25" fmla="*/ 428625 w 890588"/>
              <a:gd name="connsiteY25" fmla="*/ 9525 h 2688431"/>
              <a:gd name="connsiteX26" fmla="*/ 328613 w 890588"/>
              <a:gd name="connsiteY26" fmla="*/ 23813 h 2688431"/>
              <a:gd name="connsiteX27" fmla="*/ 323850 w 890588"/>
              <a:gd name="connsiteY27" fmla="*/ 147638 h 2688431"/>
              <a:gd name="connsiteX28" fmla="*/ 266700 w 890588"/>
              <a:gd name="connsiteY28" fmla="*/ 147638 h 2688431"/>
              <a:gd name="connsiteX29" fmla="*/ 271463 w 890588"/>
              <a:gd name="connsiteY29" fmla="*/ 23813 h 2688431"/>
              <a:gd name="connsiteX30" fmla="*/ 180975 w 890588"/>
              <a:gd name="connsiteY30" fmla="*/ 28575 h 2688431"/>
              <a:gd name="connsiteX31" fmla="*/ 185738 w 890588"/>
              <a:gd name="connsiteY31" fmla="*/ 214312 h 2688431"/>
              <a:gd name="connsiteX32" fmla="*/ 161925 w 890588"/>
              <a:gd name="connsiteY32" fmla="*/ 252413 h 2688431"/>
              <a:gd name="connsiteX33" fmla="*/ 100013 w 890588"/>
              <a:gd name="connsiteY33" fmla="*/ 261937 h 2688431"/>
              <a:gd name="connsiteX34" fmla="*/ 114300 w 890588"/>
              <a:gd name="connsiteY34" fmla="*/ 2471738 h 2688431"/>
              <a:gd name="connsiteX35" fmla="*/ 85725 w 890588"/>
              <a:gd name="connsiteY35" fmla="*/ 2524125 h 2688431"/>
              <a:gd name="connsiteX36" fmla="*/ 0 w 890588"/>
              <a:gd name="connsiteY36" fmla="*/ 2514600 h 2688431"/>
              <a:gd name="connsiteX0" fmla="*/ 4762 w 895350"/>
              <a:gd name="connsiteY0" fmla="*/ 2514600 h 2688431"/>
              <a:gd name="connsiteX1" fmla="*/ 0 w 895350"/>
              <a:gd name="connsiteY1" fmla="*/ 2609850 h 2688431"/>
              <a:gd name="connsiteX2" fmla="*/ 257175 w 895350"/>
              <a:gd name="connsiteY2" fmla="*/ 2600325 h 2688431"/>
              <a:gd name="connsiteX3" fmla="*/ 257175 w 895350"/>
              <a:gd name="connsiteY3" fmla="*/ 2657475 h 2688431"/>
              <a:gd name="connsiteX4" fmla="*/ 66675 w 895350"/>
              <a:gd name="connsiteY4" fmla="*/ 2657475 h 2688431"/>
              <a:gd name="connsiteX5" fmla="*/ 66675 w 895350"/>
              <a:gd name="connsiteY5" fmla="*/ 2688431 h 2688431"/>
              <a:gd name="connsiteX6" fmla="*/ 433387 w 895350"/>
              <a:gd name="connsiteY6" fmla="*/ 2681288 h 2688431"/>
              <a:gd name="connsiteX7" fmla="*/ 438150 w 895350"/>
              <a:gd name="connsiteY7" fmla="*/ 2605088 h 2688431"/>
              <a:gd name="connsiteX8" fmla="*/ 280987 w 895350"/>
              <a:gd name="connsiteY8" fmla="*/ 2552700 h 2688431"/>
              <a:gd name="connsiteX9" fmla="*/ 261937 w 895350"/>
              <a:gd name="connsiteY9" fmla="*/ 490538 h 2688431"/>
              <a:gd name="connsiteX10" fmla="*/ 285750 w 895350"/>
              <a:gd name="connsiteY10" fmla="*/ 471488 h 2688431"/>
              <a:gd name="connsiteX11" fmla="*/ 438150 w 895350"/>
              <a:gd name="connsiteY11" fmla="*/ 466725 h 2688431"/>
              <a:gd name="connsiteX12" fmla="*/ 604837 w 895350"/>
              <a:gd name="connsiteY12" fmla="*/ 595313 h 2688431"/>
              <a:gd name="connsiteX13" fmla="*/ 676274 w 895350"/>
              <a:gd name="connsiteY13" fmla="*/ 657226 h 2688431"/>
              <a:gd name="connsiteX14" fmla="*/ 895350 w 895350"/>
              <a:gd name="connsiteY14" fmla="*/ 657225 h 2688431"/>
              <a:gd name="connsiteX15" fmla="*/ 895350 w 895350"/>
              <a:gd name="connsiteY15" fmla="*/ 581025 h 2688431"/>
              <a:gd name="connsiteX16" fmla="*/ 733425 w 895350"/>
              <a:gd name="connsiteY16" fmla="*/ 581026 h 2688431"/>
              <a:gd name="connsiteX17" fmla="*/ 733424 w 895350"/>
              <a:gd name="connsiteY17" fmla="*/ 400051 h 2688431"/>
              <a:gd name="connsiteX18" fmla="*/ 671512 w 895350"/>
              <a:gd name="connsiteY18" fmla="*/ 385763 h 2688431"/>
              <a:gd name="connsiteX19" fmla="*/ 661987 w 895350"/>
              <a:gd name="connsiteY19" fmla="*/ 219075 h 2688431"/>
              <a:gd name="connsiteX20" fmla="*/ 700087 w 895350"/>
              <a:gd name="connsiteY20" fmla="*/ 219075 h 2688431"/>
              <a:gd name="connsiteX21" fmla="*/ 695325 w 895350"/>
              <a:gd name="connsiteY21" fmla="*/ 0 h 2688431"/>
              <a:gd name="connsiteX22" fmla="*/ 509587 w 895350"/>
              <a:gd name="connsiteY22" fmla="*/ 9526 h 2688431"/>
              <a:gd name="connsiteX23" fmla="*/ 509587 w 895350"/>
              <a:gd name="connsiteY23" fmla="*/ 147637 h 2688431"/>
              <a:gd name="connsiteX24" fmla="*/ 433387 w 895350"/>
              <a:gd name="connsiteY24" fmla="*/ 133350 h 2688431"/>
              <a:gd name="connsiteX25" fmla="*/ 433387 w 895350"/>
              <a:gd name="connsiteY25" fmla="*/ 9525 h 2688431"/>
              <a:gd name="connsiteX26" fmla="*/ 333375 w 895350"/>
              <a:gd name="connsiteY26" fmla="*/ 23813 h 2688431"/>
              <a:gd name="connsiteX27" fmla="*/ 328612 w 895350"/>
              <a:gd name="connsiteY27" fmla="*/ 147638 h 2688431"/>
              <a:gd name="connsiteX28" fmla="*/ 271462 w 895350"/>
              <a:gd name="connsiteY28" fmla="*/ 147638 h 2688431"/>
              <a:gd name="connsiteX29" fmla="*/ 276225 w 895350"/>
              <a:gd name="connsiteY29" fmla="*/ 23813 h 2688431"/>
              <a:gd name="connsiteX30" fmla="*/ 185737 w 895350"/>
              <a:gd name="connsiteY30" fmla="*/ 28575 h 2688431"/>
              <a:gd name="connsiteX31" fmla="*/ 190500 w 895350"/>
              <a:gd name="connsiteY31" fmla="*/ 214312 h 2688431"/>
              <a:gd name="connsiteX32" fmla="*/ 166687 w 895350"/>
              <a:gd name="connsiteY32" fmla="*/ 252413 h 2688431"/>
              <a:gd name="connsiteX33" fmla="*/ 104775 w 895350"/>
              <a:gd name="connsiteY33" fmla="*/ 261937 h 2688431"/>
              <a:gd name="connsiteX34" fmla="*/ 119062 w 895350"/>
              <a:gd name="connsiteY34" fmla="*/ 2471738 h 2688431"/>
              <a:gd name="connsiteX35" fmla="*/ 90487 w 895350"/>
              <a:gd name="connsiteY35" fmla="*/ 2524125 h 2688431"/>
              <a:gd name="connsiteX36" fmla="*/ 4762 w 895350"/>
              <a:gd name="connsiteY36" fmla="*/ 2514600 h 2688431"/>
              <a:gd name="connsiteX0" fmla="*/ 4762 w 895350"/>
              <a:gd name="connsiteY0" fmla="*/ 2514600 h 2688431"/>
              <a:gd name="connsiteX1" fmla="*/ 0 w 895350"/>
              <a:gd name="connsiteY1" fmla="*/ 2609850 h 2688431"/>
              <a:gd name="connsiteX2" fmla="*/ 257175 w 895350"/>
              <a:gd name="connsiteY2" fmla="*/ 2600325 h 2688431"/>
              <a:gd name="connsiteX3" fmla="*/ 257175 w 895350"/>
              <a:gd name="connsiteY3" fmla="*/ 2657475 h 2688431"/>
              <a:gd name="connsiteX4" fmla="*/ 66675 w 895350"/>
              <a:gd name="connsiteY4" fmla="*/ 2657475 h 2688431"/>
              <a:gd name="connsiteX5" fmla="*/ 66675 w 895350"/>
              <a:gd name="connsiteY5" fmla="*/ 2688431 h 2688431"/>
              <a:gd name="connsiteX6" fmla="*/ 433387 w 895350"/>
              <a:gd name="connsiteY6" fmla="*/ 2681288 h 2688431"/>
              <a:gd name="connsiteX7" fmla="*/ 438150 w 895350"/>
              <a:gd name="connsiteY7" fmla="*/ 2605088 h 2688431"/>
              <a:gd name="connsiteX8" fmla="*/ 280987 w 895350"/>
              <a:gd name="connsiteY8" fmla="*/ 2552700 h 2688431"/>
              <a:gd name="connsiteX9" fmla="*/ 261937 w 895350"/>
              <a:gd name="connsiteY9" fmla="*/ 490538 h 2688431"/>
              <a:gd name="connsiteX10" fmla="*/ 285750 w 895350"/>
              <a:gd name="connsiteY10" fmla="*/ 471488 h 2688431"/>
              <a:gd name="connsiteX11" fmla="*/ 438150 w 895350"/>
              <a:gd name="connsiteY11" fmla="*/ 466725 h 2688431"/>
              <a:gd name="connsiteX12" fmla="*/ 604837 w 895350"/>
              <a:gd name="connsiteY12" fmla="*/ 595313 h 2688431"/>
              <a:gd name="connsiteX13" fmla="*/ 676274 w 895350"/>
              <a:gd name="connsiteY13" fmla="*/ 657226 h 2688431"/>
              <a:gd name="connsiteX14" fmla="*/ 895350 w 895350"/>
              <a:gd name="connsiteY14" fmla="*/ 657225 h 2688431"/>
              <a:gd name="connsiteX15" fmla="*/ 895350 w 895350"/>
              <a:gd name="connsiteY15" fmla="*/ 581025 h 2688431"/>
              <a:gd name="connsiteX16" fmla="*/ 733425 w 895350"/>
              <a:gd name="connsiteY16" fmla="*/ 581026 h 2688431"/>
              <a:gd name="connsiteX17" fmla="*/ 733424 w 895350"/>
              <a:gd name="connsiteY17" fmla="*/ 400051 h 2688431"/>
              <a:gd name="connsiteX18" fmla="*/ 671512 w 895350"/>
              <a:gd name="connsiteY18" fmla="*/ 385763 h 2688431"/>
              <a:gd name="connsiteX19" fmla="*/ 661987 w 895350"/>
              <a:gd name="connsiteY19" fmla="*/ 219075 h 2688431"/>
              <a:gd name="connsiteX20" fmla="*/ 700087 w 895350"/>
              <a:gd name="connsiteY20" fmla="*/ 219075 h 2688431"/>
              <a:gd name="connsiteX21" fmla="*/ 695325 w 895350"/>
              <a:gd name="connsiteY21" fmla="*/ 0 h 2688431"/>
              <a:gd name="connsiteX22" fmla="*/ 509587 w 895350"/>
              <a:gd name="connsiteY22" fmla="*/ 9526 h 2688431"/>
              <a:gd name="connsiteX23" fmla="*/ 509587 w 895350"/>
              <a:gd name="connsiteY23" fmla="*/ 147637 h 2688431"/>
              <a:gd name="connsiteX24" fmla="*/ 433387 w 895350"/>
              <a:gd name="connsiteY24" fmla="*/ 133350 h 2688431"/>
              <a:gd name="connsiteX25" fmla="*/ 433387 w 895350"/>
              <a:gd name="connsiteY25" fmla="*/ 9525 h 2688431"/>
              <a:gd name="connsiteX26" fmla="*/ 333375 w 895350"/>
              <a:gd name="connsiteY26" fmla="*/ 23813 h 2688431"/>
              <a:gd name="connsiteX27" fmla="*/ 328612 w 895350"/>
              <a:gd name="connsiteY27" fmla="*/ 147638 h 2688431"/>
              <a:gd name="connsiteX28" fmla="*/ 271462 w 895350"/>
              <a:gd name="connsiteY28" fmla="*/ 147638 h 2688431"/>
              <a:gd name="connsiteX29" fmla="*/ 276225 w 895350"/>
              <a:gd name="connsiteY29" fmla="*/ 23813 h 2688431"/>
              <a:gd name="connsiteX30" fmla="*/ 185737 w 895350"/>
              <a:gd name="connsiteY30" fmla="*/ 28575 h 2688431"/>
              <a:gd name="connsiteX31" fmla="*/ 190500 w 895350"/>
              <a:gd name="connsiteY31" fmla="*/ 214312 h 2688431"/>
              <a:gd name="connsiteX32" fmla="*/ 166687 w 895350"/>
              <a:gd name="connsiteY32" fmla="*/ 252413 h 2688431"/>
              <a:gd name="connsiteX33" fmla="*/ 104775 w 895350"/>
              <a:gd name="connsiteY33" fmla="*/ 261937 h 2688431"/>
              <a:gd name="connsiteX34" fmla="*/ 119062 w 895350"/>
              <a:gd name="connsiteY34" fmla="*/ 2471738 h 2688431"/>
              <a:gd name="connsiteX35" fmla="*/ 90487 w 895350"/>
              <a:gd name="connsiteY35" fmla="*/ 2524125 h 2688431"/>
              <a:gd name="connsiteX36" fmla="*/ 4762 w 895350"/>
              <a:gd name="connsiteY36" fmla="*/ 2514600 h 2688431"/>
              <a:gd name="connsiteX0" fmla="*/ 4762 w 895350"/>
              <a:gd name="connsiteY0" fmla="*/ 2514600 h 2688431"/>
              <a:gd name="connsiteX1" fmla="*/ 0 w 895350"/>
              <a:gd name="connsiteY1" fmla="*/ 2609850 h 2688431"/>
              <a:gd name="connsiteX2" fmla="*/ 257175 w 895350"/>
              <a:gd name="connsiteY2" fmla="*/ 2600325 h 2688431"/>
              <a:gd name="connsiteX3" fmla="*/ 257175 w 895350"/>
              <a:gd name="connsiteY3" fmla="*/ 2657475 h 2688431"/>
              <a:gd name="connsiteX4" fmla="*/ 66675 w 895350"/>
              <a:gd name="connsiteY4" fmla="*/ 2657475 h 2688431"/>
              <a:gd name="connsiteX5" fmla="*/ 66675 w 895350"/>
              <a:gd name="connsiteY5" fmla="*/ 2688431 h 2688431"/>
              <a:gd name="connsiteX6" fmla="*/ 433387 w 895350"/>
              <a:gd name="connsiteY6" fmla="*/ 2681288 h 2688431"/>
              <a:gd name="connsiteX7" fmla="*/ 438150 w 895350"/>
              <a:gd name="connsiteY7" fmla="*/ 2605088 h 2688431"/>
              <a:gd name="connsiteX8" fmla="*/ 280987 w 895350"/>
              <a:gd name="connsiteY8" fmla="*/ 2552700 h 2688431"/>
              <a:gd name="connsiteX9" fmla="*/ 261937 w 895350"/>
              <a:gd name="connsiteY9" fmla="*/ 490538 h 2688431"/>
              <a:gd name="connsiteX10" fmla="*/ 285750 w 895350"/>
              <a:gd name="connsiteY10" fmla="*/ 471488 h 2688431"/>
              <a:gd name="connsiteX11" fmla="*/ 438150 w 895350"/>
              <a:gd name="connsiteY11" fmla="*/ 466725 h 2688431"/>
              <a:gd name="connsiteX12" fmla="*/ 604837 w 895350"/>
              <a:gd name="connsiteY12" fmla="*/ 595313 h 2688431"/>
              <a:gd name="connsiteX13" fmla="*/ 676274 w 895350"/>
              <a:gd name="connsiteY13" fmla="*/ 657226 h 2688431"/>
              <a:gd name="connsiteX14" fmla="*/ 895350 w 895350"/>
              <a:gd name="connsiteY14" fmla="*/ 657225 h 2688431"/>
              <a:gd name="connsiteX15" fmla="*/ 793750 w 895350"/>
              <a:gd name="connsiteY15" fmla="*/ 574675 h 2688431"/>
              <a:gd name="connsiteX16" fmla="*/ 733425 w 895350"/>
              <a:gd name="connsiteY16" fmla="*/ 581026 h 2688431"/>
              <a:gd name="connsiteX17" fmla="*/ 733424 w 895350"/>
              <a:gd name="connsiteY17" fmla="*/ 400051 h 2688431"/>
              <a:gd name="connsiteX18" fmla="*/ 671512 w 895350"/>
              <a:gd name="connsiteY18" fmla="*/ 385763 h 2688431"/>
              <a:gd name="connsiteX19" fmla="*/ 661987 w 895350"/>
              <a:gd name="connsiteY19" fmla="*/ 219075 h 2688431"/>
              <a:gd name="connsiteX20" fmla="*/ 700087 w 895350"/>
              <a:gd name="connsiteY20" fmla="*/ 219075 h 2688431"/>
              <a:gd name="connsiteX21" fmla="*/ 695325 w 895350"/>
              <a:gd name="connsiteY21" fmla="*/ 0 h 2688431"/>
              <a:gd name="connsiteX22" fmla="*/ 509587 w 895350"/>
              <a:gd name="connsiteY22" fmla="*/ 9526 h 2688431"/>
              <a:gd name="connsiteX23" fmla="*/ 509587 w 895350"/>
              <a:gd name="connsiteY23" fmla="*/ 147637 h 2688431"/>
              <a:gd name="connsiteX24" fmla="*/ 433387 w 895350"/>
              <a:gd name="connsiteY24" fmla="*/ 133350 h 2688431"/>
              <a:gd name="connsiteX25" fmla="*/ 433387 w 895350"/>
              <a:gd name="connsiteY25" fmla="*/ 9525 h 2688431"/>
              <a:gd name="connsiteX26" fmla="*/ 333375 w 895350"/>
              <a:gd name="connsiteY26" fmla="*/ 23813 h 2688431"/>
              <a:gd name="connsiteX27" fmla="*/ 328612 w 895350"/>
              <a:gd name="connsiteY27" fmla="*/ 147638 h 2688431"/>
              <a:gd name="connsiteX28" fmla="*/ 271462 w 895350"/>
              <a:gd name="connsiteY28" fmla="*/ 147638 h 2688431"/>
              <a:gd name="connsiteX29" fmla="*/ 276225 w 895350"/>
              <a:gd name="connsiteY29" fmla="*/ 23813 h 2688431"/>
              <a:gd name="connsiteX30" fmla="*/ 185737 w 895350"/>
              <a:gd name="connsiteY30" fmla="*/ 28575 h 2688431"/>
              <a:gd name="connsiteX31" fmla="*/ 190500 w 895350"/>
              <a:gd name="connsiteY31" fmla="*/ 214312 h 2688431"/>
              <a:gd name="connsiteX32" fmla="*/ 166687 w 895350"/>
              <a:gd name="connsiteY32" fmla="*/ 252413 h 2688431"/>
              <a:gd name="connsiteX33" fmla="*/ 104775 w 895350"/>
              <a:gd name="connsiteY33" fmla="*/ 261937 h 2688431"/>
              <a:gd name="connsiteX34" fmla="*/ 119062 w 895350"/>
              <a:gd name="connsiteY34" fmla="*/ 2471738 h 2688431"/>
              <a:gd name="connsiteX35" fmla="*/ 90487 w 895350"/>
              <a:gd name="connsiteY35" fmla="*/ 2524125 h 2688431"/>
              <a:gd name="connsiteX36" fmla="*/ 4762 w 895350"/>
              <a:gd name="connsiteY36" fmla="*/ 2514600 h 2688431"/>
              <a:gd name="connsiteX0" fmla="*/ 4762 w 793750"/>
              <a:gd name="connsiteY0" fmla="*/ 2514600 h 2688431"/>
              <a:gd name="connsiteX1" fmla="*/ 0 w 793750"/>
              <a:gd name="connsiteY1" fmla="*/ 2609850 h 2688431"/>
              <a:gd name="connsiteX2" fmla="*/ 257175 w 793750"/>
              <a:gd name="connsiteY2" fmla="*/ 2600325 h 2688431"/>
              <a:gd name="connsiteX3" fmla="*/ 257175 w 793750"/>
              <a:gd name="connsiteY3" fmla="*/ 2657475 h 2688431"/>
              <a:gd name="connsiteX4" fmla="*/ 66675 w 793750"/>
              <a:gd name="connsiteY4" fmla="*/ 2657475 h 2688431"/>
              <a:gd name="connsiteX5" fmla="*/ 66675 w 793750"/>
              <a:gd name="connsiteY5" fmla="*/ 2688431 h 2688431"/>
              <a:gd name="connsiteX6" fmla="*/ 433387 w 793750"/>
              <a:gd name="connsiteY6" fmla="*/ 2681288 h 2688431"/>
              <a:gd name="connsiteX7" fmla="*/ 438150 w 793750"/>
              <a:gd name="connsiteY7" fmla="*/ 2605088 h 2688431"/>
              <a:gd name="connsiteX8" fmla="*/ 280987 w 793750"/>
              <a:gd name="connsiteY8" fmla="*/ 2552700 h 2688431"/>
              <a:gd name="connsiteX9" fmla="*/ 261937 w 793750"/>
              <a:gd name="connsiteY9" fmla="*/ 490538 h 2688431"/>
              <a:gd name="connsiteX10" fmla="*/ 285750 w 793750"/>
              <a:gd name="connsiteY10" fmla="*/ 471488 h 2688431"/>
              <a:gd name="connsiteX11" fmla="*/ 438150 w 793750"/>
              <a:gd name="connsiteY11" fmla="*/ 466725 h 2688431"/>
              <a:gd name="connsiteX12" fmla="*/ 604837 w 793750"/>
              <a:gd name="connsiteY12" fmla="*/ 595313 h 2688431"/>
              <a:gd name="connsiteX13" fmla="*/ 676274 w 793750"/>
              <a:gd name="connsiteY13" fmla="*/ 657226 h 2688431"/>
              <a:gd name="connsiteX14" fmla="*/ 781050 w 793750"/>
              <a:gd name="connsiteY14" fmla="*/ 657225 h 2688431"/>
              <a:gd name="connsiteX15" fmla="*/ 793750 w 793750"/>
              <a:gd name="connsiteY15" fmla="*/ 574675 h 2688431"/>
              <a:gd name="connsiteX16" fmla="*/ 733425 w 793750"/>
              <a:gd name="connsiteY16" fmla="*/ 581026 h 2688431"/>
              <a:gd name="connsiteX17" fmla="*/ 733424 w 793750"/>
              <a:gd name="connsiteY17" fmla="*/ 400051 h 2688431"/>
              <a:gd name="connsiteX18" fmla="*/ 671512 w 793750"/>
              <a:gd name="connsiteY18" fmla="*/ 385763 h 2688431"/>
              <a:gd name="connsiteX19" fmla="*/ 661987 w 793750"/>
              <a:gd name="connsiteY19" fmla="*/ 219075 h 2688431"/>
              <a:gd name="connsiteX20" fmla="*/ 700087 w 793750"/>
              <a:gd name="connsiteY20" fmla="*/ 219075 h 2688431"/>
              <a:gd name="connsiteX21" fmla="*/ 695325 w 793750"/>
              <a:gd name="connsiteY21" fmla="*/ 0 h 2688431"/>
              <a:gd name="connsiteX22" fmla="*/ 509587 w 793750"/>
              <a:gd name="connsiteY22" fmla="*/ 9526 h 2688431"/>
              <a:gd name="connsiteX23" fmla="*/ 509587 w 793750"/>
              <a:gd name="connsiteY23" fmla="*/ 147637 h 2688431"/>
              <a:gd name="connsiteX24" fmla="*/ 433387 w 793750"/>
              <a:gd name="connsiteY24" fmla="*/ 133350 h 2688431"/>
              <a:gd name="connsiteX25" fmla="*/ 433387 w 793750"/>
              <a:gd name="connsiteY25" fmla="*/ 9525 h 2688431"/>
              <a:gd name="connsiteX26" fmla="*/ 333375 w 793750"/>
              <a:gd name="connsiteY26" fmla="*/ 23813 h 2688431"/>
              <a:gd name="connsiteX27" fmla="*/ 328612 w 793750"/>
              <a:gd name="connsiteY27" fmla="*/ 147638 h 2688431"/>
              <a:gd name="connsiteX28" fmla="*/ 271462 w 793750"/>
              <a:gd name="connsiteY28" fmla="*/ 147638 h 2688431"/>
              <a:gd name="connsiteX29" fmla="*/ 276225 w 793750"/>
              <a:gd name="connsiteY29" fmla="*/ 23813 h 2688431"/>
              <a:gd name="connsiteX30" fmla="*/ 185737 w 793750"/>
              <a:gd name="connsiteY30" fmla="*/ 28575 h 2688431"/>
              <a:gd name="connsiteX31" fmla="*/ 190500 w 793750"/>
              <a:gd name="connsiteY31" fmla="*/ 214312 h 2688431"/>
              <a:gd name="connsiteX32" fmla="*/ 166687 w 793750"/>
              <a:gd name="connsiteY32" fmla="*/ 252413 h 2688431"/>
              <a:gd name="connsiteX33" fmla="*/ 104775 w 793750"/>
              <a:gd name="connsiteY33" fmla="*/ 261937 h 2688431"/>
              <a:gd name="connsiteX34" fmla="*/ 119062 w 793750"/>
              <a:gd name="connsiteY34" fmla="*/ 2471738 h 2688431"/>
              <a:gd name="connsiteX35" fmla="*/ 90487 w 793750"/>
              <a:gd name="connsiteY35" fmla="*/ 2524125 h 2688431"/>
              <a:gd name="connsiteX36" fmla="*/ 4762 w 793750"/>
              <a:gd name="connsiteY36" fmla="*/ 2514600 h 2688431"/>
              <a:gd name="connsiteX0" fmla="*/ 0 w 788988"/>
              <a:gd name="connsiteY0" fmla="*/ 2514600 h 2688431"/>
              <a:gd name="connsiteX1" fmla="*/ 78582 w 788988"/>
              <a:gd name="connsiteY1" fmla="*/ 2614612 h 2688431"/>
              <a:gd name="connsiteX2" fmla="*/ 252413 w 788988"/>
              <a:gd name="connsiteY2" fmla="*/ 2600325 h 2688431"/>
              <a:gd name="connsiteX3" fmla="*/ 252413 w 788988"/>
              <a:gd name="connsiteY3" fmla="*/ 2657475 h 2688431"/>
              <a:gd name="connsiteX4" fmla="*/ 61913 w 788988"/>
              <a:gd name="connsiteY4" fmla="*/ 2657475 h 2688431"/>
              <a:gd name="connsiteX5" fmla="*/ 61913 w 788988"/>
              <a:gd name="connsiteY5" fmla="*/ 2688431 h 2688431"/>
              <a:gd name="connsiteX6" fmla="*/ 428625 w 788988"/>
              <a:gd name="connsiteY6" fmla="*/ 2681288 h 2688431"/>
              <a:gd name="connsiteX7" fmla="*/ 433388 w 788988"/>
              <a:gd name="connsiteY7" fmla="*/ 2605088 h 2688431"/>
              <a:gd name="connsiteX8" fmla="*/ 276225 w 788988"/>
              <a:gd name="connsiteY8" fmla="*/ 2552700 h 2688431"/>
              <a:gd name="connsiteX9" fmla="*/ 257175 w 788988"/>
              <a:gd name="connsiteY9" fmla="*/ 490538 h 2688431"/>
              <a:gd name="connsiteX10" fmla="*/ 280988 w 788988"/>
              <a:gd name="connsiteY10" fmla="*/ 471488 h 2688431"/>
              <a:gd name="connsiteX11" fmla="*/ 433388 w 788988"/>
              <a:gd name="connsiteY11" fmla="*/ 466725 h 2688431"/>
              <a:gd name="connsiteX12" fmla="*/ 600075 w 788988"/>
              <a:gd name="connsiteY12" fmla="*/ 595313 h 2688431"/>
              <a:gd name="connsiteX13" fmla="*/ 671512 w 788988"/>
              <a:gd name="connsiteY13" fmla="*/ 657226 h 2688431"/>
              <a:gd name="connsiteX14" fmla="*/ 776288 w 788988"/>
              <a:gd name="connsiteY14" fmla="*/ 657225 h 2688431"/>
              <a:gd name="connsiteX15" fmla="*/ 788988 w 788988"/>
              <a:gd name="connsiteY15" fmla="*/ 574675 h 2688431"/>
              <a:gd name="connsiteX16" fmla="*/ 728663 w 788988"/>
              <a:gd name="connsiteY16" fmla="*/ 581026 h 2688431"/>
              <a:gd name="connsiteX17" fmla="*/ 728662 w 788988"/>
              <a:gd name="connsiteY17" fmla="*/ 400051 h 2688431"/>
              <a:gd name="connsiteX18" fmla="*/ 666750 w 788988"/>
              <a:gd name="connsiteY18" fmla="*/ 385763 h 2688431"/>
              <a:gd name="connsiteX19" fmla="*/ 657225 w 788988"/>
              <a:gd name="connsiteY19" fmla="*/ 219075 h 2688431"/>
              <a:gd name="connsiteX20" fmla="*/ 695325 w 788988"/>
              <a:gd name="connsiteY20" fmla="*/ 219075 h 2688431"/>
              <a:gd name="connsiteX21" fmla="*/ 690563 w 788988"/>
              <a:gd name="connsiteY21" fmla="*/ 0 h 2688431"/>
              <a:gd name="connsiteX22" fmla="*/ 504825 w 788988"/>
              <a:gd name="connsiteY22" fmla="*/ 9526 h 2688431"/>
              <a:gd name="connsiteX23" fmla="*/ 504825 w 788988"/>
              <a:gd name="connsiteY23" fmla="*/ 147637 h 2688431"/>
              <a:gd name="connsiteX24" fmla="*/ 428625 w 788988"/>
              <a:gd name="connsiteY24" fmla="*/ 133350 h 2688431"/>
              <a:gd name="connsiteX25" fmla="*/ 428625 w 788988"/>
              <a:gd name="connsiteY25" fmla="*/ 9525 h 2688431"/>
              <a:gd name="connsiteX26" fmla="*/ 328613 w 788988"/>
              <a:gd name="connsiteY26" fmla="*/ 23813 h 2688431"/>
              <a:gd name="connsiteX27" fmla="*/ 323850 w 788988"/>
              <a:gd name="connsiteY27" fmla="*/ 147638 h 2688431"/>
              <a:gd name="connsiteX28" fmla="*/ 266700 w 788988"/>
              <a:gd name="connsiteY28" fmla="*/ 147638 h 2688431"/>
              <a:gd name="connsiteX29" fmla="*/ 271463 w 788988"/>
              <a:gd name="connsiteY29" fmla="*/ 23813 h 2688431"/>
              <a:gd name="connsiteX30" fmla="*/ 180975 w 788988"/>
              <a:gd name="connsiteY30" fmla="*/ 28575 h 2688431"/>
              <a:gd name="connsiteX31" fmla="*/ 185738 w 788988"/>
              <a:gd name="connsiteY31" fmla="*/ 214312 h 2688431"/>
              <a:gd name="connsiteX32" fmla="*/ 161925 w 788988"/>
              <a:gd name="connsiteY32" fmla="*/ 252413 h 2688431"/>
              <a:gd name="connsiteX33" fmla="*/ 100013 w 788988"/>
              <a:gd name="connsiteY33" fmla="*/ 261937 h 2688431"/>
              <a:gd name="connsiteX34" fmla="*/ 114300 w 788988"/>
              <a:gd name="connsiteY34" fmla="*/ 2471738 h 2688431"/>
              <a:gd name="connsiteX35" fmla="*/ 85725 w 788988"/>
              <a:gd name="connsiteY35" fmla="*/ 2524125 h 2688431"/>
              <a:gd name="connsiteX36" fmla="*/ 0 w 788988"/>
              <a:gd name="connsiteY36" fmla="*/ 2514600 h 2688431"/>
              <a:gd name="connsiteX0" fmla="*/ 23812 w 727075"/>
              <a:gd name="connsiteY0" fmla="*/ 2524125 h 2688431"/>
              <a:gd name="connsiteX1" fmla="*/ 16669 w 727075"/>
              <a:gd name="connsiteY1" fmla="*/ 2614612 h 2688431"/>
              <a:gd name="connsiteX2" fmla="*/ 190500 w 727075"/>
              <a:gd name="connsiteY2" fmla="*/ 2600325 h 2688431"/>
              <a:gd name="connsiteX3" fmla="*/ 190500 w 727075"/>
              <a:gd name="connsiteY3" fmla="*/ 2657475 h 2688431"/>
              <a:gd name="connsiteX4" fmla="*/ 0 w 727075"/>
              <a:gd name="connsiteY4" fmla="*/ 2657475 h 2688431"/>
              <a:gd name="connsiteX5" fmla="*/ 0 w 727075"/>
              <a:gd name="connsiteY5" fmla="*/ 2688431 h 2688431"/>
              <a:gd name="connsiteX6" fmla="*/ 366712 w 727075"/>
              <a:gd name="connsiteY6" fmla="*/ 2681288 h 2688431"/>
              <a:gd name="connsiteX7" fmla="*/ 371475 w 727075"/>
              <a:gd name="connsiteY7" fmla="*/ 2605088 h 2688431"/>
              <a:gd name="connsiteX8" fmla="*/ 214312 w 727075"/>
              <a:gd name="connsiteY8" fmla="*/ 2552700 h 2688431"/>
              <a:gd name="connsiteX9" fmla="*/ 195262 w 727075"/>
              <a:gd name="connsiteY9" fmla="*/ 490538 h 2688431"/>
              <a:gd name="connsiteX10" fmla="*/ 219075 w 727075"/>
              <a:gd name="connsiteY10" fmla="*/ 471488 h 2688431"/>
              <a:gd name="connsiteX11" fmla="*/ 371475 w 727075"/>
              <a:gd name="connsiteY11" fmla="*/ 466725 h 2688431"/>
              <a:gd name="connsiteX12" fmla="*/ 538162 w 727075"/>
              <a:gd name="connsiteY12" fmla="*/ 595313 h 2688431"/>
              <a:gd name="connsiteX13" fmla="*/ 609599 w 727075"/>
              <a:gd name="connsiteY13" fmla="*/ 657226 h 2688431"/>
              <a:gd name="connsiteX14" fmla="*/ 714375 w 727075"/>
              <a:gd name="connsiteY14" fmla="*/ 657225 h 2688431"/>
              <a:gd name="connsiteX15" fmla="*/ 727075 w 727075"/>
              <a:gd name="connsiteY15" fmla="*/ 574675 h 2688431"/>
              <a:gd name="connsiteX16" fmla="*/ 666750 w 727075"/>
              <a:gd name="connsiteY16" fmla="*/ 581026 h 2688431"/>
              <a:gd name="connsiteX17" fmla="*/ 666749 w 727075"/>
              <a:gd name="connsiteY17" fmla="*/ 400051 h 2688431"/>
              <a:gd name="connsiteX18" fmla="*/ 604837 w 727075"/>
              <a:gd name="connsiteY18" fmla="*/ 385763 h 2688431"/>
              <a:gd name="connsiteX19" fmla="*/ 595312 w 727075"/>
              <a:gd name="connsiteY19" fmla="*/ 219075 h 2688431"/>
              <a:gd name="connsiteX20" fmla="*/ 633412 w 727075"/>
              <a:gd name="connsiteY20" fmla="*/ 219075 h 2688431"/>
              <a:gd name="connsiteX21" fmla="*/ 628650 w 727075"/>
              <a:gd name="connsiteY21" fmla="*/ 0 h 2688431"/>
              <a:gd name="connsiteX22" fmla="*/ 442912 w 727075"/>
              <a:gd name="connsiteY22" fmla="*/ 9526 h 2688431"/>
              <a:gd name="connsiteX23" fmla="*/ 442912 w 727075"/>
              <a:gd name="connsiteY23" fmla="*/ 147637 h 2688431"/>
              <a:gd name="connsiteX24" fmla="*/ 366712 w 727075"/>
              <a:gd name="connsiteY24" fmla="*/ 133350 h 2688431"/>
              <a:gd name="connsiteX25" fmla="*/ 366712 w 727075"/>
              <a:gd name="connsiteY25" fmla="*/ 9525 h 2688431"/>
              <a:gd name="connsiteX26" fmla="*/ 266700 w 727075"/>
              <a:gd name="connsiteY26" fmla="*/ 23813 h 2688431"/>
              <a:gd name="connsiteX27" fmla="*/ 261937 w 727075"/>
              <a:gd name="connsiteY27" fmla="*/ 147638 h 2688431"/>
              <a:gd name="connsiteX28" fmla="*/ 204787 w 727075"/>
              <a:gd name="connsiteY28" fmla="*/ 147638 h 2688431"/>
              <a:gd name="connsiteX29" fmla="*/ 209550 w 727075"/>
              <a:gd name="connsiteY29" fmla="*/ 23813 h 2688431"/>
              <a:gd name="connsiteX30" fmla="*/ 119062 w 727075"/>
              <a:gd name="connsiteY30" fmla="*/ 28575 h 2688431"/>
              <a:gd name="connsiteX31" fmla="*/ 123825 w 727075"/>
              <a:gd name="connsiteY31" fmla="*/ 214312 h 2688431"/>
              <a:gd name="connsiteX32" fmla="*/ 100012 w 727075"/>
              <a:gd name="connsiteY32" fmla="*/ 252413 h 2688431"/>
              <a:gd name="connsiteX33" fmla="*/ 38100 w 727075"/>
              <a:gd name="connsiteY33" fmla="*/ 261937 h 2688431"/>
              <a:gd name="connsiteX34" fmla="*/ 52387 w 727075"/>
              <a:gd name="connsiteY34" fmla="*/ 2471738 h 2688431"/>
              <a:gd name="connsiteX35" fmla="*/ 23812 w 727075"/>
              <a:gd name="connsiteY35" fmla="*/ 2524125 h 2688431"/>
              <a:gd name="connsiteX0" fmla="*/ 19049 w 727075"/>
              <a:gd name="connsiteY0" fmla="*/ 2512219 h 2688431"/>
              <a:gd name="connsiteX1" fmla="*/ 16669 w 727075"/>
              <a:gd name="connsiteY1" fmla="*/ 2614612 h 2688431"/>
              <a:gd name="connsiteX2" fmla="*/ 190500 w 727075"/>
              <a:gd name="connsiteY2" fmla="*/ 2600325 h 2688431"/>
              <a:gd name="connsiteX3" fmla="*/ 190500 w 727075"/>
              <a:gd name="connsiteY3" fmla="*/ 2657475 h 2688431"/>
              <a:gd name="connsiteX4" fmla="*/ 0 w 727075"/>
              <a:gd name="connsiteY4" fmla="*/ 2657475 h 2688431"/>
              <a:gd name="connsiteX5" fmla="*/ 0 w 727075"/>
              <a:gd name="connsiteY5" fmla="*/ 2688431 h 2688431"/>
              <a:gd name="connsiteX6" fmla="*/ 366712 w 727075"/>
              <a:gd name="connsiteY6" fmla="*/ 2681288 h 2688431"/>
              <a:gd name="connsiteX7" fmla="*/ 371475 w 727075"/>
              <a:gd name="connsiteY7" fmla="*/ 2605088 h 2688431"/>
              <a:gd name="connsiteX8" fmla="*/ 214312 w 727075"/>
              <a:gd name="connsiteY8" fmla="*/ 2552700 h 2688431"/>
              <a:gd name="connsiteX9" fmla="*/ 195262 w 727075"/>
              <a:gd name="connsiteY9" fmla="*/ 490538 h 2688431"/>
              <a:gd name="connsiteX10" fmla="*/ 219075 w 727075"/>
              <a:gd name="connsiteY10" fmla="*/ 471488 h 2688431"/>
              <a:gd name="connsiteX11" fmla="*/ 371475 w 727075"/>
              <a:gd name="connsiteY11" fmla="*/ 466725 h 2688431"/>
              <a:gd name="connsiteX12" fmla="*/ 538162 w 727075"/>
              <a:gd name="connsiteY12" fmla="*/ 595313 h 2688431"/>
              <a:gd name="connsiteX13" fmla="*/ 609599 w 727075"/>
              <a:gd name="connsiteY13" fmla="*/ 657226 h 2688431"/>
              <a:gd name="connsiteX14" fmla="*/ 714375 w 727075"/>
              <a:gd name="connsiteY14" fmla="*/ 657225 h 2688431"/>
              <a:gd name="connsiteX15" fmla="*/ 727075 w 727075"/>
              <a:gd name="connsiteY15" fmla="*/ 574675 h 2688431"/>
              <a:gd name="connsiteX16" fmla="*/ 666750 w 727075"/>
              <a:gd name="connsiteY16" fmla="*/ 581026 h 2688431"/>
              <a:gd name="connsiteX17" fmla="*/ 666749 w 727075"/>
              <a:gd name="connsiteY17" fmla="*/ 400051 h 2688431"/>
              <a:gd name="connsiteX18" fmla="*/ 604837 w 727075"/>
              <a:gd name="connsiteY18" fmla="*/ 385763 h 2688431"/>
              <a:gd name="connsiteX19" fmla="*/ 595312 w 727075"/>
              <a:gd name="connsiteY19" fmla="*/ 219075 h 2688431"/>
              <a:gd name="connsiteX20" fmla="*/ 633412 w 727075"/>
              <a:gd name="connsiteY20" fmla="*/ 219075 h 2688431"/>
              <a:gd name="connsiteX21" fmla="*/ 628650 w 727075"/>
              <a:gd name="connsiteY21" fmla="*/ 0 h 2688431"/>
              <a:gd name="connsiteX22" fmla="*/ 442912 w 727075"/>
              <a:gd name="connsiteY22" fmla="*/ 9526 h 2688431"/>
              <a:gd name="connsiteX23" fmla="*/ 442912 w 727075"/>
              <a:gd name="connsiteY23" fmla="*/ 147637 h 2688431"/>
              <a:gd name="connsiteX24" fmla="*/ 366712 w 727075"/>
              <a:gd name="connsiteY24" fmla="*/ 133350 h 2688431"/>
              <a:gd name="connsiteX25" fmla="*/ 366712 w 727075"/>
              <a:gd name="connsiteY25" fmla="*/ 9525 h 2688431"/>
              <a:gd name="connsiteX26" fmla="*/ 266700 w 727075"/>
              <a:gd name="connsiteY26" fmla="*/ 23813 h 2688431"/>
              <a:gd name="connsiteX27" fmla="*/ 261937 w 727075"/>
              <a:gd name="connsiteY27" fmla="*/ 147638 h 2688431"/>
              <a:gd name="connsiteX28" fmla="*/ 204787 w 727075"/>
              <a:gd name="connsiteY28" fmla="*/ 147638 h 2688431"/>
              <a:gd name="connsiteX29" fmla="*/ 209550 w 727075"/>
              <a:gd name="connsiteY29" fmla="*/ 23813 h 2688431"/>
              <a:gd name="connsiteX30" fmla="*/ 119062 w 727075"/>
              <a:gd name="connsiteY30" fmla="*/ 28575 h 2688431"/>
              <a:gd name="connsiteX31" fmla="*/ 123825 w 727075"/>
              <a:gd name="connsiteY31" fmla="*/ 214312 h 2688431"/>
              <a:gd name="connsiteX32" fmla="*/ 100012 w 727075"/>
              <a:gd name="connsiteY32" fmla="*/ 252413 h 2688431"/>
              <a:gd name="connsiteX33" fmla="*/ 38100 w 727075"/>
              <a:gd name="connsiteY33" fmla="*/ 261937 h 2688431"/>
              <a:gd name="connsiteX34" fmla="*/ 52387 w 727075"/>
              <a:gd name="connsiteY34" fmla="*/ 2471738 h 2688431"/>
              <a:gd name="connsiteX35" fmla="*/ 19049 w 727075"/>
              <a:gd name="connsiteY35" fmla="*/ 2512219 h 2688431"/>
              <a:gd name="connsiteX0" fmla="*/ 19049 w 727075"/>
              <a:gd name="connsiteY0" fmla="*/ 2512219 h 2688431"/>
              <a:gd name="connsiteX1" fmla="*/ 21432 w 727075"/>
              <a:gd name="connsiteY1" fmla="*/ 2602705 h 2688431"/>
              <a:gd name="connsiteX2" fmla="*/ 190500 w 727075"/>
              <a:gd name="connsiteY2" fmla="*/ 2600325 h 2688431"/>
              <a:gd name="connsiteX3" fmla="*/ 190500 w 727075"/>
              <a:gd name="connsiteY3" fmla="*/ 2657475 h 2688431"/>
              <a:gd name="connsiteX4" fmla="*/ 0 w 727075"/>
              <a:gd name="connsiteY4" fmla="*/ 2657475 h 2688431"/>
              <a:gd name="connsiteX5" fmla="*/ 0 w 727075"/>
              <a:gd name="connsiteY5" fmla="*/ 2688431 h 2688431"/>
              <a:gd name="connsiteX6" fmla="*/ 366712 w 727075"/>
              <a:gd name="connsiteY6" fmla="*/ 2681288 h 2688431"/>
              <a:gd name="connsiteX7" fmla="*/ 371475 w 727075"/>
              <a:gd name="connsiteY7" fmla="*/ 2605088 h 2688431"/>
              <a:gd name="connsiteX8" fmla="*/ 214312 w 727075"/>
              <a:gd name="connsiteY8" fmla="*/ 2552700 h 2688431"/>
              <a:gd name="connsiteX9" fmla="*/ 195262 w 727075"/>
              <a:gd name="connsiteY9" fmla="*/ 490538 h 2688431"/>
              <a:gd name="connsiteX10" fmla="*/ 219075 w 727075"/>
              <a:gd name="connsiteY10" fmla="*/ 471488 h 2688431"/>
              <a:gd name="connsiteX11" fmla="*/ 371475 w 727075"/>
              <a:gd name="connsiteY11" fmla="*/ 466725 h 2688431"/>
              <a:gd name="connsiteX12" fmla="*/ 538162 w 727075"/>
              <a:gd name="connsiteY12" fmla="*/ 595313 h 2688431"/>
              <a:gd name="connsiteX13" fmla="*/ 609599 w 727075"/>
              <a:gd name="connsiteY13" fmla="*/ 657226 h 2688431"/>
              <a:gd name="connsiteX14" fmla="*/ 714375 w 727075"/>
              <a:gd name="connsiteY14" fmla="*/ 657225 h 2688431"/>
              <a:gd name="connsiteX15" fmla="*/ 727075 w 727075"/>
              <a:gd name="connsiteY15" fmla="*/ 574675 h 2688431"/>
              <a:gd name="connsiteX16" fmla="*/ 666750 w 727075"/>
              <a:gd name="connsiteY16" fmla="*/ 581026 h 2688431"/>
              <a:gd name="connsiteX17" fmla="*/ 666749 w 727075"/>
              <a:gd name="connsiteY17" fmla="*/ 400051 h 2688431"/>
              <a:gd name="connsiteX18" fmla="*/ 604837 w 727075"/>
              <a:gd name="connsiteY18" fmla="*/ 385763 h 2688431"/>
              <a:gd name="connsiteX19" fmla="*/ 595312 w 727075"/>
              <a:gd name="connsiteY19" fmla="*/ 219075 h 2688431"/>
              <a:gd name="connsiteX20" fmla="*/ 633412 w 727075"/>
              <a:gd name="connsiteY20" fmla="*/ 219075 h 2688431"/>
              <a:gd name="connsiteX21" fmla="*/ 628650 w 727075"/>
              <a:gd name="connsiteY21" fmla="*/ 0 h 2688431"/>
              <a:gd name="connsiteX22" fmla="*/ 442912 w 727075"/>
              <a:gd name="connsiteY22" fmla="*/ 9526 h 2688431"/>
              <a:gd name="connsiteX23" fmla="*/ 442912 w 727075"/>
              <a:gd name="connsiteY23" fmla="*/ 147637 h 2688431"/>
              <a:gd name="connsiteX24" fmla="*/ 366712 w 727075"/>
              <a:gd name="connsiteY24" fmla="*/ 133350 h 2688431"/>
              <a:gd name="connsiteX25" fmla="*/ 366712 w 727075"/>
              <a:gd name="connsiteY25" fmla="*/ 9525 h 2688431"/>
              <a:gd name="connsiteX26" fmla="*/ 266700 w 727075"/>
              <a:gd name="connsiteY26" fmla="*/ 23813 h 2688431"/>
              <a:gd name="connsiteX27" fmla="*/ 261937 w 727075"/>
              <a:gd name="connsiteY27" fmla="*/ 147638 h 2688431"/>
              <a:gd name="connsiteX28" fmla="*/ 204787 w 727075"/>
              <a:gd name="connsiteY28" fmla="*/ 147638 h 2688431"/>
              <a:gd name="connsiteX29" fmla="*/ 209550 w 727075"/>
              <a:gd name="connsiteY29" fmla="*/ 23813 h 2688431"/>
              <a:gd name="connsiteX30" fmla="*/ 119062 w 727075"/>
              <a:gd name="connsiteY30" fmla="*/ 28575 h 2688431"/>
              <a:gd name="connsiteX31" fmla="*/ 123825 w 727075"/>
              <a:gd name="connsiteY31" fmla="*/ 214312 h 2688431"/>
              <a:gd name="connsiteX32" fmla="*/ 100012 w 727075"/>
              <a:gd name="connsiteY32" fmla="*/ 252413 h 2688431"/>
              <a:gd name="connsiteX33" fmla="*/ 38100 w 727075"/>
              <a:gd name="connsiteY33" fmla="*/ 261937 h 2688431"/>
              <a:gd name="connsiteX34" fmla="*/ 52387 w 727075"/>
              <a:gd name="connsiteY34" fmla="*/ 2471738 h 2688431"/>
              <a:gd name="connsiteX35" fmla="*/ 19049 w 727075"/>
              <a:gd name="connsiteY35" fmla="*/ 2512219 h 2688431"/>
              <a:gd name="connsiteX0" fmla="*/ 19049 w 727075"/>
              <a:gd name="connsiteY0" fmla="*/ 2512219 h 2690813"/>
              <a:gd name="connsiteX1" fmla="*/ 21432 w 727075"/>
              <a:gd name="connsiteY1" fmla="*/ 2602705 h 2690813"/>
              <a:gd name="connsiteX2" fmla="*/ 190500 w 727075"/>
              <a:gd name="connsiteY2" fmla="*/ 2600325 h 2690813"/>
              <a:gd name="connsiteX3" fmla="*/ 190500 w 727075"/>
              <a:gd name="connsiteY3" fmla="*/ 2657475 h 2690813"/>
              <a:gd name="connsiteX4" fmla="*/ 0 w 727075"/>
              <a:gd name="connsiteY4" fmla="*/ 2657475 h 2690813"/>
              <a:gd name="connsiteX5" fmla="*/ 0 w 727075"/>
              <a:gd name="connsiteY5" fmla="*/ 2688431 h 2690813"/>
              <a:gd name="connsiteX6" fmla="*/ 366712 w 727075"/>
              <a:gd name="connsiteY6" fmla="*/ 2690813 h 2690813"/>
              <a:gd name="connsiteX7" fmla="*/ 371475 w 727075"/>
              <a:gd name="connsiteY7" fmla="*/ 2605088 h 2690813"/>
              <a:gd name="connsiteX8" fmla="*/ 214312 w 727075"/>
              <a:gd name="connsiteY8" fmla="*/ 2552700 h 2690813"/>
              <a:gd name="connsiteX9" fmla="*/ 195262 w 727075"/>
              <a:gd name="connsiteY9" fmla="*/ 490538 h 2690813"/>
              <a:gd name="connsiteX10" fmla="*/ 219075 w 727075"/>
              <a:gd name="connsiteY10" fmla="*/ 471488 h 2690813"/>
              <a:gd name="connsiteX11" fmla="*/ 371475 w 727075"/>
              <a:gd name="connsiteY11" fmla="*/ 466725 h 2690813"/>
              <a:gd name="connsiteX12" fmla="*/ 538162 w 727075"/>
              <a:gd name="connsiteY12" fmla="*/ 595313 h 2690813"/>
              <a:gd name="connsiteX13" fmla="*/ 609599 w 727075"/>
              <a:gd name="connsiteY13" fmla="*/ 657226 h 2690813"/>
              <a:gd name="connsiteX14" fmla="*/ 714375 w 727075"/>
              <a:gd name="connsiteY14" fmla="*/ 657225 h 2690813"/>
              <a:gd name="connsiteX15" fmla="*/ 727075 w 727075"/>
              <a:gd name="connsiteY15" fmla="*/ 574675 h 2690813"/>
              <a:gd name="connsiteX16" fmla="*/ 666750 w 727075"/>
              <a:gd name="connsiteY16" fmla="*/ 581026 h 2690813"/>
              <a:gd name="connsiteX17" fmla="*/ 666749 w 727075"/>
              <a:gd name="connsiteY17" fmla="*/ 400051 h 2690813"/>
              <a:gd name="connsiteX18" fmla="*/ 604837 w 727075"/>
              <a:gd name="connsiteY18" fmla="*/ 385763 h 2690813"/>
              <a:gd name="connsiteX19" fmla="*/ 595312 w 727075"/>
              <a:gd name="connsiteY19" fmla="*/ 219075 h 2690813"/>
              <a:gd name="connsiteX20" fmla="*/ 633412 w 727075"/>
              <a:gd name="connsiteY20" fmla="*/ 219075 h 2690813"/>
              <a:gd name="connsiteX21" fmla="*/ 628650 w 727075"/>
              <a:gd name="connsiteY21" fmla="*/ 0 h 2690813"/>
              <a:gd name="connsiteX22" fmla="*/ 442912 w 727075"/>
              <a:gd name="connsiteY22" fmla="*/ 9526 h 2690813"/>
              <a:gd name="connsiteX23" fmla="*/ 442912 w 727075"/>
              <a:gd name="connsiteY23" fmla="*/ 147637 h 2690813"/>
              <a:gd name="connsiteX24" fmla="*/ 366712 w 727075"/>
              <a:gd name="connsiteY24" fmla="*/ 133350 h 2690813"/>
              <a:gd name="connsiteX25" fmla="*/ 366712 w 727075"/>
              <a:gd name="connsiteY25" fmla="*/ 9525 h 2690813"/>
              <a:gd name="connsiteX26" fmla="*/ 266700 w 727075"/>
              <a:gd name="connsiteY26" fmla="*/ 23813 h 2690813"/>
              <a:gd name="connsiteX27" fmla="*/ 261937 w 727075"/>
              <a:gd name="connsiteY27" fmla="*/ 147638 h 2690813"/>
              <a:gd name="connsiteX28" fmla="*/ 204787 w 727075"/>
              <a:gd name="connsiteY28" fmla="*/ 147638 h 2690813"/>
              <a:gd name="connsiteX29" fmla="*/ 209550 w 727075"/>
              <a:gd name="connsiteY29" fmla="*/ 23813 h 2690813"/>
              <a:gd name="connsiteX30" fmla="*/ 119062 w 727075"/>
              <a:gd name="connsiteY30" fmla="*/ 28575 h 2690813"/>
              <a:gd name="connsiteX31" fmla="*/ 123825 w 727075"/>
              <a:gd name="connsiteY31" fmla="*/ 214312 h 2690813"/>
              <a:gd name="connsiteX32" fmla="*/ 100012 w 727075"/>
              <a:gd name="connsiteY32" fmla="*/ 252413 h 2690813"/>
              <a:gd name="connsiteX33" fmla="*/ 38100 w 727075"/>
              <a:gd name="connsiteY33" fmla="*/ 261937 h 2690813"/>
              <a:gd name="connsiteX34" fmla="*/ 52387 w 727075"/>
              <a:gd name="connsiteY34" fmla="*/ 2471738 h 2690813"/>
              <a:gd name="connsiteX35" fmla="*/ 19049 w 727075"/>
              <a:gd name="connsiteY35" fmla="*/ 2512219 h 269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27075" h="2690813">
                <a:moveTo>
                  <a:pt x="19049" y="2512219"/>
                </a:moveTo>
                <a:cubicBezTo>
                  <a:pt x="18256" y="2546350"/>
                  <a:pt x="22225" y="2568574"/>
                  <a:pt x="21432" y="2602705"/>
                </a:cubicBezTo>
                <a:lnTo>
                  <a:pt x="190500" y="2600325"/>
                </a:lnTo>
                <a:lnTo>
                  <a:pt x="190500" y="2657475"/>
                </a:lnTo>
                <a:lnTo>
                  <a:pt x="0" y="2657475"/>
                </a:lnTo>
                <a:lnTo>
                  <a:pt x="0" y="2688431"/>
                </a:lnTo>
                <a:lnTo>
                  <a:pt x="366712" y="2690813"/>
                </a:lnTo>
                <a:lnTo>
                  <a:pt x="371475" y="2605088"/>
                </a:lnTo>
                <a:lnTo>
                  <a:pt x="214312" y="2552700"/>
                </a:lnTo>
                <a:lnTo>
                  <a:pt x="195262" y="490538"/>
                </a:lnTo>
                <a:lnTo>
                  <a:pt x="219075" y="471488"/>
                </a:lnTo>
                <a:lnTo>
                  <a:pt x="371475" y="466725"/>
                </a:lnTo>
                <a:lnTo>
                  <a:pt x="538162" y="595313"/>
                </a:lnTo>
                <a:lnTo>
                  <a:pt x="609599" y="657226"/>
                </a:lnTo>
                <a:lnTo>
                  <a:pt x="714375" y="657225"/>
                </a:lnTo>
                <a:lnTo>
                  <a:pt x="727075" y="574675"/>
                </a:lnTo>
                <a:lnTo>
                  <a:pt x="666750" y="581026"/>
                </a:lnTo>
                <a:cubicBezTo>
                  <a:pt x="666750" y="512763"/>
                  <a:pt x="666749" y="468314"/>
                  <a:pt x="666749" y="400051"/>
                </a:cubicBezTo>
                <a:lnTo>
                  <a:pt x="604837" y="385763"/>
                </a:lnTo>
                <a:lnTo>
                  <a:pt x="595312" y="219075"/>
                </a:lnTo>
                <a:lnTo>
                  <a:pt x="633412" y="219075"/>
                </a:lnTo>
                <a:lnTo>
                  <a:pt x="628650" y="0"/>
                </a:lnTo>
                <a:lnTo>
                  <a:pt x="442912" y="9526"/>
                </a:lnTo>
                <a:lnTo>
                  <a:pt x="442912" y="147637"/>
                </a:lnTo>
                <a:lnTo>
                  <a:pt x="366712" y="133350"/>
                </a:lnTo>
                <a:lnTo>
                  <a:pt x="366712" y="9525"/>
                </a:lnTo>
                <a:lnTo>
                  <a:pt x="266700" y="23813"/>
                </a:lnTo>
                <a:lnTo>
                  <a:pt x="261937" y="147638"/>
                </a:lnTo>
                <a:lnTo>
                  <a:pt x="204787" y="147638"/>
                </a:lnTo>
                <a:lnTo>
                  <a:pt x="209550" y="23813"/>
                </a:lnTo>
                <a:lnTo>
                  <a:pt x="119062" y="28575"/>
                </a:lnTo>
                <a:lnTo>
                  <a:pt x="123825" y="214312"/>
                </a:lnTo>
                <a:lnTo>
                  <a:pt x="100012" y="252413"/>
                </a:lnTo>
                <a:lnTo>
                  <a:pt x="38100" y="261937"/>
                </a:lnTo>
                <a:cubicBezTo>
                  <a:pt x="42862" y="993775"/>
                  <a:pt x="47625" y="1739900"/>
                  <a:pt x="52387" y="2471738"/>
                </a:cubicBezTo>
                <a:lnTo>
                  <a:pt x="19049" y="2512219"/>
                </a:lnTo>
                <a:close/>
              </a:path>
            </a:pathLst>
          </a:custGeom>
          <a:solidFill>
            <a:srgbClr val="5B9BD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p:cNvSpPr/>
          <p:nvPr/>
        </p:nvSpPr>
        <p:spPr>
          <a:xfrm>
            <a:off x="8877300" y="1428751"/>
            <a:ext cx="590550" cy="2277715"/>
          </a:xfrm>
          <a:custGeom>
            <a:avLst/>
            <a:gdLst>
              <a:gd name="connsiteX0" fmla="*/ 80963 w 590550"/>
              <a:gd name="connsiteY0" fmla="*/ 14288 h 2200275"/>
              <a:gd name="connsiteX1" fmla="*/ 85725 w 590550"/>
              <a:gd name="connsiteY1" fmla="*/ 223838 h 2200275"/>
              <a:gd name="connsiteX2" fmla="*/ 114300 w 590550"/>
              <a:gd name="connsiteY2" fmla="*/ 223838 h 2200275"/>
              <a:gd name="connsiteX3" fmla="*/ 119063 w 590550"/>
              <a:gd name="connsiteY3" fmla="*/ 390525 h 2200275"/>
              <a:gd name="connsiteX4" fmla="*/ 38100 w 590550"/>
              <a:gd name="connsiteY4" fmla="*/ 390525 h 2200275"/>
              <a:gd name="connsiteX5" fmla="*/ 52388 w 590550"/>
              <a:gd name="connsiteY5" fmla="*/ 576263 h 2200275"/>
              <a:gd name="connsiteX6" fmla="*/ 0 w 590550"/>
              <a:gd name="connsiteY6" fmla="*/ 590550 h 2200275"/>
              <a:gd name="connsiteX7" fmla="*/ 4763 w 590550"/>
              <a:gd name="connsiteY7" fmla="*/ 638175 h 2200275"/>
              <a:gd name="connsiteX8" fmla="*/ 71438 w 590550"/>
              <a:gd name="connsiteY8" fmla="*/ 671513 h 2200275"/>
              <a:gd name="connsiteX9" fmla="*/ 104775 w 590550"/>
              <a:gd name="connsiteY9" fmla="*/ 719138 h 2200275"/>
              <a:gd name="connsiteX10" fmla="*/ 104775 w 590550"/>
              <a:gd name="connsiteY10" fmla="*/ 795338 h 2200275"/>
              <a:gd name="connsiteX11" fmla="*/ 109538 w 590550"/>
              <a:gd name="connsiteY11" fmla="*/ 1819275 h 2200275"/>
              <a:gd name="connsiteX12" fmla="*/ 138113 w 590550"/>
              <a:gd name="connsiteY12" fmla="*/ 1843088 h 2200275"/>
              <a:gd name="connsiteX13" fmla="*/ 138113 w 590550"/>
              <a:gd name="connsiteY13" fmla="*/ 2200275 h 2200275"/>
              <a:gd name="connsiteX14" fmla="*/ 166688 w 590550"/>
              <a:gd name="connsiteY14" fmla="*/ 2200275 h 2200275"/>
              <a:gd name="connsiteX15" fmla="*/ 204788 w 590550"/>
              <a:gd name="connsiteY15" fmla="*/ 2162175 h 2200275"/>
              <a:gd name="connsiteX16" fmla="*/ 366713 w 590550"/>
              <a:gd name="connsiteY16" fmla="*/ 2162175 h 2200275"/>
              <a:gd name="connsiteX17" fmla="*/ 371475 w 590550"/>
              <a:gd name="connsiteY17" fmla="*/ 2119313 h 2200275"/>
              <a:gd name="connsiteX18" fmla="*/ 328613 w 590550"/>
              <a:gd name="connsiteY18" fmla="*/ 2119313 h 2200275"/>
              <a:gd name="connsiteX19" fmla="*/ 328613 w 590550"/>
              <a:gd name="connsiteY19" fmla="*/ 1833563 h 2200275"/>
              <a:gd name="connsiteX20" fmla="*/ 280988 w 590550"/>
              <a:gd name="connsiteY20" fmla="*/ 1724025 h 2200275"/>
              <a:gd name="connsiteX21" fmla="*/ 261938 w 590550"/>
              <a:gd name="connsiteY21" fmla="*/ 1576388 h 2200275"/>
              <a:gd name="connsiteX22" fmla="*/ 257175 w 590550"/>
              <a:gd name="connsiteY22" fmla="*/ 252413 h 2200275"/>
              <a:gd name="connsiteX23" fmla="*/ 276225 w 590550"/>
              <a:gd name="connsiteY23" fmla="*/ 223838 h 2200275"/>
              <a:gd name="connsiteX24" fmla="*/ 571500 w 590550"/>
              <a:gd name="connsiteY24" fmla="*/ 219075 h 2200275"/>
              <a:gd name="connsiteX25" fmla="*/ 590550 w 590550"/>
              <a:gd name="connsiteY25" fmla="*/ 28575 h 2200275"/>
              <a:gd name="connsiteX26" fmla="*/ 571500 w 590550"/>
              <a:gd name="connsiteY26" fmla="*/ 0 h 2200275"/>
              <a:gd name="connsiteX27" fmla="*/ 523875 w 590550"/>
              <a:gd name="connsiteY27" fmla="*/ 4763 h 2200275"/>
              <a:gd name="connsiteX28" fmla="*/ 528638 w 590550"/>
              <a:gd name="connsiteY28" fmla="*/ 166688 h 2200275"/>
              <a:gd name="connsiteX29" fmla="*/ 509588 w 590550"/>
              <a:gd name="connsiteY29" fmla="*/ 190500 h 2200275"/>
              <a:gd name="connsiteX30" fmla="*/ 452438 w 590550"/>
              <a:gd name="connsiteY30" fmla="*/ 209550 h 2200275"/>
              <a:gd name="connsiteX31" fmla="*/ 428625 w 590550"/>
              <a:gd name="connsiteY31" fmla="*/ 185738 h 2200275"/>
              <a:gd name="connsiteX32" fmla="*/ 409575 w 590550"/>
              <a:gd name="connsiteY32" fmla="*/ 161925 h 2200275"/>
              <a:gd name="connsiteX33" fmla="*/ 409575 w 590550"/>
              <a:gd name="connsiteY33" fmla="*/ 0 h 2200275"/>
              <a:gd name="connsiteX34" fmla="*/ 80963 w 590550"/>
              <a:gd name="connsiteY34" fmla="*/ 14288 h 2200275"/>
              <a:gd name="connsiteX0" fmla="*/ 80963 w 590550"/>
              <a:gd name="connsiteY0" fmla="*/ 14288 h 2244725"/>
              <a:gd name="connsiteX1" fmla="*/ 85725 w 590550"/>
              <a:gd name="connsiteY1" fmla="*/ 223838 h 2244725"/>
              <a:gd name="connsiteX2" fmla="*/ 114300 w 590550"/>
              <a:gd name="connsiteY2" fmla="*/ 223838 h 2244725"/>
              <a:gd name="connsiteX3" fmla="*/ 119063 w 590550"/>
              <a:gd name="connsiteY3" fmla="*/ 390525 h 2244725"/>
              <a:gd name="connsiteX4" fmla="*/ 38100 w 590550"/>
              <a:gd name="connsiteY4" fmla="*/ 390525 h 2244725"/>
              <a:gd name="connsiteX5" fmla="*/ 52388 w 590550"/>
              <a:gd name="connsiteY5" fmla="*/ 576263 h 2244725"/>
              <a:gd name="connsiteX6" fmla="*/ 0 w 590550"/>
              <a:gd name="connsiteY6" fmla="*/ 590550 h 2244725"/>
              <a:gd name="connsiteX7" fmla="*/ 4763 w 590550"/>
              <a:gd name="connsiteY7" fmla="*/ 638175 h 2244725"/>
              <a:gd name="connsiteX8" fmla="*/ 71438 w 590550"/>
              <a:gd name="connsiteY8" fmla="*/ 671513 h 2244725"/>
              <a:gd name="connsiteX9" fmla="*/ 104775 w 590550"/>
              <a:gd name="connsiteY9" fmla="*/ 719138 h 2244725"/>
              <a:gd name="connsiteX10" fmla="*/ 104775 w 590550"/>
              <a:gd name="connsiteY10" fmla="*/ 795338 h 2244725"/>
              <a:gd name="connsiteX11" fmla="*/ 109538 w 590550"/>
              <a:gd name="connsiteY11" fmla="*/ 1819275 h 2244725"/>
              <a:gd name="connsiteX12" fmla="*/ 138113 w 590550"/>
              <a:gd name="connsiteY12" fmla="*/ 1843088 h 2244725"/>
              <a:gd name="connsiteX13" fmla="*/ 131763 w 590550"/>
              <a:gd name="connsiteY13" fmla="*/ 2244725 h 2244725"/>
              <a:gd name="connsiteX14" fmla="*/ 166688 w 590550"/>
              <a:gd name="connsiteY14" fmla="*/ 2200275 h 2244725"/>
              <a:gd name="connsiteX15" fmla="*/ 204788 w 590550"/>
              <a:gd name="connsiteY15" fmla="*/ 2162175 h 2244725"/>
              <a:gd name="connsiteX16" fmla="*/ 366713 w 590550"/>
              <a:gd name="connsiteY16" fmla="*/ 2162175 h 2244725"/>
              <a:gd name="connsiteX17" fmla="*/ 371475 w 590550"/>
              <a:gd name="connsiteY17" fmla="*/ 2119313 h 2244725"/>
              <a:gd name="connsiteX18" fmla="*/ 328613 w 590550"/>
              <a:gd name="connsiteY18" fmla="*/ 2119313 h 2244725"/>
              <a:gd name="connsiteX19" fmla="*/ 328613 w 590550"/>
              <a:gd name="connsiteY19" fmla="*/ 1833563 h 2244725"/>
              <a:gd name="connsiteX20" fmla="*/ 280988 w 590550"/>
              <a:gd name="connsiteY20" fmla="*/ 1724025 h 2244725"/>
              <a:gd name="connsiteX21" fmla="*/ 261938 w 590550"/>
              <a:gd name="connsiteY21" fmla="*/ 1576388 h 2244725"/>
              <a:gd name="connsiteX22" fmla="*/ 257175 w 590550"/>
              <a:gd name="connsiteY22" fmla="*/ 252413 h 2244725"/>
              <a:gd name="connsiteX23" fmla="*/ 276225 w 590550"/>
              <a:gd name="connsiteY23" fmla="*/ 223838 h 2244725"/>
              <a:gd name="connsiteX24" fmla="*/ 571500 w 590550"/>
              <a:gd name="connsiteY24" fmla="*/ 219075 h 2244725"/>
              <a:gd name="connsiteX25" fmla="*/ 590550 w 590550"/>
              <a:gd name="connsiteY25" fmla="*/ 28575 h 2244725"/>
              <a:gd name="connsiteX26" fmla="*/ 571500 w 590550"/>
              <a:gd name="connsiteY26" fmla="*/ 0 h 2244725"/>
              <a:gd name="connsiteX27" fmla="*/ 523875 w 590550"/>
              <a:gd name="connsiteY27" fmla="*/ 4763 h 2244725"/>
              <a:gd name="connsiteX28" fmla="*/ 528638 w 590550"/>
              <a:gd name="connsiteY28" fmla="*/ 166688 h 2244725"/>
              <a:gd name="connsiteX29" fmla="*/ 509588 w 590550"/>
              <a:gd name="connsiteY29" fmla="*/ 190500 h 2244725"/>
              <a:gd name="connsiteX30" fmla="*/ 452438 w 590550"/>
              <a:gd name="connsiteY30" fmla="*/ 209550 h 2244725"/>
              <a:gd name="connsiteX31" fmla="*/ 428625 w 590550"/>
              <a:gd name="connsiteY31" fmla="*/ 185738 h 2244725"/>
              <a:gd name="connsiteX32" fmla="*/ 409575 w 590550"/>
              <a:gd name="connsiteY32" fmla="*/ 161925 h 2244725"/>
              <a:gd name="connsiteX33" fmla="*/ 409575 w 590550"/>
              <a:gd name="connsiteY33" fmla="*/ 0 h 2244725"/>
              <a:gd name="connsiteX34" fmla="*/ 80963 w 590550"/>
              <a:gd name="connsiteY34" fmla="*/ 14288 h 2244725"/>
              <a:gd name="connsiteX0" fmla="*/ 80963 w 590550"/>
              <a:gd name="connsiteY0" fmla="*/ 14288 h 2266950"/>
              <a:gd name="connsiteX1" fmla="*/ 85725 w 590550"/>
              <a:gd name="connsiteY1" fmla="*/ 223838 h 2266950"/>
              <a:gd name="connsiteX2" fmla="*/ 114300 w 590550"/>
              <a:gd name="connsiteY2" fmla="*/ 223838 h 2266950"/>
              <a:gd name="connsiteX3" fmla="*/ 119063 w 590550"/>
              <a:gd name="connsiteY3" fmla="*/ 390525 h 2266950"/>
              <a:gd name="connsiteX4" fmla="*/ 38100 w 590550"/>
              <a:gd name="connsiteY4" fmla="*/ 390525 h 2266950"/>
              <a:gd name="connsiteX5" fmla="*/ 52388 w 590550"/>
              <a:gd name="connsiteY5" fmla="*/ 576263 h 2266950"/>
              <a:gd name="connsiteX6" fmla="*/ 0 w 590550"/>
              <a:gd name="connsiteY6" fmla="*/ 590550 h 2266950"/>
              <a:gd name="connsiteX7" fmla="*/ 4763 w 590550"/>
              <a:gd name="connsiteY7" fmla="*/ 638175 h 2266950"/>
              <a:gd name="connsiteX8" fmla="*/ 71438 w 590550"/>
              <a:gd name="connsiteY8" fmla="*/ 671513 h 2266950"/>
              <a:gd name="connsiteX9" fmla="*/ 104775 w 590550"/>
              <a:gd name="connsiteY9" fmla="*/ 719138 h 2266950"/>
              <a:gd name="connsiteX10" fmla="*/ 104775 w 590550"/>
              <a:gd name="connsiteY10" fmla="*/ 795338 h 2266950"/>
              <a:gd name="connsiteX11" fmla="*/ 109538 w 590550"/>
              <a:gd name="connsiteY11" fmla="*/ 1819275 h 2266950"/>
              <a:gd name="connsiteX12" fmla="*/ 138113 w 590550"/>
              <a:gd name="connsiteY12" fmla="*/ 1843088 h 2266950"/>
              <a:gd name="connsiteX13" fmla="*/ 131763 w 590550"/>
              <a:gd name="connsiteY13" fmla="*/ 2244725 h 2266950"/>
              <a:gd name="connsiteX14" fmla="*/ 153988 w 590550"/>
              <a:gd name="connsiteY14" fmla="*/ 2266950 h 2266950"/>
              <a:gd name="connsiteX15" fmla="*/ 204788 w 590550"/>
              <a:gd name="connsiteY15" fmla="*/ 2162175 h 2266950"/>
              <a:gd name="connsiteX16" fmla="*/ 366713 w 590550"/>
              <a:gd name="connsiteY16" fmla="*/ 2162175 h 2266950"/>
              <a:gd name="connsiteX17" fmla="*/ 371475 w 590550"/>
              <a:gd name="connsiteY17" fmla="*/ 2119313 h 2266950"/>
              <a:gd name="connsiteX18" fmla="*/ 328613 w 590550"/>
              <a:gd name="connsiteY18" fmla="*/ 2119313 h 2266950"/>
              <a:gd name="connsiteX19" fmla="*/ 328613 w 590550"/>
              <a:gd name="connsiteY19" fmla="*/ 1833563 h 2266950"/>
              <a:gd name="connsiteX20" fmla="*/ 280988 w 590550"/>
              <a:gd name="connsiteY20" fmla="*/ 1724025 h 2266950"/>
              <a:gd name="connsiteX21" fmla="*/ 261938 w 590550"/>
              <a:gd name="connsiteY21" fmla="*/ 1576388 h 2266950"/>
              <a:gd name="connsiteX22" fmla="*/ 257175 w 590550"/>
              <a:gd name="connsiteY22" fmla="*/ 252413 h 2266950"/>
              <a:gd name="connsiteX23" fmla="*/ 276225 w 590550"/>
              <a:gd name="connsiteY23" fmla="*/ 223838 h 2266950"/>
              <a:gd name="connsiteX24" fmla="*/ 571500 w 590550"/>
              <a:gd name="connsiteY24" fmla="*/ 219075 h 2266950"/>
              <a:gd name="connsiteX25" fmla="*/ 590550 w 590550"/>
              <a:gd name="connsiteY25" fmla="*/ 28575 h 2266950"/>
              <a:gd name="connsiteX26" fmla="*/ 571500 w 590550"/>
              <a:gd name="connsiteY26" fmla="*/ 0 h 2266950"/>
              <a:gd name="connsiteX27" fmla="*/ 523875 w 590550"/>
              <a:gd name="connsiteY27" fmla="*/ 4763 h 2266950"/>
              <a:gd name="connsiteX28" fmla="*/ 528638 w 590550"/>
              <a:gd name="connsiteY28" fmla="*/ 166688 h 2266950"/>
              <a:gd name="connsiteX29" fmla="*/ 509588 w 590550"/>
              <a:gd name="connsiteY29" fmla="*/ 190500 h 2266950"/>
              <a:gd name="connsiteX30" fmla="*/ 452438 w 590550"/>
              <a:gd name="connsiteY30" fmla="*/ 209550 h 2266950"/>
              <a:gd name="connsiteX31" fmla="*/ 428625 w 590550"/>
              <a:gd name="connsiteY31" fmla="*/ 185738 h 2266950"/>
              <a:gd name="connsiteX32" fmla="*/ 409575 w 590550"/>
              <a:gd name="connsiteY32" fmla="*/ 161925 h 2266950"/>
              <a:gd name="connsiteX33" fmla="*/ 409575 w 590550"/>
              <a:gd name="connsiteY33" fmla="*/ 0 h 2266950"/>
              <a:gd name="connsiteX34" fmla="*/ 80963 w 590550"/>
              <a:gd name="connsiteY34" fmla="*/ 14288 h 2266950"/>
              <a:gd name="connsiteX0" fmla="*/ 80963 w 590550"/>
              <a:gd name="connsiteY0" fmla="*/ 14288 h 2266950"/>
              <a:gd name="connsiteX1" fmla="*/ 85725 w 590550"/>
              <a:gd name="connsiteY1" fmla="*/ 223838 h 2266950"/>
              <a:gd name="connsiteX2" fmla="*/ 114300 w 590550"/>
              <a:gd name="connsiteY2" fmla="*/ 223838 h 2266950"/>
              <a:gd name="connsiteX3" fmla="*/ 119063 w 590550"/>
              <a:gd name="connsiteY3" fmla="*/ 390525 h 2266950"/>
              <a:gd name="connsiteX4" fmla="*/ 38100 w 590550"/>
              <a:gd name="connsiteY4" fmla="*/ 390525 h 2266950"/>
              <a:gd name="connsiteX5" fmla="*/ 52388 w 590550"/>
              <a:gd name="connsiteY5" fmla="*/ 576263 h 2266950"/>
              <a:gd name="connsiteX6" fmla="*/ 0 w 590550"/>
              <a:gd name="connsiteY6" fmla="*/ 590550 h 2266950"/>
              <a:gd name="connsiteX7" fmla="*/ 4763 w 590550"/>
              <a:gd name="connsiteY7" fmla="*/ 638175 h 2266950"/>
              <a:gd name="connsiteX8" fmla="*/ 71438 w 590550"/>
              <a:gd name="connsiteY8" fmla="*/ 671513 h 2266950"/>
              <a:gd name="connsiteX9" fmla="*/ 104775 w 590550"/>
              <a:gd name="connsiteY9" fmla="*/ 719138 h 2266950"/>
              <a:gd name="connsiteX10" fmla="*/ 104775 w 590550"/>
              <a:gd name="connsiteY10" fmla="*/ 795338 h 2266950"/>
              <a:gd name="connsiteX11" fmla="*/ 109538 w 590550"/>
              <a:gd name="connsiteY11" fmla="*/ 1819275 h 2266950"/>
              <a:gd name="connsiteX12" fmla="*/ 138113 w 590550"/>
              <a:gd name="connsiteY12" fmla="*/ 1843088 h 2266950"/>
              <a:gd name="connsiteX13" fmla="*/ 131763 w 590550"/>
              <a:gd name="connsiteY13" fmla="*/ 2244725 h 2266950"/>
              <a:gd name="connsiteX14" fmla="*/ 153988 w 590550"/>
              <a:gd name="connsiteY14" fmla="*/ 2266950 h 2266950"/>
              <a:gd name="connsiteX15" fmla="*/ 204788 w 590550"/>
              <a:gd name="connsiteY15" fmla="*/ 2162175 h 2266950"/>
              <a:gd name="connsiteX16" fmla="*/ 366713 w 590550"/>
              <a:gd name="connsiteY16" fmla="*/ 2162175 h 2266950"/>
              <a:gd name="connsiteX17" fmla="*/ 371475 w 590550"/>
              <a:gd name="connsiteY17" fmla="*/ 2119313 h 2266950"/>
              <a:gd name="connsiteX18" fmla="*/ 328613 w 590550"/>
              <a:gd name="connsiteY18" fmla="*/ 2119313 h 2266950"/>
              <a:gd name="connsiteX19" fmla="*/ 328613 w 590550"/>
              <a:gd name="connsiteY19" fmla="*/ 1833563 h 2266950"/>
              <a:gd name="connsiteX20" fmla="*/ 280988 w 590550"/>
              <a:gd name="connsiteY20" fmla="*/ 1724025 h 2266950"/>
              <a:gd name="connsiteX21" fmla="*/ 261938 w 590550"/>
              <a:gd name="connsiteY21" fmla="*/ 1576388 h 2266950"/>
              <a:gd name="connsiteX22" fmla="*/ 257175 w 590550"/>
              <a:gd name="connsiteY22" fmla="*/ 252413 h 2266950"/>
              <a:gd name="connsiteX23" fmla="*/ 276225 w 590550"/>
              <a:gd name="connsiteY23" fmla="*/ 223838 h 2266950"/>
              <a:gd name="connsiteX24" fmla="*/ 571500 w 590550"/>
              <a:gd name="connsiteY24" fmla="*/ 219075 h 2266950"/>
              <a:gd name="connsiteX25" fmla="*/ 590550 w 590550"/>
              <a:gd name="connsiteY25" fmla="*/ 28575 h 2266950"/>
              <a:gd name="connsiteX26" fmla="*/ 571500 w 590550"/>
              <a:gd name="connsiteY26" fmla="*/ 0 h 2266950"/>
              <a:gd name="connsiteX27" fmla="*/ 523875 w 590550"/>
              <a:gd name="connsiteY27" fmla="*/ 4763 h 2266950"/>
              <a:gd name="connsiteX28" fmla="*/ 528638 w 590550"/>
              <a:gd name="connsiteY28" fmla="*/ 166688 h 2266950"/>
              <a:gd name="connsiteX29" fmla="*/ 509588 w 590550"/>
              <a:gd name="connsiteY29" fmla="*/ 190500 h 2266950"/>
              <a:gd name="connsiteX30" fmla="*/ 452438 w 590550"/>
              <a:gd name="connsiteY30" fmla="*/ 209550 h 2266950"/>
              <a:gd name="connsiteX31" fmla="*/ 428625 w 590550"/>
              <a:gd name="connsiteY31" fmla="*/ 185738 h 2266950"/>
              <a:gd name="connsiteX32" fmla="*/ 409575 w 590550"/>
              <a:gd name="connsiteY32" fmla="*/ 161925 h 2266950"/>
              <a:gd name="connsiteX33" fmla="*/ 409575 w 590550"/>
              <a:gd name="connsiteY33" fmla="*/ 0 h 2266950"/>
              <a:gd name="connsiteX34" fmla="*/ 80963 w 590550"/>
              <a:gd name="connsiteY34" fmla="*/ 14288 h 2266950"/>
              <a:gd name="connsiteX0" fmla="*/ 80963 w 590550"/>
              <a:gd name="connsiteY0" fmla="*/ 14288 h 2276475"/>
              <a:gd name="connsiteX1" fmla="*/ 85725 w 590550"/>
              <a:gd name="connsiteY1" fmla="*/ 223838 h 2276475"/>
              <a:gd name="connsiteX2" fmla="*/ 114300 w 590550"/>
              <a:gd name="connsiteY2" fmla="*/ 223838 h 2276475"/>
              <a:gd name="connsiteX3" fmla="*/ 119063 w 590550"/>
              <a:gd name="connsiteY3" fmla="*/ 390525 h 2276475"/>
              <a:gd name="connsiteX4" fmla="*/ 38100 w 590550"/>
              <a:gd name="connsiteY4" fmla="*/ 390525 h 2276475"/>
              <a:gd name="connsiteX5" fmla="*/ 52388 w 590550"/>
              <a:gd name="connsiteY5" fmla="*/ 576263 h 2276475"/>
              <a:gd name="connsiteX6" fmla="*/ 0 w 590550"/>
              <a:gd name="connsiteY6" fmla="*/ 590550 h 2276475"/>
              <a:gd name="connsiteX7" fmla="*/ 4763 w 590550"/>
              <a:gd name="connsiteY7" fmla="*/ 638175 h 2276475"/>
              <a:gd name="connsiteX8" fmla="*/ 71438 w 590550"/>
              <a:gd name="connsiteY8" fmla="*/ 671513 h 2276475"/>
              <a:gd name="connsiteX9" fmla="*/ 104775 w 590550"/>
              <a:gd name="connsiteY9" fmla="*/ 719138 h 2276475"/>
              <a:gd name="connsiteX10" fmla="*/ 104775 w 590550"/>
              <a:gd name="connsiteY10" fmla="*/ 795338 h 2276475"/>
              <a:gd name="connsiteX11" fmla="*/ 109538 w 590550"/>
              <a:gd name="connsiteY11" fmla="*/ 1819275 h 2276475"/>
              <a:gd name="connsiteX12" fmla="*/ 138113 w 590550"/>
              <a:gd name="connsiteY12" fmla="*/ 1843088 h 2276475"/>
              <a:gd name="connsiteX13" fmla="*/ 131763 w 590550"/>
              <a:gd name="connsiteY13" fmla="*/ 2244725 h 2276475"/>
              <a:gd name="connsiteX14" fmla="*/ 198438 w 590550"/>
              <a:gd name="connsiteY14" fmla="*/ 2276475 h 2276475"/>
              <a:gd name="connsiteX15" fmla="*/ 204788 w 590550"/>
              <a:gd name="connsiteY15" fmla="*/ 2162175 h 2276475"/>
              <a:gd name="connsiteX16" fmla="*/ 366713 w 590550"/>
              <a:gd name="connsiteY16" fmla="*/ 2162175 h 2276475"/>
              <a:gd name="connsiteX17" fmla="*/ 371475 w 590550"/>
              <a:gd name="connsiteY17" fmla="*/ 2119313 h 2276475"/>
              <a:gd name="connsiteX18" fmla="*/ 328613 w 590550"/>
              <a:gd name="connsiteY18" fmla="*/ 2119313 h 2276475"/>
              <a:gd name="connsiteX19" fmla="*/ 328613 w 590550"/>
              <a:gd name="connsiteY19" fmla="*/ 1833563 h 2276475"/>
              <a:gd name="connsiteX20" fmla="*/ 280988 w 590550"/>
              <a:gd name="connsiteY20" fmla="*/ 1724025 h 2276475"/>
              <a:gd name="connsiteX21" fmla="*/ 261938 w 590550"/>
              <a:gd name="connsiteY21" fmla="*/ 1576388 h 2276475"/>
              <a:gd name="connsiteX22" fmla="*/ 257175 w 590550"/>
              <a:gd name="connsiteY22" fmla="*/ 252413 h 2276475"/>
              <a:gd name="connsiteX23" fmla="*/ 276225 w 590550"/>
              <a:gd name="connsiteY23" fmla="*/ 223838 h 2276475"/>
              <a:gd name="connsiteX24" fmla="*/ 571500 w 590550"/>
              <a:gd name="connsiteY24" fmla="*/ 219075 h 2276475"/>
              <a:gd name="connsiteX25" fmla="*/ 590550 w 590550"/>
              <a:gd name="connsiteY25" fmla="*/ 28575 h 2276475"/>
              <a:gd name="connsiteX26" fmla="*/ 571500 w 590550"/>
              <a:gd name="connsiteY26" fmla="*/ 0 h 2276475"/>
              <a:gd name="connsiteX27" fmla="*/ 523875 w 590550"/>
              <a:gd name="connsiteY27" fmla="*/ 4763 h 2276475"/>
              <a:gd name="connsiteX28" fmla="*/ 528638 w 590550"/>
              <a:gd name="connsiteY28" fmla="*/ 166688 h 2276475"/>
              <a:gd name="connsiteX29" fmla="*/ 509588 w 590550"/>
              <a:gd name="connsiteY29" fmla="*/ 190500 h 2276475"/>
              <a:gd name="connsiteX30" fmla="*/ 452438 w 590550"/>
              <a:gd name="connsiteY30" fmla="*/ 209550 h 2276475"/>
              <a:gd name="connsiteX31" fmla="*/ 428625 w 590550"/>
              <a:gd name="connsiteY31" fmla="*/ 185738 h 2276475"/>
              <a:gd name="connsiteX32" fmla="*/ 409575 w 590550"/>
              <a:gd name="connsiteY32" fmla="*/ 161925 h 2276475"/>
              <a:gd name="connsiteX33" fmla="*/ 409575 w 590550"/>
              <a:gd name="connsiteY33" fmla="*/ 0 h 2276475"/>
              <a:gd name="connsiteX34" fmla="*/ 80963 w 590550"/>
              <a:gd name="connsiteY34" fmla="*/ 14288 h 2276475"/>
              <a:gd name="connsiteX0" fmla="*/ 80963 w 590550"/>
              <a:gd name="connsiteY0" fmla="*/ 14288 h 2276575"/>
              <a:gd name="connsiteX1" fmla="*/ 85725 w 590550"/>
              <a:gd name="connsiteY1" fmla="*/ 223838 h 2276575"/>
              <a:gd name="connsiteX2" fmla="*/ 114300 w 590550"/>
              <a:gd name="connsiteY2" fmla="*/ 223838 h 2276575"/>
              <a:gd name="connsiteX3" fmla="*/ 119063 w 590550"/>
              <a:gd name="connsiteY3" fmla="*/ 390525 h 2276575"/>
              <a:gd name="connsiteX4" fmla="*/ 38100 w 590550"/>
              <a:gd name="connsiteY4" fmla="*/ 390525 h 2276575"/>
              <a:gd name="connsiteX5" fmla="*/ 52388 w 590550"/>
              <a:gd name="connsiteY5" fmla="*/ 576263 h 2276575"/>
              <a:gd name="connsiteX6" fmla="*/ 0 w 590550"/>
              <a:gd name="connsiteY6" fmla="*/ 590550 h 2276575"/>
              <a:gd name="connsiteX7" fmla="*/ 4763 w 590550"/>
              <a:gd name="connsiteY7" fmla="*/ 638175 h 2276575"/>
              <a:gd name="connsiteX8" fmla="*/ 71438 w 590550"/>
              <a:gd name="connsiteY8" fmla="*/ 671513 h 2276575"/>
              <a:gd name="connsiteX9" fmla="*/ 104775 w 590550"/>
              <a:gd name="connsiteY9" fmla="*/ 719138 h 2276575"/>
              <a:gd name="connsiteX10" fmla="*/ 104775 w 590550"/>
              <a:gd name="connsiteY10" fmla="*/ 795338 h 2276575"/>
              <a:gd name="connsiteX11" fmla="*/ 109538 w 590550"/>
              <a:gd name="connsiteY11" fmla="*/ 1819275 h 2276575"/>
              <a:gd name="connsiteX12" fmla="*/ 138113 w 590550"/>
              <a:gd name="connsiteY12" fmla="*/ 1843088 h 2276575"/>
              <a:gd name="connsiteX13" fmla="*/ 131763 w 590550"/>
              <a:gd name="connsiteY13" fmla="*/ 2244725 h 2276575"/>
              <a:gd name="connsiteX14" fmla="*/ 198438 w 590550"/>
              <a:gd name="connsiteY14" fmla="*/ 2276475 h 2276575"/>
              <a:gd name="connsiteX15" fmla="*/ 358775 w 590550"/>
              <a:gd name="connsiteY15" fmla="*/ 2241549 h 2276575"/>
              <a:gd name="connsiteX16" fmla="*/ 204788 w 590550"/>
              <a:gd name="connsiteY16" fmla="*/ 2162175 h 2276575"/>
              <a:gd name="connsiteX17" fmla="*/ 366713 w 590550"/>
              <a:gd name="connsiteY17" fmla="*/ 2162175 h 2276575"/>
              <a:gd name="connsiteX18" fmla="*/ 371475 w 590550"/>
              <a:gd name="connsiteY18" fmla="*/ 2119313 h 2276575"/>
              <a:gd name="connsiteX19" fmla="*/ 328613 w 590550"/>
              <a:gd name="connsiteY19" fmla="*/ 2119313 h 2276575"/>
              <a:gd name="connsiteX20" fmla="*/ 328613 w 590550"/>
              <a:gd name="connsiteY20" fmla="*/ 1833563 h 2276575"/>
              <a:gd name="connsiteX21" fmla="*/ 280988 w 590550"/>
              <a:gd name="connsiteY21" fmla="*/ 1724025 h 2276575"/>
              <a:gd name="connsiteX22" fmla="*/ 261938 w 590550"/>
              <a:gd name="connsiteY22" fmla="*/ 1576388 h 2276575"/>
              <a:gd name="connsiteX23" fmla="*/ 257175 w 590550"/>
              <a:gd name="connsiteY23" fmla="*/ 252413 h 2276575"/>
              <a:gd name="connsiteX24" fmla="*/ 276225 w 590550"/>
              <a:gd name="connsiteY24" fmla="*/ 223838 h 2276575"/>
              <a:gd name="connsiteX25" fmla="*/ 571500 w 590550"/>
              <a:gd name="connsiteY25" fmla="*/ 219075 h 2276575"/>
              <a:gd name="connsiteX26" fmla="*/ 590550 w 590550"/>
              <a:gd name="connsiteY26" fmla="*/ 28575 h 2276575"/>
              <a:gd name="connsiteX27" fmla="*/ 571500 w 590550"/>
              <a:gd name="connsiteY27" fmla="*/ 0 h 2276575"/>
              <a:gd name="connsiteX28" fmla="*/ 523875 w 590550"/>
              <a:gd name="connsiteY28" fmla="*/ 4763 h 2276575"/>
              <a:gd name="connsiteX29" fmla="*/ 528638 w 590550"/>
              <a:gd name="connsiteY29" fmla="*/ 166688 h 2276575"/>
              <a:gd name="connsiteX30" fmla="*/ 509588 w 590550"/>
              <a:gd name="connsiteY30" fmla="*/ 190500 h 2276575"/>
              <a:gd name="connsiteX31" fmla="*/ 452438 w 590550"/>
              <a:gd name="connsiteY31" fmla="*/ 209550 h 2276575"/>
              <a:gd name="connsiteX32" fmla="*/ 428625 w 590550"/>
              <a:gd name="connsiteY32" fmla="*/ 185738 h 2276575"/>
              <a:gd name="connsiteX33" fmla="*/ 409575 w 590550"/>
              <a:gd name="connsiteY33" fmla="*/ 161925 h 2276575"/>
              <a:gd name="connsiteX34" fmla="*/ 409575 w 590550"/>
              <a:gd name="connsiteY34" fmla="*/ 0 h 2276575"/>
              <a:gd name="connsiteX35" fmla="*/ 80963 w 590550"/>
              <a:gd name="connsiteY35" fmla="*/ 14288 h 2276575"/>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4788 w 590550"/>
              <a:gd name="connsiteY17" fmla="*/ 2162175 h 2277093"/>
              <a:gd name="connsiteX18" fmla="*/ 366713 w 590550"/>
              <a:gd name="connsiteY18" fmla="*/ 2162175 h 2277093"/>
              <a:gd name="connsiteX19" fmla="*/ 371475 w 590550"/>
              <a:gd name="connsiteY19" fmla="*/ 2119313 h 2277093"/>
              <a:gd name="connsiteX20" fmla="*/ 328613 w 590550"/>
              <a:gd name="connsiteY20" fmla="*/ 2119313 h 2277093"/>
              <a:gd name="connsiteX21" fmla="*/ 328613 w 590550"/>
              <a:gd name="connsiteY21" fmla="*/ 1833563 h 2277093"/>
              <a:gd name="connsiteX22" fmla="*/ 280988 w 590550"/>
              <a:gd name="connsiteY22" fmla="*/ 1724025 h 2277093"/>
              <a:gd name="connsiteX23" fmla="*/ 261938 w 590550"/>
              <a:gd name="connsiteY23" fmla="*/ 1576388 h 2277093"/>
              <a:gd name="connsiteX24" fmla="*/ 257175 w 590550"/>
              <a:gd name="connsiteY24" fmla="*/ 252413 h 2277093"/>
              <a:gd name="connsiteX25" fmla="*/ 276225 w 590550"/>
              <a:gd name="connsiteY25" fmla="*/ 223838 h 2277093"/>
              <a:gd name="connsiteX26" fmla="*/ 571500 w 590550"/>
              <a:gd name="connsiteY26" fmla="*/ 219075 h 2277093"/>
              <a:gd name="connsiteX27" fmla="*/ 590550 w 590550"/>
              <a:gd name="connsiteY27" fmla="*/ 28575 h 2277093"/>
              <a:gd name="connsiteX28" fmla="*/ 571500 w 590550"/>
              <a:gd name="connsiteY28" fmla="*/ 0 h 2277093"/>
              <a:gd name="connsiteX29" fmla="*/ 523875 w 590550"/>
              <a:gd name="connsiteY29" fmla="*/ 4763 h 2277093"/>
              <a:gd name="connsiteX30" fmla="*/ 528638 w 590550"/>
              <a:gd name="connsiteY30" fmla="*/ 166688 h 2277093"/>
              <a:gd name="connsiteX31" fmla="*/ 509588 w 590550"/>
              <a:gd name="connsiteY31" fmla="*/ 190500 h 2277093"/>
              <a:gd name="connsiteX32" fmla="*/ 452438 w 590550"/>
              <a:gd name="connsiteY32" fmla="*/ 209550 h 2277093"/>
              <a:gd name="connsiteX33" fmla="*/ 428625 w 590550"/>
              <a:gd name="connsiteY33" fmla="*/ 185738 h 2277093"/>
              <a:gd name="connsiteX34" fmla="*/ 409575 w 590550"/>
              <a:gd name="connsiteY34" fmla="*/ 161925 h 2277093"/>
              <a:gd name="connsiteX35" fmla="*/ 409575 w 590550"/>
              <a:gd name="connsiteY35" fmla="*/ 0 h 2277093"/>
              <a:gd name="connsiteX36" fmla="*/ 80963 w 590550"/>
              <a:gd name="connsiteY36"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28613 w 590550"/>
              <a:gd name="connsiteY22" fmla="*/ 1833563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28613 w 590550"/>
              <a:gd name="connsiteY22" fmla="*/ 1833563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28613 w 590550"/>
              <a:gd name="connsiteY22" fmla="*/ 1833563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28613 w 590550"/>
              <a:gd name="connsiteY22" fmla="*/ 1833563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38138 w 590550"/>
              <a:gd name="connsiteY22" fmla="*/ 1840706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42901 w 590550"/>
              <a:gd name="connsiteY21" fmla="*/ 2119313 h 2277093"/>
              <a:gd name="connsiteX22" fmla="*/ 338138 w 590550"/>
              <a:gd name="connsiteY22" fmla="*/ 1840706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715"/>
              <a:gd name="connsiteX1" fmla="*/ 85725 w 590550"/>
              <a:gd name="connsiteY1" fmla="*/ 223838 h 2277715"/>
              <a:gd name="connsiteX2" fmla="*/ 114300 w 590550"/>
              <a:gd name="connsiteY2" fmla="*/ 223838 h 2277715"/>
              <a:gd name="connsiteX3" fmla="*/ 119063 w 590550"/>
              <a:gd name="connsiteY3" fmla="*/ 390525 h 2277715"/>
              <a:gd name="connsiteX4" fmla="*/ 38100 w 590550"/>
              <a:gd name="connsiteY4" fmla="*/ 390525 h 2277715"/>
              <a:gd name="connsiteX5" fmla="*/ 52388 w 590550"/>
              <a:gd name="connsiteY5" fmla="*/ 576263 h 2277715"/>
              <a:gd name="connsiteX6" fmla="*/ 0 w 590550"/>
              <a:gd name="connsiteY6" fmla="*/ 590550 h 2277715"/>
              <a:gd name="connsiteX7" fmla="*/ 4763 w 590550"/>
              <a:gd name="connsiteY7" fmla="*/ 638175 h 2277715"/>
              <a:gd name="connsiteX8" fmla="*/ 71438 w 590550"/>
              <a:gd name="connsiteY8" fmla="*/ 671513 h 2277715"/>
              <a:gd name="connsiteX9" fmla="*/ 104775 w 590550"/>
              <a:gd name="connsiteY9" fmla="*/ 719138 h 2277715"/>
              <a:gd name="connsiteX10" fmla="*/ 104775 w 590550"/>
              <a:gd name="connsiteY10" fmla="*/ 795338 h 2277715"/>
              <a:gd name="connsiteX11" fmla="*/ 109538 w 590550"/>
              <a:gd name="connsiteY11" fmla="*/ 1819275 h 2277715"/>
              <a:gd name="connsiteX12" fmla="*/ 138113 w 590550"/>
              <a:gd name="connsiteY12" fmla="*/ 1843088 h 2277715"/>
              <a:gd name="connsiteX13" fmla="*/ 131763 w 590550"/>
              <a:gd name="connsiteY13" fmla="*/ 2244725 h 2277715"/>
              <a:gd name="connsiteX14" fmla="*/ 198438 w 590550"/>
              <a:gd name="connsiteY14" fmla="*/ 2276475 h 2277715"/>
              <a:gd name="connsiteX15" fmla="*/ 359569 w 590550"/>
              <a:gd name="connsiteY15" fmla="*/ 2271712 h 2277715"/>
              <a:gd name="connsiteX16" fmla="*/ 358775 w 590550"/>
              <a:gd name="connsiteY16" fmla="*/ 2241549 h 2277715"/>
              <a:gd name="connsiteX17" fmla="*/ 203200 w 590550"/>
              <a:gd name="connsiteY17" fmla="*/ 2225674 h 2277715"/>
              <a:gd name="connsiteX18" fmla="*/ 204788 w 590550"/>
              <a:gd name="connsiteY18" fmla="*/ 2162175 h 2277715"/>
              <a:gd name="connsiteX19" fmla="*/ 366713 w 590550"/>
              <a:gd name="connsiteY19" fmla="*/ 2162175 h 2277715"/>
              <a:gd name="connsiteX20" fmla="*/ 371475 w 590550"/>
              <a:gd name="connsiteY20" fmla="*/ 2119313 h 2277715"/>
              <a:gd name="connsiteX21" fmla="*/ 342901 w 590550"/>
              <a:gd name="connsiteY21" fmla="*/ 2119313 h 2277715"/>
              <a:gd name="connsiteX22" fmla="*/ 338138 w 590550"/>
              <a:gd name="connsiteY22" fmla="*/ 1840706 h 2277715"/>
              <a:gd name="connsiteX23" fmla="*/ 280988 w 590550"/>
              <a:gd name="connsiteY23" fmla="*/ 1724025 h 2277715"/>
              <a:gd name="connsiteX24" fmla="*/ 261938 w 590550"/>
              <a:gd name="connsiteY24" fmla="*/ 1576388 h 2277715"/>
              <a:gd name="connsiteX25" fmla="*/ 257175 w 590550"/>
              <a:gd name="connsiteY25" fmla="*/ 252413 h 2277715"/>
              <a:gd name="connsiteX26" fmla="*/ 276225 w 590550"/>
              <a:gd name="connsiteY26" fmla="*/ 223838 h 2277715"/>
              <a:gd name="connsiteX27" fmla="*/ 571500 w 590550"/>
              <a:gd name="connsiteY27" fmla="*/ 219075 h 2277715"/>
              <a:gd name="connsiteX28" fmla="*/ 590550 w 590550"/>
              <a:gd name="connsiteY28" fmla="*/ 28575 h 2277715"/>
              <a:gd name="connsiteX29" fmla="*/ 571500 w 590550"/>
              <a:gd name="connsiteY29" fmla="*/ 0 h 2277715"/>
              <a:gd name="connsiteX30" fmla="*/ 523875 w 590550"/>
              <a:gd name="connsiteY30" fmla="*/ 4763 h 2277715"/>
              <a:gd name="connsiteX31" fmla="*/ 528638 w 590550"/>
              <a:gd name="connsiteY31" fmla="*/ 166688 h 2277715"/>
              <a:gd name="connsiteX32" fmla="*/ 509588 w 590550"/>
              <a:gd name="connsiteY32" fmla="*/ 190500 h 2277715"/>
              <a:gd name="connsiteX33" fmla="*/ 452438 w 590550"/>
              <a:gd name="connsiteY33" fmla="*/ 209550 h 2277715"/>
              <a:gd name="connsiteX34" fmla="*/ 428625 w 590550"/>
              <a:gd name="connsiteY34" fmla="*/ 185738 h 2277715"/>
              <a:gd name="connsiteX35" fmla="*/ 409575 w 590550"/>
              <a:gd name="connsiteY35" fmla="*/ 161925 h 2277715"/>
              <a:gd name="connsiteX36" fmla="*/ 409575 w 590550"/>
              <a:gd name="connsiteY36" fmla="*/ 0 h 2277715"/>
              <a:gd name="connsiteX37" fmla="*/ 80963 w 590550"/>
              <a:gd name="connsiteY37" fmla="*/ 14288 h 227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90550" h="2277715">
                <a:moveTo>
                  <a:pt x="80963" y="14288"/>
                </a:moveTo>
                <a:lnTo>
                  <a:pt x="85725" y="223838"/>
                </a:lnTo>
                <a:lnTo>
                  <a:pt x="114300" y="223838"/>
                </a:lnTo>
                <a:lnTo>
                  <a:pt x="119063" y="390525"/>
                </a:lnTo>
                <a:lnTo>
                  <a:pt x="38100" y="390525"/>
                </a:lnTo>
                <a:lnTo>
                  <a:pt x="52388" y="576263"/>
                </a:lnTo>
                <a:lnTo>
                  <a:pt x="0" y="590550"/>
                </a:lnTo>
                <a:lnTo>
                  <a:pt x="4763" y="638175"/>
                </a:lnTo>
                <a:lnTo>
                  <a:pt x="71438" y="671513"/>
                </a:lnTo>
                <a:lnTo>
                  <a:pt x="104775" y="719138"/>
                </a:lnTo>
                <a:lnTo>
                  <a:pt x="104775" y="795338"/>
                </a:lnTo>
                <a:cubicBezTo>
                  <a:pt x="106363" y="1136650"/>
                  <a:pt x="107950" y="1477963"/>
                  <a:pt x="109538" y="1819275"/>
                </a:cubicBezTo>
                <a:lnTo>
                  <a:pt x="138113" y="1843088"/>
                </a:lnTo>
                <a:lnTo>
                  <a:pt x="131763" y="2244725"/>
                </a:lnTo>
                <a:lnTo>
                  <a:pt x="198438" y="2276475"/>
                </a:lnTo>
                <a:cubicBezTo>
                  <a:pt x="225161" y="2279121"/>
                  <a:pt x="332846" y="2277533"/>
                  <a:pt x="359569" y="2271712"/>
                </a:cubicBezTo>
                <a:cubicBezTo>
                  <a:pt x="386292" y="2265891"/>
                  <a:pt x="370946" y="2252662"/>
                  <a:pt x="358775" y="2241549"/>
                </a:cubicBezTo>
                <a:cubicBezTo>
                  <a:pt x="346604" y="2230436"/>
                  <a:pt x="228864" y="2238903"/>
                  <a:pt x="203200" y="2225674"/>
                </a:cubicBezTo>
                <a:cubicBezTo>
                  <a:pt x="196586" y="2199745"/>
                  <a:pt x="190236" y="2168525"/>
                  <a:pt x="204788" y="2162175"/>
                </a:cubicBezTo>
                <a:lnTo>
                  <a:pt x="366713" y="2162175"/>
                </a:lnTo>
                <a:lnTo>
                  <a:pt x="371475" y="2119313"/>
                </a:lnTo>
                <a:lnTo>
                  <a:pt x="342901" y="2119313"/>
                </a:lnTo>
                <a:cubicBezTo>
                  <a:pt x="341313" y="2026444"/>
                  <a:pt x="339726" y="1933575"/>
                  <a:pt x="338138" y="1840706"/>
                </a:cubicBezTo>
                <a:lnTo>
                  <a:pt x="280988" y="1724025"/>
                </a:lnTo>
                <a:lnTo>
                  <a:pt x="261938" y="1576388"/>
                </a:lnTo>
                <a:cubicBezTo>
                  <a:pt x="260350" y="1135063"/>
                  <a:pt x="258763" y="693738"/>
                  <a:pt x="257175" y="252413"/>
                </a:cubicBezTo>
                <a:lnTo>
                  <a:pt x="276225" y="223838"/>
                </a:lnTo>
                <a:lnTo>
                  <a:pt x="571500" y="219075"/>
                </a:lnTo>
                <a:lnTo>
                  <a:pt x="590550" y="28575"/>
                </a:lnTo>
                <a:lnTo>
                  <a:pt x="571500" y="0"/>
                </a:lnTo>
                <a:lnTo>
                  <a:pt x="523875" y="4763"/>
                </a:lnTo>
                <a:lnTo>
                  <a:pt x="528638" y="166688"/>
                </a:lnTo>
                <a:lnTo>
                  <a:pt x="509588" y="190500"/>
                </a:lnTo>
                <a:lnTo>
                  <a:pt x="452438" y="209550"/>
                </a:lnTo>
                <a:lnTo>
                  <a:pt x="428625" y="185738"/>
                </a:lnTo>
                <a:lnTo>
                  <a:pt x="409575" y="161925"/>
                </a:lnTo>
                <a:lnTo>
                  <a:pt x="409575" y="0"/>
                </a:lnTo>
                <a:lnTo>
                  <a:pt x="80963" y="14288"/>
                </a:lnTo>
                <a:close/>
              </a:path>
            </a:pathLst>
          </a:custGeom>
          <a:solidFill>
            <a:srgbClr val="5B9BD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Forme libre 6"/>
          <p:cNvSpPr/>
          <p:nvPr/>
        </p:nvSpPr>
        <p:spPr>
          <a:xfrm>
            <a:off x="7372350" y="5262563"/>
            <a:ext cx="551089" cy="557212"/>
          </a:xfrm>
          <a:custGeom>
            <a:avLst/>
            <a:gdLst>
              <a:gd name="connsiteX0" fmla="*/ 9525 w 538163"/>
              <a:gd name="connsiteY0" fmla="*/ 95250 h 557212"/>
              <a:gd name="connsiteX1" fmla="*/ 14288 w 538163"/>
              <a:gd name="connsiteY1" fmla="*/ 180975 h 557212"/>
              <a:gd name="connsiteX2" fmla="*/ 38100 w 538163"/>
              <a:gd name="connsiteY2" fmla="*/ 233362 h 557212"/>
              <a:gd name="connsiteX3" fmla="*/ 47625 w 538163"/>
              <a:gd name="connsiteY3" fmla="*/ 557212 h 557212"/>
              <a:gd name="connsiteX4" fmla="*/ 533400 w 538163"/>
              <a:gd name="connsiteY4" fmla="*/ 557212 h 557212"/>
              <a:gd name="connsiteX5" fmla="*/ 538163 w 538163"/>
              <a:gd name="connsiteY5" fmla="*/ 447675 h 557212"/>
              <a:gd name="connsiteX6" fmla="*/ 252413 w 538163"/>
              <a:gd name="connsiteY6" fmla="*/ 447675 h 557212"/>
              <a:gd name="connsiteX7" fmla="*/ 214313 w 538163"/>
              <a:gd name="connsiteY7" fmla="*/ 400050 h 557212"/>
              <a:gd name="connsiteX8" fmla="*/ 190500 w 538163"/>
              <a:gd name="connsiteY8" fmla="*/ 342900 h 557212"/>
              <a:gd name="connsiteX9" fmla="*/ 190500 w 538163"/>
              <a:gd name="connsiteY9" fmla="*/ 138112 h 557212"/>
              <a:gd name="connsiteX10" fmla="*/ 204788 w 538163"/>
              <a:gd name="connsiteY10" fmla="*/ 114300 h 557212"/>
              <a:gd name="connsiteX11" fmla="*/ 342900 w 538163"/>
              <a:gd name="connsiteY11" fmla="*/ 85725 h 557212"/>
              <a:gd name="connsiteX12" fmla="*/ 352425 w 538163"/>
              <a:gd name="connsiteY12" fmla="*/ 0 h 557212"/>
              <a:gd name="connsiteX13" fmla="*/ 176213 w 538163"/>
              <a:gd name="connsiteY13" fmla="*/ 0 h 557212"/>
              <a:gd name="connsiteX14" fmla="*/ 0 w 538163"/>
              <a:gd name="connsiteY14" fmla="*/ 4762 h 557212"/>
              <a:gd name="connsiteX15" fmla="*/ 9525 w 538163"/>
              <a:gd name="connsiteY15" fmla="*/ 23812 h 557212"/>
              <a:gd name="connsiteX16" fmla="*/ 152400 w 538163"/>
              <a:gd name="connsiteY16" fmla="*/ 28575 h 557212"/>
              <a:gd name="connsiteX17" fmla="*/ 209550 w 538163"/>
              <a:gd name="connsiteY17" fmla="*/ 47625 h 557212"/>
              <a:gd name="connsiteX18" fmla="*/ 195263 w 538163"/>
              <a:gd name="connsiteY18" fmla="*/ 76200 h 557212"/>
              <a:gd name="connsiteX19" fmla="*/ 80963 w 538163"/>
              <a:gd name="connsiteY19" fmla="*/ 95250 h 557212"/>
              <a:gd name="connsiteX20" fmla="*/ 9525 w 538163"/>
              <a:gd name="connsiteY20" fmla="*/ 95250 h 557212"/>
              <a:gd name="connsiteX0" fmla="*/ 9525 w 1857375"/>
              <a:gd name="connsiteY0" fmla="*/ 95250 h 557212"/>
              <a:gd name="connsiteX1" fmla="*/ 14288 w 1857375"/>
              <a:gd name="connsiteY1" fmla="*/ 180975 h 557212"/>
              <a:gd name="connsiteX2" fmla="*/ 38100 w 1857375"/>
              <a:gd name="connsiteY2" fmla="*/ 233362 h 557212"/>
              <a:gd name="connsiteX3" fmla="*/ 47625 w 1857375"/>
              <a:gd name="connsiteY3" fmla="*/ 557212 h 557212"/>
              <a:gd name="connsiteX4" fmla="*/ 1857375 w 1857375"/>
              <a:gd name="connsiteY4" fmla="*/ 557212 h 557212"/>
              <a:gd name="connsiteX5" fmla="*/ 538163 w 1857375"/>
              <a:gd name="connsiteY5" fmla="*/ 447675 h 557212"/>
              <a:gd name="connsiteX6" fmla="*/ 252413 w 1857375"/>
              <a:gd name="connsiteY6" fmla="*/ 447675 h 557212"/>
              <a:gd name="connsiteX7" fmla="*/ 214313 w 1857375"/>
              <a:gd name="connsiteY7" fmla="*/ 400050 h 557212"/>
              <a:gd name="connsiteX8" fmla="*/ 190500 w 1857375"/>
              <a:gd name="connsiteY8" fmla="*/ 342900 h 557212"/>
              <a:gd name="connsiteX9" fmla="*/ 190500 w 1857375"/>
              <a:gd name="connsiteY9" fmla="*/ 138112 h 557212"/>
              <a:gd name="connsiteX10" fmla="*/ 204788 w 1857375"/>
              <a:gd name="connsiteY10" fmla="*/ 114300 h 557212"/>
              <a:gd name="connsiteX11" fmla="*/ 342900 w 1857375"/>
              <a:gd name="connsiteY11" fmla="*/ 85725 h 557212"/>
              <a:gd name="connsiteX12" fmla="*/ 352425 w 1857375"/>
              <a:gd name="connsiteY12" fmla="*/ 0 h 557212"/>
              <a:gd name="connsiteX13" fmla="*/ 176213 w 1857375"/>
              <a:gd name="connsiteY13" fmla="*/ 0 h 557212"/>
              <a:gd name="connsiteX14" fmla="*/ 0 w 1857375"/>
              <a:gd name="connsiteY14" fmla="*/ 4762 h 557212"/>
              <a:gd name="connsiteX15" fmla="*/ 9525 w 1857375"/>
              <a:gd name="connsiteY15" fmla="*/ 23812 h 557212"/>
              <a:gd name="connsiteX16" fmla="*/ 152400 w 1857375"/>
              <a:gd name="connsiteY16" fmla="*/ 28575 h 557212"/>
              <a:gd name="connsiteX17" fmla="*/ 209550 w 1857375"/>
              <a:gd name="connsiteY17" fmla="*/ 47625 h 557212"/>
              <a:gd name="connsiteX18" fmla="*/ 195263 w 1857375"/>
              <a:gd name="connsiteY18" fmla="*/ 76200 h 557212"/>
              <a:gd name="connsiteX19" fmla="*/ 80963 w 1857375"/>
              <a:gd name="connsiteY19" fmla="*/ 95250 h 557212"/>
              <a:gd name="connsiteX20" fmla="*/ 9525 w 1857375"/>
              <a:gd name="connsiteY20" fmla="*/ 95250 h 557212"/>
              <a:gd name="connsiteX0" fmla="*/ 9525 w 1857376"/>
              <a:gd name="connsiteY0" fmla="*/ 95250 h 557212"/>
              <a:gd name="connsiteX1" fmla="*/ 14288 w 1857376"/>
              <a:gd name="connsiteY1" fmla="*/ 180975 h 557212"/>
              <a:gd name="connsiteX2" fmla="*/ 38100 w 1857376"/>
              <a:gd name="connsiteY2" fmla="*/ 233362 h 557212"/>
              <a:gd name="connsiteX3" fmla="*/ 47625 w 1857376"/>
              <a:gd name="connsiteY3" fmla="*/ 557212 h 557212"/>
              <a:gd name="connsiteX4" fmla="*/ 1857375 w 1857376"/>
              <a:gd name="connsiteY4" fmla="*/ 557212 h 557212"/>
              <a:gd name="connsiteX5" fmla="*/ 1857376 w 1857376"/>
              <a:gd name="connsiteY5" fmla="*/ 433387 h 557212"/>
              <a:gd name="connsiteX6" fmla="*/ 252413 w 1857376"/>
              <a:gd name="connsiteY6" fmla="*/ 447675 h 557212"/>
              <a:gd name="connsiteX7" fmla="*/ 214313 w 1857376"/>
              <a:gd name="connsiteY7" fmla="*/ 400050 h 557212"/>
              <a:gd name="connsiteX8" fmla="*/ 190500 w 1857376"/>
              <a:gd name="connsiteY8" fmla="*/ 342900 h 557212"/>
              <a:gd name="connsiteX9" fmla="*/ 190500 w 1857376"/>
              <a:gd name="connsiteY9" fmla="*/ 138112 h 557212"/>
              <a:gd name="connsiteX10" fmla="*/ 204788 w 1857376"/>
              <a:gd name="connsiteY10" fmla="*/ 114300 h 557212"/>
              <a:gd name="connsiteX11" fmla="*/ 342900 w 1857376"/>
              <a:gd name="connsiteY11" fmla="*/ 85725 h 557212"/>
              <a:gd name="connsiteX12" fmla="*/ 352425 w 1857376"/>
              <a:gd name="connsiteY12" fmla="*/ 0 h 557212"/>
              <a:gd name="connsiteX13" fmla="*/ 176213 w 1857376"/>
              <a:gd name="connsiteY13" fmla="*/ 0 h 557212"/>
              <a:gd name="connsiteX14" fmla="*/ 0 w 1857376"/>
              <a:gd name="connsiteY14" fmla="*/ 4762 h 557212"/>
              <a:gd name="connsiteX15" fmla="*/ 9525 w 1857376"/>
              <a:gd name="connsiteY15" fmla="*/ 23812 h 557212"/>
              <a:gd name="connsiteX16" fmla="*/ 152400 w 1857376"/>
              <a:gd name="connsiteY16" fmla="*/ 28575 h 557212"/>
              <a:gd name="connsiteX17" fmla="*/ 209550 w 1857376"/>
              <a:gd name="connsiteY17" fmla="*/ 47625 h 557212"/>
              <a:gd name="connsiteX18" fmla="*/ 195263 w 1857376"/>
              <a:gd name="connsiteY18" fmla="*/ 76200 h 557212"/>
              <a:gd name="connsiteX19" fmla="*/ 80963 w 1857376"/>
              <a:gd name="connsiteY19" fmla="*/ 95250 h 557212"/>
              <a:gd name="connsiteX20" fmla="*/ 9525 w 1857376"/>
              <a:gd name="connsiteY20" fmla="*/ 95250 h 557212"/>
              <a:gd name="connsiteX0" fmla="*/ 9525 w 1857375"/>
              <a:gd name="connsiteY0" fmla="*/ 95250 h 557212"/>
              <a:gd name="connsiteX1" fmla="*/ 14288 w 1857375"/>
              <a:gd name="connsiteY1" fmla="*/ 180975 h 557212"/>
              <a:gd name="connsiteX2" fmla="*/ 38100 w 1857375"/>
              <a:gd name="connsiteY2" fmla="*/ 233362 h 557212"/>
              <a:gd name="connsiteX3" fmla="*/ 47625 w 1857375"/>
              <a:gd name="connsiteY3" fmla="*/ 557212 h 557212"/>
              <a:gd name="connsiteX4" fmla="*/ 1857375 w 1857375"/>
              <a:gd name="connsiteY4" fmla="*/ 557212 h 557212"/>
              <a:gd name="connsiteX5" fmla="*/ 534762 w 1857375"/>
              <a:gd name="connsiteY5" fmla="*/ 433387 h 557212"/>
              <a:gd name="connsiteX6" fmla="*/ 252413 w 1857375"/>
              <a:gd name="connsiteY6" fmla="*/ 447675 h 557212"/>
              <a:gd name="connsiteX7" fmla="*/ 214313 w 1857375"/>
              <a:gd name="connsiteY7" fmla="*/ 400050 h 557212"/>
              <a:gd name="connsiteX8" fmla="*/ 190500 w 1857375"/>
              <a:gd name="connsiteY8" fmla="*/ 342900 h 557212"/>
              <a:gd name="connsiteX9" fmla="*/ 190500 w 1857375"/>
              <a:gd name="connsiteY9" fmla="*/ 138112 h 557212"/>
              <a:gd name="connsiteX10" fmla="*/ 204788 w 1857375"/>
              <a:gd name="connsiteY10" fmla="*/ 114300 h 557212"/>
              <a:gd name="connsiteX11" fmla="*/ 342900 w 1857375"/>
              <a:gd name="connsiteY11" fmla="*/ 85725 h 557212"/>
              <a:gd name="connsiteX12" fmla="*/ 352425 w 1857375"/>
              <a:gd name="connsiteY12" fmla="*/ 0 h 557212"/>
              <a:gd name="connsiteX13" fmla="*/ 176213 w 1857375"/>
              <a:gd name="connsiteY13" fmla="*/ 0 h 557212"/>
              <a:gd name="connsiteX14" fmla="*/ 0 w 1857375"/>
              <a:gd name="connsiteY14" fmla="*/ 4762 h 557212"/>
              <a:gd name="connsiteX15" fmla="*/ 9525 w 1857375"/>
              <a:gd name="connsiteY15" fmla="*/ 23812 h 557212"/>
              <a:gd name="connsiteX16" fmla="*/ 152400 w 1857375"/>
              <a:gd name="connsiteY16" fmla="*/ 28575 h 557212"/>
              <a:gd name="connsiteX17" fmla="*/ 209550 w 1857375"/>
              <a:gd name="connsiteY17" fmla="*/ 47625 h 557212"/>
              <a:gd name="connsiteX18" fmla="*/ 195263 w 1857375"/>
              <a:gd name="connsiteY18" fmla="*/ 76200 h 557212"/>
              <a:gd name="connsiteX19" fmla="*/ 80963 w 1857375"/>
              <a:gd name="connsiteY19" fmla="*/ 95250 h 557212"/>
              <a:gd name="connsiteX20" fmla="*/ 9525 w 1857375"/>
              <a:gd name="connsiteY20" fmla="*/ 95250 h 557212"/>
              <a:gd name="connsiteX0" fmla="*/ 9525 w 551089"/>
              <a:gd name="connsiteY0" fmla="*/ 95250 h 557212"/>
              <a:gd name="connsiteX1" fmla="*/ 14288 w 551089"/>
              <a:gd name="connsiteY1" fmla="*/ 180975 h 557212"/>
              <a:gd name="connsiteX2" fmla="*/ 38100 w 551089"/>
              <a:gd name="connsiteY2" fmla="*/ 233362 h 557212"/>
              <a:gd name="connsiteX3" fmla="*/ 47625 w 551089"/>
              <a:gd name="connsiteY3" fmla="*/ 557212 h 557212"/>
              <a:gd name="connsiteX4" fmla="*/ 551089 w 551089"/>
              <a:gd name="connsiteY4" fmla="*/ 557212 h 557212"/>
              <a:gd name="connsiteX5" fmla="*/ 534762 w 551089"/>
              <a:gd name="connsiteY5" fmla="*/ 433387 h 557212"/>
              <a:gd name="connsiteX6" fmla="*/ 252413 w 551089"/>
              <a:gd name="connsiteY6" fmla="*/ 447675 h 557212"/>
              <a:gd name="connsiteX7" fmla="*/ 214313 w 551089"/>
              <a:gd name="connsiteY7" fmla="*/ 400050 h 557212"/>
              <a:gd name="connsiteX8" fmla="*/ 190500 w 551089"/>
              <a:gd name="connsiteY8" fmla="*/ 342900 h 557212"/>
              <a:gd name="connsiteX9" fmla="*/ 190500 w 551089"/>
              <a:gd name="connsiteY9" fmla="*/ 138112 h 557212"/>
              <a:gd name="connsiteX10" fmla="*/ 204788 w 551089"/>
              <a:gd name="connsiteY10" fmla="*/ 114300 h 557212"/>
              <a:gd name="connsiteX11" fmla="*/ 342900 w 551089"/>
              <a:gd name="connsiteY11" fmla="*/ 85725 h 557212"/>
              <a:gd name="connsiteX12" fmla="*/ 352425 w 551089"/>
              <a:gd name="connsiteY12" fmla="*/ 0 h 557212"/>
              <a:gd name="connsiteX13" fmla="*/ 176213 w 551089"/>
              <a:gd name="connsiteY13" fmla="*/ 0 h 557212"/>
              <a:gd name="connsiteX14" fmla="*/ 0 w 551089"/>
              <a:gd name="connsiteY14" fmla="*/ 4762 h 557212"/>
              <a:gd name="connsiteX15" fmla="*/ 9525 w 551089"/>
              <a:gd name="connsiteY15" fmla="*/ 23812 h 557212"/>
              <a:gd name="connsiteX16" fmla="*/ 152400 w 551089"/>
              <a:gd name="connsiteY16" fmla="*/ 28575 h 557212"/>
              <a:gd name="connsiteX17" fmla="*/ 209550 w 551089"/>
              <a:gd name="connsiteY17" fmla="*/ 47625 h 557212"/>
              <a:gd name="connsiteX18" fmla="*/ 195263 w 551089"/>
              <a:gd name="connsiteY18" fmla="*/ 76200 h 557212"/>
              <a:gd name="connsiteX19" fmla="*/ 80963 w 551089"/>
              <a:gd name="connsiteY19" fmla="*/ 95250 h 557212"/>
              <a:gd name="connsiteX20" fmla="*/ 9525 w 551089"/>
              <a:gd name="connsiteY20" fmla="*/ 95250 h 5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1089" h="557212">
                <a:moveTo>
                  <a:pt x="9525" y="95250"/>
                </a:moveTo>
                <a:lnTo>
                  <a:pt x="14288" y="180975"/>
                </a:lnTo>
                <a:lnTo>
                  <a:pt x="38100" y="233362"/>
                </a:lnTo>
                <a:lnTo>
                  <a:pt x="47625" y="557212"/>
                </a:lnTo>
                <a:lnTo>
                  <a:pt x="551089" y="557212"/>
                </a:lnTo>
                <a:cubicBezTo>
                  <a:pt x="551089" y="515937"/>
                  <a:pt x="534762" y="474662"/>
                  <a:pt x="534762" y="433387"/>
                </a:cubicBezTo>
                <a:lnTo>
                  <a:pt x="252413" y="447675"/>
                </a:lnTo>
                <a:lnTo>
                  <a:pt x="214313" y="400050"/>
                </a:lnTo>
                <a:lnTo>
                  <a:pt x="190500" y="342900"/>
                </a:lnTo>
                <a:lnTo>
                  <a:pt x="190500" y="138112"/>
                </a:lnTo>
                <a:lnTo>
                  <a:pt x="204788" y="114300"/>
                </a:lnTo>
                <a:lnTo>
                  <a:pt x="342900" y="85725"/>
                </a:lnTo>
                <a:lnTo>
                  <a:pt x="352425" y="0"/>
                </a:lnTo>
                <a:lnTo>
                  <a:pt x="176213" y="0"/>
                </a:lnTo>
                <a:lnTo>
                  <a:pt x="0" y="4762"/>
                </a:lnTo>
                <a:lnTo>
                  <a:pt x="9525" y="23812"/>
                </a:lnTo>
                <a:lnTo>
                  <a:pt x="152400" y="28575"/>
                </a:lnTo>
                <a:lnTo>
                  <a:pt x="209550" y="47625"/>
                </a:lnTo>
                <a:lnTo>
                  <a:pt x="195263" y="76200"/>
                </a:lnTo>
                <a:lnTo>
                  <a:pt x="80963" y="95250"/>
                </a:lnTo>
                <a:lnTo>
                  <a:pt x="9525" y="95250"/>
                </a:lnTo>
                <a:close/>
              </a:path>
            </a:pathLst>
          </a:custGeom>
          <a:solidFill>
            <a:srgbClr val="5B9BD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orme libre 8"/>
          <p:cNvSpPr/>
          <p:nvPr/>
        </p:nvSpPr>
        <p:spPr>
          <a:xfrm>
            <a:off x="9064625" y="3683000"/>
            <a:ext cx="755650" cy="492125"/>
          </a:xfrm>
          <a:custGeom>
            <a:avLst/>
            <a:gdLst>
              <a:gd name="connsiteX0" fmla="*/ 66675 w 635000"/>
              <a:gd name="connsiteY0" fmla="*/ 28575 h 492125"/>
              <a:gd name="connsiteX1" fmla="*/ 63500 w 635000"/>
              <a:gd name="connsiteY1" fmla="*/ 79375 h 492125"/>
              <a:gd name="connsiteX2" fmla="*/ 168275 w 635000"/>
              <a:gd name="connsiteY2" fmla="*/ 82550 h 492125"/>
              <a:gd name="connsiteX3" fmla="*/ 161925 w 635000"/>
              <a:gd name="connsiteY3" fmla="*/ 149225 h 492125"/>
              <a:gd name="connsiteX4" fmla="*/ 0 w 635000"/>
              <a:gd name="connsiteY4" fmla="*/ 152400 h 492125"/>
              <a:gd name="connsiteX5" fmla="*/ 6350 w 635000"/>
              <a:gd name="connsiteY5" fmla="*/ 212725 h 492125"/>
              <a:gd name="connsiteX6" fmla="*/ 225425 w 635000"/>
              <a:gd name="connsiteY6" fmla="*/ 215900 h 492125"/>
              <a:gd name="connsiteX7" fmla="*/ 244475 w 635000"/>
              <a:gd name="connsiteY7" fmla="*/ 282575 h 492125"/>
              <a:gd name="connsiteX8" fmla="*/ 320675 w 635000"/>
              <a:gd name="connsiteY8" fmla="*/ 288925 h 492125"/>
              <a:gd name="connsiteX9" fmla="*/ 422275 w 635000"/>
              <a:gd name="connsiteY9" fmla="*/ 355600 h 492125"/>
              <a:gd name="connsiteX10" fmla="*/ 431800 w 635000"/>
              <a:gd name="connsiteY10" fmla="*/ 438150 h 492125"/>
              <a:gd name="connsiteX11" fmla="*/ 460375 w 635000"/>
              <a:gd name="connsiteY11" fmla="*/ 469900 h 492125"/>
              <a:gd name="connsiteX12" fmla="*/ 635000 w 635000"/>
              <a:gd name="connsiteY12" fmla="*/ 492125 h 492125"/>
              <a:gd name="connsiteX13" fmla="*/ 635000 w 635000"/>
              <a:gd name="connsiteY13" fmla="*/ 441325 h 492125"/>
              <a:gd name="connsiteX14" fmla="*/ 511175 w 635000"/>
              <a:gd name="connsiteY14" fmla="*/ 441325 h 492125"/>
              <a:gd name="connsiteX15" fmla="*/ 511175 w 635000"/>
              <a:gd name="connsiteY15" fmla="*/ 425450 h 492125"/>
              <a:gd name="connsiteX16" fmla="*/ 482600 w 635000"/>
              <a:gd name="connsiteY16" fmla="*/ 422275 h 492125"/>
              <a:gd name="connsiteX17" fmla="*/ 473075 w 635000"/>
              <a:gd name="connsiteY17" fmla="*/ 371475 h 492125"/>
              <a:gd name="connsiteX18" fmla="*/ 527050 w 635000"/>
              <a:gd name="connsiteY18" fmla="*/ 365125 h 492125"/>
              <a:gd name="connsiteX19" fmla="*/ 628650 w 635000"/>
              <a:gd name="connsiteY19" fmla="*/ 368300 h 492125"/>
              <a:gd name="connsiteX20" fmla="*/ 635000 w 635000"/>
              <a:gd name="connsiteY20" fmla="*/ 336550 h 492125"/>
              <a:gd name="connsiteX21" fmla="*/ 552450 w 635000"/>
              <a:gd name="connsiteY21" fmla="*/ 336550 h 492125"/>
              <a:gd name="connsiteX22" fmla="*/ 431800 w 635000"/>
              <a:gd name="connsiteY22" fmla="*/ 184150 h 492125"/>
              <a:gd name="connsiteX23" fmla="*/ 434975 w 635000"/>
              <a:gd name="connsiteY23" fmla="*/ 139700 h 492125"/>
              <a:gd name="connsiteX24" fmla="*/ 365125 w 635000"/>
              <a:gd name="connsiteY24" fmla="*/ 136525 h 492125"/>
              <a:gd name="connsiteX25" fmla="*/ 361950 w 635000"/>
              <a:gd name="connsiteY25" fmla="*/ 25400 h 492125"/>
              <a:gd name="connsiteX26" fmla="*/ 263525 w 635000"/>
              <a:gd name="connsiteY26" fmla="*/ 22225 h 492125"/>
              <a:gd name="connsiteX27" fmla="*/ 257175 w 635000"/>
              <a:gd name="connsiteY27" fmla="*/ 0 h 492125"/>
              <a:gd name="connsiteX28" fmla="*/ 180975 w 635000"/>
              <a:gd name="connsiteY28" fmla="*/ 0 h 492125"/>
              <a:gd name="connsiteX29" fmla="*/ 158750 w 635000"/>
              <a:gd name="connsiteY29" fmla="*/ 38100 h 492125"/>
              <a:gd name="connsiteX30" fmla="*/ 66675 w 635000"/>
              <a:gd name="connsiteY30" fmla="*/ 28575 h 492125"/>
              <a:gd name="connsiteX0" fmla="*/ 66675 w 755650"/>
              <a:gd name="connsiteY0" fmla="*/ 28575 h 492125"/>
              <a:gd name="connsiteX1" fmla="*/ 63500 w 755650"/>
              <a:gd name="connsiteY1" fmla="*/ 79375 h 492125"/>
              <a:gd name="connsiteX2" fmla="*/ 168275 w 755650"/>
              <a:gd name="connsiteY2" fmla="*/ 82550 h 492125"/>
              <a:gd name="connsiteX3" fmla="*/ 161925 w 755650"/>
              <a:gd name="connsiteY3" fmla="*/ 149225 h 492125"/>
              <a:gd name="connsiteX4" fmla="*/ 0 w 755650"/>
              <a:gd name="connsiteY4" fmla="*/ 152400 h 492125"/>
              <a:gd name="connsiteX5" fmla="*/ 6350 w 755650"/>
              <a:gd name="connsiteY5" fmla="*/ 212725 h 492125"/>
              <a:gd name="connsiteX6" fmla="*/ 225425 w 755650"/>
              <a:gd name="connsiteY6" fmla="*/ 215900 h 492125"/>
              <a:gd name="connsiteX7" fmla="*/ 244475 w 755650"/>
              <a:gd name="connsiteY7" fmla="*/ 282575 h 492125"/>
              <a:gd name="connsiteX8" fmla="*/ 320675 w 755650"/>
              <a:gd name="connsiteY8" fmla="*/ 288925 h 492125"/>
              <a:gd name="connsiteX9" fmla="*/ 422275 w 755650"/>
              <a:gd name="connsiteY9" fmla="*/ 355600 h 492125"/>
              <a:gd name="connsiteX10" fmla="*/ 431800 w 755650"/>
              <a:gd name="connsiteY10" fmla="*/ 438150 h 492125"/>
              <a:gd name="connsiteX11" fmla="*/ 460375 w 755650"/>
              <a:gd name="connsiteY11" fmla="*/ 469900 h 492125"/>
              <a:gd name="connsiteX12" fmla="*/ 635000 w 755650"/>
              <a:gd name="connsiteY12" fmla="*/ 492125 h 492125"/>
              <a:gd name="connsiteX13" fmla="*/ 635000 w 755650"/>
              <a:gd name="connsiteY13" fmla="*/ 441325 h 492125"/>
              <a:gd name="connsiteX14" fmla="*/ 511175 w 755650"/>
              <a:gd name="connsiteY14" fmla="*/ 441325 h 492125"/>
              <a:gd name="connsiteX15" fmla="*/ 511175 w 755650"/>
              <a:gd name="connsiteY15" fmla="*/ 425450 h 492125"/>
              <a:gd name="connsiteX16" fmla="*/ 482600 w 755650"/>
              <a:gd name="connsiteY16" fmla="*/ 422275 h 492125"/>
              <a:gd name="connsiteX17" fmla="*/ 473075 w 755650"/>
              <a:gd name="connsiteY17" fmla="*/ 371475 h 492125"/>
              <a:gd name="connsiteX18" fmla="*/ 527050 w 755650"/>
              <a:gd name="connsiteY18" fmla="*/ 365125 h 492125"/>
              <a:gd name="connsiteX19" fmla="*/ 628650 w 755650"/>
              <a:gd name="connsiteY19" fmla="*/ 368300 h 492125"/>
              <a:gd name="connsiteX20" fmla="*/ 755650 w 755650"/>
              <a:gd name="connsiteY20" fmla="*/ 336550 h 492125"/>
              <a:gd name="connsiteX21" fmla="*/ 552450 w 755650"/>
              <a:gd name="connsiteY21" fmla="*/ 336550 h 492125"/>
              <a:gd name="connsiteX22" fmla="*/ 431800 w 755650"/>
              <a:gd name="connsiteY22" fmla="*/ 184150 h 492125"/>
              <a:gd name="connsiteX23" fmla="*/ 434975 w 755650"/>
              <a:gd name="connsiteY23" fmla="*/ 139700 h 492125"/>
              <a:gd name="connsiteX24" fmla="*/ 365125 w 755650"/>
              <a:gd name="connsiteY24" fmla="*/ 136525 h 492125"/>
              <a:gd name="connsiteX25" fmla="*/ 361950 w 755650"/>
              <a:gd name="connsiteY25" fmla="*/ 25400 h 492125"/>
              <a:gd name="connsiteX26" fmla="*/ 263525 w 755650"/>
              <a:gd name="connsiteY26" fmla="*/ 22225 h 492125"/>
              <a:gd name="connsiteX27" fmla="*/ 257175 w 755650"/>
              <a:gd name="connsiteY27" fmla="*/ 0 h 492125"/>
              <a:gd name="connsiteX28" fmla="*/ 180975 w 755650"/>
              <a:gd name="connsiteY28" fmla="*/ 0 h 492125"/>
              <a:gd name="connsiteX29" fmla="*/ 158750 w 755650"/>
              <a:gd name="connsiteY29" fmla="*/ 38100 h 492125"/>
              <a:gd name="connsiteX30" fmla="*/ 66675 w 755650"/>
              <a:gd name="connsiteY30" fmla="*/ 28575 h 492125"/>
              <a:gd name="connsiteX0" fmla="*/ 66675 w 755650"/>
              <a:gd name="connsiteY0" fmla="*/ 28575 h 492125"/>
              <a:gd name="connsiteX1" fmla="*/ 63500 w 755650"/>
              <a:gd name="connsiteY1" fmla="*/ 79375 h 492125"/>
              <a:gd name="connsiteX2" fmla="*/ 168275 w 755650"/>
              <a:gd name="connsiteY2" fmla="*/ 82550 h 492125"/>
              <a:gd name="connsiteX3" fmla="*/ 161925 w 755650"/>
              <a:gd name="connsiteY3" fmla="*/ 149225 h 492125"/>
              <a:gd name="connsiteX4" fmla="*/ 0 w 755650"/>
              <a:gd name="connsiteY4" fmla="*/ 152400 h 492125"/>
              <a:gd name="connsiteX5" fmla="*/ 6350 w 755650"/>
              <a:gd name="connsiteY5" fmla="*/ 212725 h 492125"/>
              <a:gd name="connsiteX6" fmla="*/ 225425 w 755650"/>
              <a:gd name="connsiteY6" fmla="*/ 215900 h 492125"/>
              <a:gd name="connsiteX7" fmla="*/ 244475 w 755650"/>
              <a:gd name="connsiteY7" fmla="*/ 282575 h 492125"/>
              <a:gd name="connsiteX8" fmla="*/ 320675 w 755650"/>
              <a:gd name="connsiteY8" fmla="*/ 288925 h 492125"/>
              <a:gd name="connsiteX9" fmla="*/ 422275 w 755650"/>
              <a:gd name="connsiteY9" fmla="*/ 355600 h 492125"/>
              <a:gd name="connsiteX10" fmla="*/ 431800 w 755650"/>
              <a:gd name="connsiteY10" fmla="*/ 438150 h 492125"/>
              <a:gd name="connsiteX11" fmla="*/ 460375 w 755650"/>
              <a:gd name="connsiteY11" fmla="*/ 469900 h 492125"/>
              <a:gd name="connsiteX12" fmla="*/ 635000 w 755650"/>
              <a:gd name="connsiteY12" fmla="*/ 492125 h 492125"/>
              <a:gd name="connsiteX13" fmla="*/ 635000 w 755650"/>
              <a:gd name="connsiteY13" fmla="*/ 441325 h 492125"/>
              <a:gd name="connsiteX14" fmla="*/ 511175 w 755650"/>
              <a:gd name="connsiteY14" fmla="*/ 441325 h 492125"/>
              <a:gd name="connsiteX15" fmla="*/ 511175 w 755650"/>
              <a:gd name="connsiteY15" fmla="*/ 425450 h 492125"/>
              <a:gd name="connsiteX16" fmla="*/ 482600 w 755650"/>
              <a:gd name="connsiteY16" fmla="*/ 422275 h 492125"/>
              <a:gd name="connsiteX17" fmla="*/ 473075 w 755650"/>
              <a:gd name="connsiteY17" fmla="*/ 371475 h 492125"/>
              <a:gd name="connsiteX18" fmla="*/ 527050 w 755650"/>
              <a:gd name="connsiteY18" fmla="*/ 365125 h 492125"/>
              <a:gd name="connsiteX19" fmla="*/ 755650 w 755650"/>
              <a:gd name="connsiteY19" fmla="*/ 374650 h 492125"/>
              <a:gd name="connsiteX20" fmla="*/ 755650 w 755650"/>
              <a:gd name="connsiteY20" fmla="*/ 336550 h 492125"/>
              <a:gd name="connsiteX21" fmla="*/ 552450 w 755650"/>
              <a:gd name="connsiteY21" fmla="*/ 336550 h 492125"/>
              <a:gd name="connsiteX22" fmla="*/ 431800 w 755650"/>
              <a:gd name="connsiteY22" fmla="*/ 184150 h 492125"/>
              <a:gd name="connsiteX23" fmla="*/ 434975 w 755650"/>
              <a:gd name="connsiteY23" fmla="*/ 139700 h 492125"/>
              <a:gd name="connsiteX24" fmla="*/ 365125 w 755650"/>
              <a:gd name="connsiteY24" fmla="*/ 136525 h 492125"/>
              <a:gd name="connsiteX25" fmla="*/ 361950 w 755650"/>
              <a:gd name="connsiteY25" fmla="*/ 25400 h 492125"/>
              <a:gd name="connsiteX26" fmla="*/ 263525 w 755650"/>
              <a:gd name="connsiteY26" fmla="*/ 22225 h 492125"/>
              <a:gd name="connsiteX27" fmla="*/ 257175 w 755650"/>
              <a:gd name="connsiteY27" fmla="*/ 0 h 492125"/>
              <a:gd name="connsiteX28" fmla="*/ 180975 w 755650"/>
              <a:gd name="connsiteY28" fmla="*/ 0 h 492125"/>
              <a:gd name="connsiteX29" fmla="*/ 158750 w 755650"/>
              <a:gd name="connsiteY29" fmla="*/ 38100 h 492125"/>
              <a:gd name="connsiteX30" fmla="*/ 66675 w 755650"/>
              <a:gd name="connsiteY30" fmla="*/ 28575 h 49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5650" h="492125">
                <a:moveTo>
                  <a:pt x="66675" y="28575"/>
                </a:moveTo>
                <a:lnTo>
                  <a:pt x="63500" y="79375"/>
                </a:lnTo>
                <a:lnTo>
                  <a:pt x="168275" y="82550"/>
                </a:lnTo>
                <a:lnTo>
                  <a:pt x="161925" y="149225"/>
                </a:lnTo>
                <a:lnTo>
                  <a:pt x="0" y="152400"/>
                </a:lnTo>
                <a:lnTo>
                  <a:pt x="6350" y="212725"/>
                </a:lnTo>
                <a:lnTo>
                  <a:pt x="225425" y="215900"/>
                </a:lnTo>
                <a:lnTo>
                  <a:pt x="244475" y="282575"/>
                </a:lnTo>
                <a:lnTo>
                  <a:pt x="320675" y="288925"/>
                </a:lnTo>
                <a:lnTo>
                  <a:pt x="422275" y="355600"/>
                </a:lnTo>
                <a:lnTo>
                  <a:pt x="431800" y="438150"/>
                </a:lnTo>
                <a:lnTo>
                  <a:pt x="460375" y="469900"/>
                </a:lnTo>
                <a:lnTo>
                  <a:pt x="635000" y="492125"/>
                </a:lnTo>
                <a:lnTo>
                  <a:pt x="635000" y="441325"/>
                </a:lnTo>
                <a:lnTo>
                  <a:pt x="511175" y="441325"/>
                </a:lnTo>
                <a:lnTo>
                  <a:pt x="511175" y="425450"/>
                </a:lnTo>
                <a:lnTo>
                  <a:pt x="482600" y="422275"/>
                </a:lnTo>
                <a:lnTo>
                  <a:pt x="473075" y="371475"/>
                </a:lnTo>
                <a:lnTo>
                  <a:pt x="527050" y="365125"/>
                </a:lnTo>
                <a:lnTo>
                  <a:pt x="755650" y="374650"/>
                </a:lnTo>
                <a:lnTo>
                  <a:pt x="755650" y="336550"/>
                </a:lnTo>
                <a:lnTo>
                  <a:pt x="552450" y="336550"/>
                </a:lnTo>
                <a:lnTo>
                  <a:pt x="431800" y="184150"/>
                </a:lnTo>
                <a:lnTo>
                  <a:pt x="434975" y="139700"/>
                </a:lnTo>
                <a:lnTo>
                  <a:pt x="365125" y="136525"/>
                </a:lnTo>
                <a:cubicBezTo>
                  <a:pt x="364067" y="99483"/>
                  <a:pt x="363008" y="62442"/>
                  <a:pt x="361950" y="25400"/>
                </a:cubicBezTo>
                <a:lnTo>
                  <a:pt x="263525" y="22225"/>
                </a:lnTo>
                <a:lnTo>
                  <a:pt x="257175" y="0"/>
                </a:lnTo>
                <a:lnTo>
                  <a:pt x="180975" y="0"/>
                </a:lnTo>
                <a:lnTo>
                  <a:pt x="158750" y="38100"/>
                </a:lnTo>
                <a:lnTo>
                  <a:pt x="66675" y="28575"/>
                </a:lnTo>
                <a:close/>
              </a:path>
            </a:pathLst>
          </a:custGeom>
          <a:solidFill>
            <a:srgbClr val="ED7D31">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orme libre 9"/>
          <p:cNvSpPr/>
          <p:nvPr/>
        </p:nvSpPr>
        <p:spPr>
          <a:xfrm>
            <a:off x="9067801" y="5216525"/>
            <a:ext cx="736600" cy="561975"/>
          </a:xfrm>
          <a:custGeom>
            <a:avLst/>
            <a:gdLst>
              <a:gd name="connsiteX0" fmla="*/ 0 w 631825"/>
              <a:gd name="connsiteY0" fmla="*/ 266700 h 561975"/>
              <a:gd name="connsiteX1" fmla="*/ 9525 w 631825"/>
              <a:gd name="connsiteY1" fmla="*/ 327025 h 561975"/>
              <a:gd name="connsiteX2" fmla="*/ 174625 w 631825"/>
              <a:gd name="connsiteY2" fmla="*/ 333375 h 561975"/>
              <a:gd name="connsiteX3" fmla="*/ 168275 w 631825"/>
              <a:gd name="connsiteY3" fmla="*/ 393700 h 561975"/>
              <a:gd name="connsiteX4" fmla="*/ 57150 w 631825"/>
              <a:gd name="connsiteY4" fmla="*/ 396875 h 561975"/>
              <a:gd name="connsiteX5" fmla="*/ 66675 w 631825"/>
              <a:gd name="connsiteY5" fmla="*/ 457200 h 561975"/>
              <a:gd name="connsiteX6" fmla="*/ 177800 w 631825"/>
              <a:gd name="connsiteY6" fmla="*/ 457200 h 561975"/>
              <a:gd name="connsiteX7" fmla="*/ 177800 w 631825"/>
              <a:gd name="connsiteY7" fmla="*/ 561975 h 561975"/>
              <a:gd name="connsiteX8" fmla="*/ 355600 w 631825"/>
              <a:gd name="connsiteY8" fmla="*/ 533400 h 561975"/>
              <a:gd name="connsiteX9" fmla="*/ 365125 w 631825"/>
              <a:gd name="connsiteY9" fmla="*/ 355600 h 561975"/>
              <a:gd name="connsiteX10" fmla="*/ 419100 w 631825"/>
              <a:gd name="connsiteY10" fmla="*/ 358775 h 561975"/>
              <a:gd name="connsiteX11" fmla="*/ 428625 w 631825"/>
              <a:gd name="connsiteY11" fmla="*/ 273050 h 561975"/>
              <a:gd name="connsiteX12" fmla="*/ 549275 w 631825"/>
              <a:gd name="connsiteY12" fmla="*/ 139700 h 561975"/>
              <a:gd name="connsiteX13" fmla="*/ 552450 w 631825"/>
              <a:gd name="connsiteY13" fmla="*/ 117475 h 561975"/>
              <a:gd name="connsiteX14" fmla="*/ 469900 w 631825"/>
              <a:gd name="connsiteY14" fmla="*/ 85725 h 561975"/>
              <a:gd name="connsiteX15" fmla="*/ 469900 w 631825"/>
              <a:gd name="connsiteY15" fmla="*/ 44450 h 561975"/>
              <a:gd name="connsiteX16" fmla="*/ 631825 w 631825"/>
              <a:gd name="connsiteY16" fmla="*/ 44450 h 561975"/>
              <a:gd name="connsiteX17" fmla="*/ 631825 w 631825"/>
              <a:gd name="connsiteY17" fmla="*/ 0 h 561975"/>
              <a:gd name="connsiteX18" fmla="*/ 415925 w 631825"/>
              <a:gd name="connsiteY18" fmla="*/ 6350 h 561975"/>
              <a:gd name="connsiteX19" fmla="*/ 415925 w 631825"/>
              <a:gd name="connsiteY19" fmla="*/ 139700 h 561975"/>
              <a:gd name="connsiteX20" fmla="*/ 320675 w 631825"/>
              <a:gd name="connsiteY20" fmla="*/ 193675 h 561975"/>
              <a:gd name="connsiteX21" fmla="*/ 238125 w 631825"/>
              <a:gd name="connsiteY21" fmla="*/ 184150 h 561975"/>
              <a:gd name="connsiteX22" fmla="*/ 231775 w 631825"/>
              <a:gd name="connsiteY22" fmla="*/ 273050 h 561975"/>
              <a:gd name="connsiteX23" fmla="*/ 0 w 631825"/>
              <a:gd name="connsiteY23" fmla="*/ 266700 h 561975"/>
              <a:gd name="connsiteX0" fmla="*/ 0 w 736600"/>
              <a:gd name="connsiteY0" fmla="*/ 266700 h 561975"/>
              <a:gd name="connsiteX1" fmla="*/ 9525 w 736600"/>
              <a:gd name="connsiteY1" fmla="*/ 327025 h 561975"/>
              <a:gd name="connsiteX2" fmla="*/ 174625 w 736600"/>
              <a:gd name="connsiteY2" fmla="*/ 333375 h 561975"/>
              <a:gd name="connsiteX3" fmla="*/ 168275 w 736600"/>
              <a:gd name="connsiteY3" fmla="*/ 393700 h 561975"/>
              <a:gd name="connsiteX4" fmla="*/ 57150 w 736600"/>
              <a:gd name="connsiteY4" fmla="*/ 396875 h 561975"/>
              <a:gd name="connsiteX5" fmla="*/ 66675 w 736600"/>
              <a:gd name="connsiteY5" fmla="*/ 457200 h 561975"/>
              <a:gd name="connsiteX6" fmla="*/ 177800 w 736600"/>
              <a:gd name="connsiteY6" fmla="*/ 457200 h 561975"/>
              <a:gd name="connsiteX7" fmla="*/ 177800 w 736600"/>
              <a:gd name="connsiteY7" fmla="*/ 561975 h 561975"/>
              <a:gd name="connsiteX8" fmla="*/ 355600 w 736600"/>
              <a:gd name="connsiteY8" fmla="*/ 533400 h 561975"/>
              <a:gd name="connsiteX9" fmla="*/ 365125 w 736600"/>
              <a:gd name="connsiteY9" fmla="*/ 355600 h 561975"/>
              <a:gd name="connsiteX10" fmla="*/ 419100 w 736600"/>
              <a:gd name="connsiteY10" fmla="*/ 358775 h 561975"/>
              <a:gd name="connsiteX11" fmla="*/ 428625 w 736600"/>
              <a:gd name="connsiteY11" fmla="*/ 273050 h 561975"/>
              <a:gd name="connsiteX12" fmla="*/ 736600 w 736600"/>
              <a:gd name="connsiteY12" fmla="*/ 149225 h 561975"/>
              <a:gd name="connsiteX13" fmla="*/ 552450 w 736600"/>
              <a:gd name="connsiteY13" fmla="*/ 117475 h 561975"/>
              <a:gd name="connsiteX14" fmla="*/ 469900 w 736600"/>
              <a:gd name="connsiteY14" fmla="*/ 85725 h 561975"/>
              <a:gd name="connsiteX15" fmla="*/ 469900 w 736600"/>
              <a:gd name="connsiteY15" fmla="*/ 44450 h 561975"/>
              <a:gd name="connsiteX16" fmla="*/ 631825 w 736600"/>
              <a:gd name="connsiteY16" fmla="*/ 44450 h 561975"/>
              <a:gd name="connsiteX17" fmla="*/ 631825 w 736600"/>
              <a:gd name="connsiteY17" fmla="*/ 0 h 561975"/>
              <a:gd name="connsiteX18" fmla="*/ 415925 w 736600"/>
              <a:gd name="connsiteY18" fmla="*/ 6350 h 561975"/>
              <a:gd name="connsiteX19" fmla="*/ 415925 w 736600"/>
              <a:gd name="connsiteY19" fmla="*/ 139700 h 561975"/>
              <a:gd name="connsiteX20" fmla="*/ 320675 w 736600"/>
              <a:gd name="connsiteY20" fmla="*/ 193675 h 561975"/>
              <a:gd name="connsiteX21" fmla="*/ 238125 w 736600"/>
              <a:gd name="connsiteY21" fmla="*/ 184150 h 561975"/>
              <a:gd name="connsiteX22" fmla="*/ 231775 w 736600"/>
              <a:gd name="connsiteY22" fmla="*/ 273050 h 561975"/>
              <a:gd name="connsiteX23" fmla="*/ 0 w 736600"/>
              <a:gd name="connsiteY23" fmla="*/ 266700 h 561975"/>
              <a:gd name="connsiteX0" fmla="*/ 0 w 736600"/>
              <a:gd name="connsiteY0" fmla="*/ 266700 h 561975"/>
              <a:gd name="connsiteX1" fmla="*/ 9525 w 736600"/>
              <a:gd name="connsiteY1" fmla="*/ 327025 h 561975"/>
              <a:gd name="connsiteX2" fmla="*/ 174625 w 736600"/>
              <a:gd name="connsiteY2" fmla="*/ 333375 h 561975"/>
              <a:gd name="connsiteX3" fmla="*/ 168275 w 736600"/>
              <a:gd name="connsiteY3" fmla="*/ 393700 h 561975"/>
              <a:gd name="connsiteX4" fmla="*/ 57150 w 736600"/>
              <a:gd name="connsiteY4" fmla="*/ 396875 h 561975"/>
              <a:gd name="connsiteX5" fmla="*/ 66675 w 736600"/>
              <a:gd name="connsiteY5" fmla="*/ 457200 h 561975"/>
              <a:gd name="connsiteX6" fmla="*/ 177800 w 736600"/>
              <a:gd name="connsiteY6" fmla="*/ 457200 h 561975"/>
              <a:gd name="connsiteX7" fmla="*/ 177800 w 736600"/>
              <a:gd name="connsiteY7" fmla="*/ 561975 h 561975"/>
              <a:gd name="connsiteX8" fmla="*/ 355600 w 736600"/>
              <a:gd name="connsiteY8" fmla="*/ 533400 h 561975"/>
              <a:gd name="connsiteX9" fmla="*/ 365125 w 736600"/>
              <a:gd name="connsiteY9" fmla="*/ 355600 h 561975"/>
              <a:gd name="connsiteX10" fmla="*/ 419100 w 736600"/>
              <a:gd name="connsiteY10" fmla="*/ 358775 h 561975"/>
              <a:gd name="connsiteX11" fmla="*/ 428625 w 736600"/>
              <a:gd name="connsiteY11" fmla="*/ 273050 h 561975"/>
              <a:gd name="connsiteX12" fmla="*/ 546099 w 736600"/>
              <a:gd name="connsiteY12" fmla="*/ 155575 h 561975"/>
              <a:gd name="connsiteX13" fmla="*/ 736600 w 736600"/>
              <a:gd name="connsiteY13" fmla="*/ 149225 h 561975"/>
              <a:gd name="connsiteX14" fmla="*/ 552450 w 736600"/>
              <a:gd name="connsiteY14" fmla="*/ 117475 h 561975"/>
              <a:gd name="connsiteX15" fmla="*/ 469900 w 736600"/>
              <a:gd name="connsiteY15" fmla="*/ 85725 h 561975"/>
              <a:gd name="connsiteX16" fmla="*/ 469900 w 736600"/>
              <a:gd name="connsiteY16" fmla="*/ 44450 h 561975"/>
              <a:gd name="connsiteX17" fmla="*/ 631825 w 736600"/>
              <a:gd name="connsiteY17" fmla="*/ 44450 h 561975"/>
              <a:gd name="connsiteX18" fmla="*/ 631825 w 736600"/>
              <a:gd name="connsiteY18" fmla="*/ 0 h 561975"/>
              <a:gd name="connsiteX19" fmla="*/ 415925 w 736600"/>
              <a:gd name="connsiteY19" fmla="*/ 6350 h 561975"/>
              <a:gd name="connsiteX20" fmla="*/ 415925 w 736600"/>
              <a:gd name="connsiteY20" fmla="*/ 139700 h 561975"/>
              <a:gd name="connsiteX21" fmla="*/ 320675 w 736600"/>
              <a:gd name="connsiteY21" fmla="*/ 193675 h 561975"/>
              <a:gd name="connsiteX22" fmla="*/ 238125 w 736600"/>
              <a:gd name="connsiteY22" fmla="*/ 184150 h 561975"/>
              <a:gd name="connsiteX23" fmla="*/ 231775 w 736600"/>
              <a:gd name="connsiteY23" fmla="*/ 273050 h 561975"/>
              <a:gd name="connsiteX24" fmla="*/ 0 w 736600"/>
              <a:gd name="connsiteY24" fmla="*/ 266700 h 561975"/>
              <a:gd name="connsiteX0" fmla="*/ 0 w 736600"/>
              <a:gd name="connsiteY0" fmla="*/ 266700 h 561975"/>
              <a:gd name="connsiteX1" fmla="*/ 9525 w 736600"/>
              <a:gd name="connsiteY1" fmla="*/ 327025 h 561975"/>
              <a:gd name="connsiteX2" fmla="*/ 174625 w 736600"/>
              <a:gd name="connsiteY2" fmla="*/ 333375 h 561975"/>
              <a:gd name="connsiteX3" fmla="*/ 168275 w 736600"/>
              <a:gd name="connsiteY3" fmla="*/ 393700 h 561975"/>
              <a:gd name="connsiteX4" fmla="*/ 57150 w 736600"/>
              <a:gd name="connsiteY4" fmla="*/ 396875 h 561975"/>
              <a:gd name="connsiteX5" fmla="*/ 66675 w 736600"/>
              <a:gd name="connsiteY5" fmla="*/ 457200 h 561975"/>
              <a:gd name="connsiteX6" fmla="*/ 177800 w 736600"/>
              <a:gd name="connsiteY6" fmla="*/ 457200 h 561975"/>
              <a:gd name="connsiteX7" fmla="*/ 177800 w 736600"/>
              <a:gd name="connsiteY7" fmla="*/ 561975 h 561975"/>
              <a:gd name="connsiteX8" fmla="*/ 355600 w 736600"/>
              <a:gd name="connsiteY8" fmla="*/ 533400 h 561975"/>
              <a:gd name="connsiteX9" fmla="*/ 365125 w 736600"/>
              <a:gd name="connsiteY9" fmla="*/ 355600 h 561975"/>
              <a:gd name="connsiteX10" fmla="*/ 419100 w 736600"/>
              <a:gd name="connsiteY10" fmla="*/ 358775 h 561975"/>
              <a:gd name="connsiteX11" fmla="*/ 428625 w 736600"/>
              <a:gd name="connsiteY11" fmla="*/ 273050 h 561975"/>
              <a:gd name="connsiteX12" fmla="*/ 546099 w 736600"/>
              <a:gd name="connsiteY12" fmla="*/ 155575 h 561975"/>
              <a:gd name="connsiteX13" fmla="*/ 736600 w 736600"/>
              <a:gd name="connsiteY13" fmla="*/ 149225 h 561975"/>
              <a:gd name="connsiteX14" fmla="*/ 736600 w 736600"/>
              <a:gd name="connsiteY14" fmla="*/ 114300 h 561975"/>
              <a:gd name="connsiteX15" fmla="*/ 469900 w 736600"/>
              <a:gd name="connsiteY15" fmla="*/ 85725 h 561975"/>
              <a:gd name="connsiteX16" fmla="*/ 469900 w 736600"/>
              <a:gd name="connsiteY16" fmla="*/ 44450 h 561975"/>
              <a:gd name="connsiteX17" fmla="*/ 631825 w 736600"/>
              <a:gd name="connsiteY17" fmla="*/ 44450 h 561975"/>
              <a:gd name="connsiteX18" fmla="*/ 631825 w 736600"/>
              <a:gd name="connsiteY18" fmla="*/ 0 h 561975"/>
              <a:gd name="connsiteX19" fmla="*/ 415925 w 736600"/>
              <a:gd name="connsiteY19" fmla="*/ 6350 h 561975"/>
              <a:gd name="connsiteX20" fmla="*/ 415925 w 736600"/>
              <a:gd name="connsiteY20" fmla="*/ 139700 h 561975"/>
              <a:gd name="connsiteX21" fmla="*/ 320675 w 736600"/>
              <a:gd name="connsiteY21" fmla="*/ 193675 h 561975"/>
              <a:gd name="connsiteX22" fmla="*/ 238125 w 736600"/>
              <a:gd name="connsiteY22" fmla="*/ 184150 h 561975"/>
              <a:gd name="connsiteX23" fmla="*/ 231775 w 736600"/>
              <a:gd name="connsiteY23" fmla="*/ 273050 h 561975"/>
              <a:gd name="connsiteX24" fmla="*/ 0 w 736600"/>
              <a:gd name="connsiteY24" fmla="*/ 266700 h 561975"/>
              <a:gd name="connsiteX0" fmla="*/ 0 w 736600"/>
              <a:gd name="connsiteY0" fmla="*/ 266700 h 561975"/>
              <a:gd name="connsiteX1" fmla="*/ 9525 w 736600"/>
              <a:gd name="connsiteY1" fmla="*/ 327025 h 561975"/>
              <a:gd name="connsiteX2" fmla="*/ 174625 w 736600"/>
              <a:gd name="connsiteY2" fmla="*/ 333375 h 561975"/>
              <a:gd name="connsiteX3" fmla="*/ 168275 w 736600"/>
              <a:gd name="connsiteY3" fmla="*/ 393700 h 561975"/>
              <a:gd name="connsiteX4" fmla="*/ 57150 w 736600"/>
              <a:gd name="connsiteY4" fmla="*/ 396875 h 561975"/>
              <a:gd name="connsiteX5" fmla="*/ 66675 w 736600"/>
              <a:gd name="connsiteY5" fmla="*/ 457200 h 561975"/>
              <a:gd name="connsiteX6" fmla="*/ 177800 w 736600"/>
              <a:gd name="connsiteY6" fmla="*/ 457200 h 561975"/>
              <a:gd name="connsiteX7" fmla="*/ 177800 w 736600"/>
              <a:gd name="connsiteY7" fmla="*/ 561975 h 561975"/>
              <a:gd name="connsiteX8" fmla="*/ 355600 w 736600"/>
              <a:gd name="connsiteY8" fmla="*/ 533400 h 561975"/>
              <a:gd name="connsiteX9" fmla="*/ 365125 w 736600"/>
              <a:gd name="connsiteY9" fmla="*/ 355600 h 561975"/>
              <a:gd name="connsiteX10" fmla="*/ 419100 w 736600"/>
              <a:gd name="connsiteY10" fmla="*/ 358775 h 561975"/>
              <a:gd name="connsiteX11" fmla="*/ 428625 w 736600"/>
              <a:gd name="connsiteY11" fmla="*/ 273050 h 561975"/>
              <a:gd name="connsiteX12" fmla="*/ 546099 w 736600"/>
              <a:gd name="connsiteY12" fmla="*/ 155575 h 561975"/>
              <a:gd name="connsiteX13" fmla="*/ 736600 w 736600"/>
              <a:gd name="connsiteY13" fmla="*/ 149225 h 561975"/>
              <a:gd name="connsiteX14" fmla="*/ 736600 w 736600"/>
              <a:gd name="connsiteY14" fmla="*/ 114300 h 561975"/>
              <a:gd name="connsiteX15" fmla="*/ 469900 w 736600"/>
              <a:gd name="connsiteY15" fmla="*/ 111125 h 561975"/>
              <a:gd name="connsiteX16" fmla="*/ 469900 w 736600"/>
              <a:gd name="connsiteY16" fmla="*/ 44450 h 561975"/>
              <a:gd name="connsiteX17" fmla="*/ 631825 w 736600"/>
              <a:gd name="connsiteY17" fmla="*/ 44450 h 561975"/>
              <a:gd name="connsiteX18" fmla="*/ 631825 w 736600"/>
              <a:gd name="connsiteY18" fmla="*/ 0 h 561975"/>
              <a:gd name="connsiteX19" fmla="*/ 415925 w 736600"/>
              <a:gd name="connsiteY19" fmla="*/ 6350 h 561975"/>
              <a:gd name="connsiteX20" fmla="*/ 415925 w 736600"/>
              <a:gd name="connsiteY20" fmla="*/ 139700 h 561975"/>
              <a:gd name="connsiteX21" fmla="*/ 320675 w 736600"/>
              <a:gd name="connsiteY21" fmla="*/ 193675 h 561975"/>
              <a:gd name="connsiteX22" fmla="*/ 238125 w 736600"/>
              <a:gd name="connsiteY22" fmla="*/ 184150 h 561975"/>
              <a:gd name="connsiteX23" fmla="*/ 231775 w 736600"/>
              <a:gd name="connsiteY23" fmla="*/ 273050 h 561975"/>
              <a:gd name="connsiteX24" fmla="*/ 0 w 736600"/>
              <a:gd name="connsiteY24" fmla="*/ 26670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6600" h="561975">
                <a:moveTo>
                  <a:pt x="0" y="266700"/>
                </a:moveTo>
                <a:lnTo>
                  <a:pt x="9525" y="327025"/>
                </a:lnTo>
                <a:lnTo>
                  <a:pt x="174625" y="333375"/>
                </a:lnTo>
                <a:lnTo>
                  <a:pt x="168275" y="393700"/>
                </a:lnTo>
                <a:lnTo>
                  <a:pt x="57150" y="396875"/>
                </a:lnTo>
                <a:lnTo>
                  <a:pt x="66675" y="457200"/>
                </a:lnTo>
                <a:lnTo>
                  <a:pt x="177800" y="457200"/>
                </a:lnTo>
                <a:lnTo>
                  <a:pt x="177800" y="561975"/>
                </a:lnTo>
                <a:lnTo>
                  <a:pt x="355600" y="533400"/>
                </a:lnTo>
                <a:lnTo>
                  <a:pt x="365125" y="355600"/>
                </a:lnTo>
                <a:lnTo>
                  <a:pt x="419100" y="358775"/>
                </a:lnTo>
                <a:lnTo>
                  <a:pt x="428625" y="273050"/>
                </a:lnTo>
                <a:cubicBezTo>
                  <a:pt x="472016" y="254000"/>
                  <a:pt x="502708" y="174625"/>
                  <a:pt x="546099" y="155575"/>
                </a:cubicBezTo>
                <a:lnTo>
                  <a:pt x="736600" y="149225"/>
                </a:lnTo>
                <a:lnTo>
                  <a:pt x="736600" y="114300"/>
                </a:lnTo>
                <a:lnTo>
                  <a:pt x="469900" y="111125"/>
                </a:lnTo>
                <a:lnTo>
                  <a:pt x="469900" y="44450"/>
                </a:lnTo>
                <a:lnTo>
                  <a:pt x="631825" y="44450"/>
                </a:lnTo>
                <a:lnTo>
                  <a:pt x="631825" y="0"/>
                </a:lnTo>
                <a:lnTo>
                  <a:pt x="415925" y="6350"/>
                </a:lnTo>
                <a:lnTo>
                  <a:pt x="415925" y="139700"/>
                </a:lnTo>
                <a:lnTo>
                  <a:pt x="320675" y="193675"/>
                </a:lnTo>
                <a:lnTo>
                  <a:pt x="238125" y="184150"/>
                </a:lnTo>
                <a:lnTo>
                  <a:pt x="231775" y="273050"/>
                </a:lnTo>
                <a:lnTo>
                  <a:pt x="0" y="266700"/>
                </a:lnTo>
                <a:close/>
              </a:path>
            </a:pathLst>
          </a:custGeom>
          <a:solidFill>
            <a:srgbClr val="ED7D31">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p:cNvSpPr/>
          <p:nvPr/>
        </p:nvSpPr>
        <p:spPr>
          <a:xfrm>
            <a:off x="9629775" y="4143375"/>
            <a:ext cx="233363" cy="1109663"/>
          </a:xfrm>
          <a:custGeom>
            <a:avLst/>
            <a:gdLst>
              <a:gd name="connsiteX0" fmla="*/ 85725 w 233363"/>
              <a:gd name="connsiteY0" fmla="*/ 4763 h 1109663"/>
              <a:gd name="connsiteX1" fmla="*/ 23813 w 233363"/>
              <a:gd name="connsiteY1" fmla="*/ 42863 h 1109663"/>
              <a:gd name="connsiteX2" fmla="*/ 38100 w 233363"/>
              <a:gd name="connsiteY2" fmla="*/ 161925 h 1109663"/>
              <a:gd name="connsiteX3" fmla="*/ 142875 w 233363"/>
              <a:gd name="connsiteY3" fmla="*/ 176213 h 1109663"/>
              <a:gd name="connsiteX4" fmla="*/ 176213 w 233363"/>
              <a:gd name="connsiteY4" fmla="*/ 228600 h 1109663"/>
              <a:gd name="connsiteX5" fmla="*/ 185738 w 233363"/>
              <a:gd name="connsiteY5" fmla="*/ 371475 h 1109663"/>
              <a:gd name="connsiteX6" fmla="*/ 180975 w 233363"/>
              <a:gd name="connsiteY6" fmla="*/ 676275 h 1109663"/>
              <a:gd name="connsiteX7" fmla="*/ 176213 w 233363"/>
              <a:gd name="connsiteY7" fmla="*/ 871538 h 1109663"/>
              <a:gd name="connsiteX8" fmla="*/ 123825 w 233363"/>
              <a:gd name="connsiteY8" fmla="*/ 928688 h 1109663"/>
              <a:gd name="connsiteX9" fmla="*/ 9525 w 233363"/>
              <a:gd name="connsiteY9" fmla="*/ 919163 h 1109663"/>
              <a:gd name="connsiteX10" fmla="*/ 0 w 233363"/>
              <a:gd name="connsiteY10" fmla="*/ 1071563 h 1109663"/>
              <a:gd name="connsiteX11" fmla="*/ 90488 w 233363"/>
              <a:gd name="connsiteY11" fmla="*/ 1062038 h 1109663"/>
              <a:gd name="connsiteX12" fmla="*/ 95250 w 233363"/>
              <a:gd name="connsiteY12" fmla="*/ 1100138 h 1109663"/>
              <a:gd name="connsiteX13" fmla="*/ 190500 w 233363"/>
              <a:gd name="connsiteY13" fmla="*/ 1109663 h 1109663"/>
              <a:gd name="connsiteX14" fmla="*/ 190500 w 233363"/>
              <a:gd name="connsiteY14" fmla="*/ 1028700 h 1109663"/>
              <a:gd name="connsiteX15" fmla="*/ 223838 w 233363"/>
              <a:gd name="connsiteY15" fmla="*/ 985838 h 1109663"/>
              <a:gd name="connsiteX16" fmla="*/ 233363 w 233363"/>
              <a:gd name="connsiteY16" fmla="*/ 114300 h 1109663"/>
              <a:gd name="connsiteX17" fmla="*/ 190500 w 233363"/>
              <a:gd name="connsiteY17" fmla="*/ 61913 h 1109663"/>
              <a:gd name="connsiteX18" fmla="*/ 190500 w 233363"/>
              <a:gd name="connsiteY18" fmla="*/ 0 h 1109663"/>
              <a:gd name="connsiteX19" fmla="*/ 85725 w 233363"/>
              <a:gd name="connsiteY19" fmla="*/ 4763 h 1109663"/>
              <a:gd name="connsiteX0" fmla="*/ 85725 w 233363"/>
              <a:gd name="connsiteY0" fmla="*/ 4763 h 1109663"/>
              <a:gd name="connsiteX1" fmla="*/ 23813 w 233363"/>
              <a:gd name="connsiteY1" fmla="*/ 42863 h 1109663"/>
              <a:gd name="connsiteX2" fmla="*/ 23812 w 233363"/>
              <a:gd name="connsiteY2" fmla="*/ 166687 h 1109663"/>
              <a:gd name="connsiteX3" fmla="*/ 142875 w 233363"/>
              <a:gd name="connsiteY3" fmla="*/ 176213 h 1109663"/>
              <a:gd name="connsiteX4" fmla="*/ 176213 w 233363"/>
              <a:gd name="connsiteY4" fmla="*/ 228600 h 1109663"/>
              <a:gd name="connsiteX5" fmla="*/ 185738 w 233363"/>
              <a:gd name="connsiteY5" fmla="*/ 371475 h 1109663"/>
              <a:gd name="connsiteX6" fmla="*/ 180975 w 233363"/>
              <a:gd name="connsiteY6" fmla="*/ 676275 h 1109663"/>
              <a:gd name="connsiteX7" fmla="*/ 176213 w 233363"/>
              <a:gd name="connsiteY7" fmla="*/ 871538 h 1109663"/>
              <a:gd name="connsiteX8" fmla="*/ 123825 w 233363"/>
              <a:gd name="connsiteY8" fmla="*/ 928688 h 1109663"/>
              <a:gd name="connsiteX9" fmla="*/ 9525 w 233363"/>
              <a:gd name="connsiteY9" fmla="*/ 919163 h 1109663"/>
              <a:gd name="connsiteX10" fmla="*/ 0 w 233363"/>
              <a:gd name="connsiteY10" fmla="*/ 1071563 h 1109663"/>
              <a:gd name="connsiteX11" fmla="*/ 90488 w 233363"/>
              <a:gd name="connsiteY11" fmla="*/ 1062038 h 1109663"/>
              <a:gd name="connsiteX12" fmla="*/ 95250 w 233363"/>
              <a:gd name="connsiteY12" fmla="*/ 1100138 h 1109663"/>
              <a:gd name="connsiteX13" fmla="*/ 190500 w 233363"/>
              <a:gd name="connsiteY13" fmla="*/ 1109663 h 1109663"/>
              <a:gd name="connsiteX14" fmla="*/ 190500 w 233363"/>
              <a:gd name="connsiteY14" fmla="*/ 1028700 h 1109663"/>
              <a:gd name="connsiteX15" fmla="*/ 223838 w 233363"/>
              <a:gd name="connsiteY15" fmla="*/ 985838 h 1109663"/>
              <a:gd name="connsiteX16" fmla="*/ 233363 w 233363"/>
              <a:gd name="connsiteY16" fmla="*/ 114300 h 1109663"/>
              <a:gd name="connsiteX17" fmla="*/ 190500 w 233363"/>
              <a:gd name="connsiteY17" fmla="*/ 61913 h 1109663"/>
              <a:gd name="connsiteX18" fmla="*/ 190500 w 233363"/>
              <a:gd name="connsiteY18" fmla="*/ 0 h 1109663"/>
              <a:gd name="connsiteX19" fmla="*/ 85725 w 233363"/>
              <a:gd name="connsiteY19" fmla="*/ 4763 h 1109663"/>
              <a:gd name="connsiteX0" fmla="*/ 85725 w 233363"/>
              <a:gd name="connsiteY0" fmla="*/ 4763 h 1109663"/>
              <a:gd name="connsiteX1" fmla="*/ 23813 w 233363"/>
              <a:gd name="connsiteY1" fmla="*/ 42863 h 1109663"/>
              <a:gd name="connsiteX2" fmla="*/ 23812 w 233363"/>
              <a:gd name="connsiteY2" fmla="*/ 166687 h 1109663"/>
              <a:gd name="connsiteX3" fmla="*/ 142875 w 233363"/>
              <a:gd name="connsiteY3" fmla="*/ 176213 h 1109663"/>
              <a:gd name="connsiteX4" fmla="*/ 176213 w 233363"/>
              <a:gd name="connsiteY4" fmla="*/ 228600 h 1109663"/>
              <a:gd name="connsiteX5" fmla="*/ 185738 w 233363"/>
              <a:gd name="connsiteY5" fmla="*/ 371475 h 1109663"/>
              <a:gd name="connsiteX6" fmla="*/ 180975 w 233363"/>
              <a:gd name="connsiteY6" fmla="*/ 676275 h 1109663"/>
              <a:gd name="connsiteX7" fmla="*/ 176213 w 233363"/>
              <a:gd name="connsiteY7" fmla="*/ 871538 h 1109663"/>
              <a:gd name="connsiteX8" fmla="*/ 123825 w 233363"/>
              <a:gd name="connsiteY8" fmla="*/ 928688 h 1109663"/>
              <a:gd name="connsiteX9" fmla="*/ 9525 w 233363"/>
              <a:gd name="connsiteY9" fmla="*/ 919163 h 1109663"/>
              <a:gd name="connsiteX10" fmla="*/ 0 w 233363"/>
              <a:gd name="connsiteY10" fmla="*/ 1071563 h 1109663"/>
              <a:gd name="connsiteX11" fmla="*/ 90488 w 233363"/>
              <a:gd name="connsiteY11" fmla="*/ 1062038 h 1109663"/>
              <a:gd name="connsiteX12" fmla="*/ 95250 w 233363"/>
              <a:gd name="connsiteY12" fmla="*/ 1100138 h 1109663"/>
              <a:gd name="connsiteX13" fmla="*/ 190500 w 233363"/>
              <a:gd name="connsiteY13" fmla="*/ 1109663 h 1109663"/>
              <a:gd name="connsiteX14" fmla="*/ 190500 w 233363"/>
              <a:gd name="connsiteY14" fmla="*/ 1028700 h 1109663"/>
              <a:gd name="connsiteX15" fmla="*/ 223838 w 233363"/>
              <a:gd name="connsiteY15" fmla="*/ 985838 h 1109663"/>
              <a:gd name="connsiteX16" fmla="*/ 233363 w 233363"/>
              <a:gd name="connsiteY16" fmla="*/ 114300 h 1109663"/>
              <a:gd name="connsiteX17" fmla="*/ 190500 w 233363"/>
              <a:gd name="connsiteY17" fmla="*/ 61913 h 1109663"/>
              <a:gd name="connsiteX18" fmla="*/ 190500 w 233363"/>
              <a:gd name="connsiteY18" fmla="*/ 0 h 1109663"/>
              <a:gd name="connsiteX19" fmla="*/ 85725 w 233363"/>
              <a:gd name="connsiteY19" fmla="*/ 4763 h 11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363" h="1109663">
                <a:moveTo>
                  <a:pt x="85725" y="4763"/>
                </a:moveTo>
                <a:lnTo>
                  <a:pt x="23813" y="42863"/>
                </a:lnTo>
                <a:cubicBezTo>
                  <a:pt x="23813" y="84138"/>
                  <a:pt x="9524" y="96837"/>
                  <a:pt x="23812" y="166687"/>
                </a:cubicBezTo>
                <a:lnTo>
                  <a:pt x="142875" y="176213"/>
                </a:lnTo>
                <a:lnTo>
                  <a:pt x="176213" y="228600"/>
                </a:lnTo>
                <a:lnTo>
                  <a:pt x="185738" y="371475"/>
                </a:lnTo>
                <a:cubicBezTo>
                  <a:pt x="184150" y="473075"/>
                  <a:pt x="182563" y="574675"/>
                  <a:pt x="180975" y="676275"/>
                </a:cubicBezTo>
                <a:lnTo>
                  <a:pt x="176213" y="871538"/>
                </a:lnTo>
                <a:lnTo>
                  <a:pt x="123825" y="928688"/>
                </a:lnTo>
                <a:lnTo>
                  <a:pt x="9525" y="919163"/>
                </a:lnTo>
                <a:lnTo>
                  <a:pt x="0" y="1071563"/>
                </a:lnTo>
                <a:lnTo>
                  <a:pt x="90488" y="1062038"/>
                </a:lnTo>
                <a:lnTo>
                  <a:pt x="95250" y="1100138"/>
                </a:lnTo>
                <a:lnTo>
                  <a:pt x="190500" y="1109663"/>
                </a:lnTo>
                <a:lnTo>
                  <a:pt x="190500" y="1028700"/>
                </a:lnTo>
                <a:lnTo>
                  <a:pt x="223838" y="985838"/>
                </a:lnTo>
                <a:lnTo>
                  <a:pt x="233363" y="114300"/>
                </a:lnTo>
                <a:lnTo>
                  <a:pt x="190500" y="61913"/>
                </a:lnTo>
                <a:lnTo>
                  <a:pt x="190500" y="0"/>
                </a:lnTo>
                <a:lnTo>
                  <a:pt x="85725" y="4763"/>
                </a:lnTo>
                <a:close/>
              </a:path>
            </a:pathLst>
          </a:custGeom>
          <a:solidFill>
            <a:srgbClr val="C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12"/>
          <p:cNvSpPr/>
          <p:nvPr/>
        </p:nvSpPr>
        <p:spPr>
          <a:xfrm>
            <a:off x="9436100" y="3629025"/>
            <a:ext cx="1274763" cy="1628775"/>
          </a:xfrm>
          <a:custGeom>
            <a:avLst/>
            <a:gdLst>
              <a:gd name="connsiteX0" fmla="*/ 4762 w 1247775"/>
              <a:gd name="connsiteY0" fmla="*/ 166688 h 1628775"/>
              <a:gd name="connsiteX1" fmla="*/ 0 w 1247775"/>
              <a:gd name="connsiteY1" fmla="*/ 0 h 1628775"/>
              <a:gd name="connsiteX2" fmla="*/ 223837 w 1247775"/>
              <a:gd name="connsiteY2" fmla="*/ 52388 h 1628775"/>
              <a:gd name="connsiteX3" fmla="*/ 571500 w 1247775"/>
              <a:gd name="connsiteY3" fmla="*/ 200025 h 1628775"/>
              <a:gd name="connsiteX4" fmla="*/ 1042987 w 1247775"/>
              <a:gd name="connsiteY4" fmla="*/ 542925 h 1628775"/>
              <a:gd name="connsiteX5" fmla="*/ 1247775 w 1247775"/>
              <a:gd name="connsiteY5" fmla="*/ 904875 h 1628775"/>
              <a:gd name="connsiteX6" fmla="*/ 1247775 w 1247775"/>
              <a:gd name="connsiteY6" fmla="*/ 1238250 h 1628775"/>
              <a:gd name="connsiteX7" fmla="*/ 1119187 w 1247775"/>
              <a:gd name="connsiteY7" fmla="*/ 1476375 h 1628775"/>
              <a:gd name="connsiteX8" fmla="*/ 1019175 w 1247775"/>
              <a:gd name="connsiteY8" fmla="*/ 1585913 h 1628775"/>
              <a:gd name="connsiteX9" fmla="*/ 795337 w 1247775"/>
              <a:gd name="connsiteY9" fmla="*/ 1571625 h 1628775"/>
              <a:gd name="connsiteX10" fmla="*/ 781050 w 1247775"/>
              <a:gd name="connsiteY10" fmla="*/ 1604963 h 1628775"/>
              <a:gd name="connsiteX11" fmla="*/ 733425 w 1247775"/>
              <a:gd name="connsiteY11" fmla="*/ 1628775 h 1628775"/>
              <a:gd name="connsiteX12" fmla="*/ 661987 w 1247775"/>
              <a:gd name="connsiteY12" fmla="*/ 1619250 h 1628775"/>
              <a:gd name="connsiteX13" fmla="*/ 681037 w 1247775"/>
              <a:gd name="connsiteY13" fmla="*/ 1557338 h 1628775"/>
              <a:gd name="connsiteX14" fmla="*/ 733425 w 1247775"/>
              <a:gd name="connsiteY14" fmla="*/ 1524000 h 1628775"/>
              <a:gd name="connsiteX15" fmla="*/ 990600 w 1247775"/>
              <a:gd name="connsiteY15" fmla="*/ 1524000 h 1628775"/>
              <a:gd name="connsiteX16" fmla="*/ 1119187 w 1247775"/>
              <a:gd name="connsiteY16" fmla="*/ 1366838 h 1628775"/>
              <a:gd name="connsiteX17" fmla="*/ 1204912 w 1247775"/>
              <a:gd name="connsiteY17" fmla="*/ 1090613 h 1628775"/>
              <a:gd name="connsiteX18" fmla="*/ 1123950 w 1247775"/>
              <a:gd name="connsiteY18" fmla="*/ 766763 h 1628775"/>
              <a:gd name="connsiteX19" fmla="*/ 885825 w 1247775"/>
              <a:gd name="connsiteY19" fmla="*/ 485775 h 1628775"/>
              <a:gd name="connsiteX20" fmla="*/ 633412 w 1247775"/>
              <a:gd name="connsiteY20" fmla="*/ 314325 h 1628775"/>
              <a:gd name="connsiteX21" fmla="*/ 404812 w 1247775"/>
              <a:gd name="connsiteY21" fmla="*/ 190500 h 1628775"/>
              <a:gd name="connsiteX22" fmla="*/ 209550 w 1247775"/>
              <a:gd name="connsiteY22" fmla="*/ 114300 h 1628775"/>
              <a:gd name="connsiteX23" fmla="*/ 109537 w 1247775"/>
              <a:gd name="connsiteY23" fmla="*/ 95250 h 1628775"/>
              <a:gd name="connsiteX24" fmla="*/ 57150 w 1247775"/>
              <a:gd name="connsiteY24" fmla="*/ 100013 h 1628775"/>
              <a:gd name="connsiteX25" fmla="*/ 4762 w 1247775"/>
              <a:gd name="connsiteY25" fmla="*/ 166688 h 1628775"/>
              <a:gd name="connsiteX0" fmla="*/ 4762 w 1247775"/>
              <a:gd name="connsiteY0" fmla="*/ 166688 h 1628775"/>
              <a:gd name="connsiteX1" fmla="*/ 0 w 1247775"/>
              <a:gd name="connsiteY1" fmla="*/ 0 h 1628775"/>
              <a:gd name="connsiteX2" fmla="*/ 223837 w 1247775"/>
              <a:gd name="connsiteY2" fmla="*/ 52388 h 1628775"/>
              <a:gd name="connsiteX3" fmla="*/ 571500 w 1247775"/>
              <a:gd name="connsiteY3" fmla="*/ 200025 h 1628775"/>
              <a:gd name="connsiteX4" fmla="*/ 1042987 w 1247775"/>
              <a:gd name="connsiteY4" fmla="*/ 542925 h 1628775"/>
              <a:gd name="connsiteX5" fmla="*/ 1162050 w 1247775"/>
              <a:gd name="connsiteY5" fmla="*/ 709613 h 1628775"/>
              <a:gd name="connsiteX6" fmla="*/ 1247775 w 1247775"/>
              <a:gd name="connsiteY6" fmla="*/ 904875 h 1628775"/>
              <a:gd name="connsiteX7" fmla="*/ 1247775 w 1247775"/>
              <a:gd name="connsiteY7" fmla="*/ 1238250 h 1628775"/>
              <a:gd name="connsiteX8" fmla="*/ 1119187 w 1247775"/>
              <a:gd name="connsiteY8" fmla="*/ 1476375 h 1628775"/>
              <a:gd name="connsiteX9" fmla="*/ 1019175 w 1247775"/>
              <a:gd name="connsiteY9" fmla="*/ 1585913 h 1628775"/>
              <a:gd name="connsiteX10" fmla="*/ 795337 w 1247775"/>
              <a:gd name="connsiteY10" fmla="*/ 1571625 h 1628775"/>
              <a:gd name="connsiteX11" fmla="*/ 781050 w 1247775"/>
              <a:gd name="connsiteY11" fmla="*/ 1604963 h 1628775"/>
              <a:gd name="connsiteX12" fmla="*/ 733425 w 1247775"/>
              <a:gd name="connsiteY12" fmla="*/ 1628775 h 1628775"/>
              <a:gd name="connsiteX13" fmla="*/ 661987 w 1247775"/>
              <a:gd name="connsiteY13" fmla="*/ 1619250 h 1628775"/>
              <a:gd name="connsiteX14" fmla="*/ 681037 w 1247775"/>
              <a:gd name="connsiteY14" fmla="*/ 1557338 h 1628775"/>
              <a:gd name="connsiteX15" fmla="*/ 733425 w 1247775"/>
              <a:gd name="connsiteY15" fmla="*/ 1524000 h 1628775"/>
              <a:gd name="connsiteX16" fmla="*/ 990600 w 1247775"/>
              <a:gd name="connsiteY16" fmla="*/ 1524000 h 1628775"/>
              <a:gd name="connsiteX17" fmla="*/ 1119187 w 1247775"/>
              <a:gd name="connsiteY17" fmla="*/ 1366838 h 1628775"/>
              <a:gd name="connsiteX18" fmla="*/ 1204912 w 1247775"/>
              <a:gd name="connsiteY18" fmla="*/ 1090613 h 1628775"/>
              <a:gd name="connsiteX19" fmla="*/ 1123950 w 1247775"/>
              <a:gd name="connsiteY19" fmla="*/ 766763 h 1628775"/>
              <a:gd name="connsiteX20" fmla="*/ 885825 w 1247775"/>
              <a:gd name="connsiteY20" fmla="*/ 485775 h 1628775"/>
              <a:gd name="connsiteX21" fmla="*/ 633412 w 1247775"/>
              <a:gd name="connsiteY21" fmla="*/ 314325 h 1628775"/>
              <a:gd name="connsiteX22" fmla="*/ 404812 w 1247775"/>
              <a:gd name="connsiteY22" fmla="*/ 190500 h 1628775"/>
              <a:gd name="connsiteX23" fmla="*/ 209550 w 1247775"/>
              <a:gd name="connsiteY23" fmla="*/ 114300 h 1628775"/>
              <a:gd name="connsiteX24" fmla="*/ 109537 w 1247775"/>
              <a:gd name="connsiteY24" fmla="*/ 95250 h 1628775"/>
              <a:gd name="connsiteX25" fmla="*/ 57150 w 1247775"/>
              <a:gd name="connsiteY25" fmla="*/ 100013 h 1628775"/>
              <a:gd name="connsiteX26" fmla="*/ 4762 w 1247775"/>
              <a:gd name="connsiteY26" fmla="*/ 166688 h 1628775"/>
              <a:gd name="connsiteX0" fmla="*/ 4762 w 1266825"/>
              <a:gd name="connsiteY0" fmla="*/ 166688 h 1628775"/>
              <a:gd name="connsiteX1" fmla="*/ 0 w 1266825"/>
              <a:gd name="connsiteY1" fmla="*/ 0 h 1628775"/>
              <a:gd name="connsiteX2" fmla="*/ 223837 w 1266825"/>
              <a:gd name="connsiteY2" fmla="*/ 52388 h 1628775"/>
              <a:gd name="connsiteX3" fmla="*/ 571500 w 1266825"/>
              <a:gd name="connsiteY3" fmla="*/ 200025 h 1628775"/>
              <a:gd name="connsiteX4" fmla="*/ 1042987 w 1266825"/>
              <a:gd name="connsiteY4" fmla="*/ 542925 h 1628775"/>
              <a:gd name="connsiteX5" fmla="*/ 1162050 w 1266825"/>
              <a:gd name="connsiteY5" fmla="*/ 709613 h 1628775"/>
              <a:gd name="connsiteX6" fmla="*/ 1247775 w 1266825"/>
              <a:gd name="connsiteY6" fmla="*/ 904875 h 1628775"/>
              <a:gd name="connsiteX7" fmla="*/ 1266825 w 1266825"/>
              <a:gd name="connsiteY7" fmla="*/ 1090613 h 1628775"/>
              <a:gd name="connsiteX8" fmla="*/ 1247775 w 1266825"/>
              <a:gd name="connsiteY8" fmla="*/ 1238250 h 1628775"/>
              <a:gd name="connsiteX9" fmla="*/ 1119187 w 1266825"/>
              <a:gd name="connsiteY9" fmla="*/ 1476375 h 1628775"/>
              <a:gd name="connsiteX10" fmla="*/ 1019175 w 1266825"/>
              <a:gd name="connsiteY10" fmla="*/ 1585913 h 1628775"/>
              <a:gd name="connsiteX11" fmla="*/ 795337 w 1266825"/>
              <a:gd name="connsiteY11" fmla="*/ 1571625 h 1628775"/>
              <a:gd name="connsiteX12" fmla="*/ 781050 w 1266825"/>
              <a:gd name="connsiteY12" fmla="*/ 1604963 h 1628775"/>
              <a:gd name="connsiteX13" fmla="*/ 733425 w 1266825"/>
              <a:gd name="connsiteY13" fmla="*/ 1628775 h 1628775"/>
              <a:gd name="connsiteX14" fmla="*/ 661987 w 1266825"/>
              <a:gd name="connsiteY14" fmla="*/ 1619250 h 1628775"/>
              <a:gd name="connsiteX15" fmla="*/ 681037 w 1266825"/>
              <a:gd name="connsiteY15" fmla="*/ 1557338 h 1628775"/>
              <a:gd name="connsiteX16" fmla="*/ 733425 w 1266825"/>
              <a:gd name="connsiteY16" fmla="*/ 1524000 h 1628775"/>
              <a:gd name="connsiteX17" fmla="*/ 990600 w 1266825"/>
              <a:gd name="connsiteY17" fmla="*/ 1524000 h 1628775"/>
              <a:gd name="connsiteX18" fmla="*/ 1119187 w 1266825"/>
              <a:gd name="connsiteY18" fmla="*/ 1366838 h 1628775"/>
              <a:gd name="connsiteX19" fmla="*/ 1204912 w 1266825"/>
              <a:gd name="connsiteY19" fmla="*/ 1090613 h 1628775"/>
              <a:gd name="connsiteX20" fmla="*/ 1123950 w 1266825"/>
              <a:gd name="connsiteY20" fmla="*/ 766763 h 1628775"/>
              <a:gd name="connsiteX21" fmla="*/ 885825 w 1266825"/>
              <a:gd name="connsiteY21" fmla="*/ 485775 h 1628775"/>
              <a:gd name="connsiteX22" fmla="*/ 633412 w 1266825"/>
              <a:gd name="connsiteY22" fmla="*/ 314325 h 1628775"/>
              <a:gd name="connsiteX23" fmla="*/ 404812 w 1266825"/>
              <a:gd name="connsiteY23" fmla="*/ 190500 h 1628775"/>
              <a:gd name="connsiteX24" fmla="*/ 209550 w 1266825"/>
              <a:gd name="connsiteY24" fmla="*/ 114300 h 1628775"/>
              <a:gd name="connsiteX25" fmla="*/ 109537 w 1266825"/>
              <a:gd name="connsiteY25" fmla="*/ 95250 h 1628775"/>
              <a:gd name="connsiteX26" fmla="*/ 57150 w 1266825"/>
              <a:gd name="connsiteY26" fmla="*/ 100013 h 1628775"/>
              <a:gd name="connsiteX27" fmla="*/ 4762 w 1266825"/>
              <a:gd name="connsiteY27" fmla="*/ 166688 h 1628775"/>
              <a:gd name="connsiteX0" fmla="*/ 4762 w 1266825"/>
              <a:gd name="connsiteY0" fmla="*/ 166688 h 1628775"/>
              <a:gd name="connsiteX1" fmla="*/ 0 w 1266825"/>
              <a:gd name="connsiteY1" fmla="*/ 0 h 1628775"/>
              <a:gd name="connsiteX2" fmla="*/ 223837 w 1266825"/>
              <a:gd name="connsiteY2" fmla="*/ 52388 h 1628775"/>
              <a:gd name="connsiteX3" fmla="*/ 571500 w 1266825"/>
              <a:gd name="connsiteY3" fmla="*/ 200025 h 1628775"/>
              <a:gd name="connsiteX4" fmla="*/ 842962 w 1266825"/>
              <a:gd name="connsiteY4" fmla="*/ 371475 h 1628775"/>
              <a:gd name="connsiteX5" fmla="*/ 1042987 w 1266825"/>
              <a:gd name="connsiteY5" fmla="*/ 542925 h 1628775"/>
              <a:gd name="connsiteX6" fmla="*/ 1162050 w 1266825"/>
              <a:gd name="connsiteY6" fmla="*/ 709613 h 1628775"/>
              <a:gd name="connsiteX7" fmla="*/ 1247775 w 1266825"/>
              <a:gd name="connsiteY7" fmla="*/ 904875 h 1628775"/>
              <a:gd name="connsiteX8" fmla="*/ 1266825 w 1266825"/>
              <a:gd name="connsiteY8" fmla="*/ 1090613 h 1628775"/>
              <a:gd name="connsiteX9" fmla="*/ 1247775 w 1266825"/>
              <a:gd name="connsiteY9" fmla="*/ 1238250 h 1628775"/>
              <a:gd name="connsiteX10" fmla="*/ 1119187 w 1266825"/>
              <a:gd name="connsiteY10" fmla="*/ 1476375 h 1628775"/>
              <a:gd name="connsiteX11" fmla="*/ 1019175 w 1266825"/>
              <a:gd name="connsiteY11" fmla="*/ 1585913 h 1628775"/>
              <a:gd name="connsiteX12" fmla="*/ 795337 w 1266825"/>
              <a:gd name="connsiteY12" fmla="*/ 1571625 h 1628775"/>
              <a:gd name="connsiteX13" fmla="*/ 781050 w 1266825"/>
              <a:gd name="connsiteY13" fmla="*/ 1604963 h 1628775"/>
              <a:gd name="connsiteX14" fmla="*/ 733425 w 1266825"/>
              <a:gd name="connsiteY14" fmla="*/ 1628775 h 1628775"/>
              <a:gd name="connsiteX15" fmla="*/ 661987 w 1266825"/>
              <a:gd name="connsiteY15" fmla="*/ 1619250 h 1628775"/>
              <a:gd name="connsiteX16" fmla="*/ 681037 w 1266825"/>
              <a:gd name="connsiteY16" fmla="*/ 1557338 h 1628775"/>
              <a:gd name="connsiteX17" fmla="*/ 733425 w 1266825"/>
              <a:gd name="connsiteY17" fmla="*/ 1524000 h 1628775"/>
              <a:gd name="connsiteX18" fmla="*/ 990600 w 1266825"/>
              <a:gd name="connsiteY18" fmla="*/ 1524000 h 1628775"/>
              <a:gd name="connsiteX19" fmla="*/ 1119187 w 1266825"/>
              <a:gd name="connsiteY19" fmla="*/ 1366838 h 1628775"/>
              <a:gd name="connsiteX20" fmla="*/ 1204912 w 1266825"/>
              <a:gd name="connsiteY20" fmla="*/ 1090613 h 1628775"/>
              <a:gd name="connsiteX21" fmla="*/ 1123950 w 1266825"/>
              <a:gd name="connsiteY21" fmla="*/ 766763 h 1628775"/>
              <a:gd name="connsiteX22" fmla="*/ 885825 w 1266825"/>
              <a:gd name="connsiteY22" fmla="*/ 485775 h 1628775"/>
              <a:gd name="connsiteX23" fmla="*/ 633412 w 1266825"/>
              <a:gd name="connsiteY23" fmla="*/ 314325 h 1628775"/>
              <a:gd name="connsiteX24" fmla="*/ 404812 w 1266825"/>
              <a:gd name="connsiteY24" fmla="*/ 190500 h 1628775"/>
              <a:gd name="connsiteX25" fmla="*/ 209550 w 1266825"/>
              <a:gd name="connsiteY25" fmla="*/ 114300 h 1628775"/>
              <a:gd name="connsiteX26" fmla="*/ 109537 w 1266825"/>
              <a:gd name="connsiteY26" fmla="*/ 95250 h 1628775"/>
              <a:gd name="connsiteX27" fmla="*/ 57150 w 1266825"/>
              <a:gd name="connsiteY27" fmla="*/ 100013 h 1628775"/>
              <a:gd name="connsiteX28" fmla="*/ 4762 w 1266825"/>
              <a:gd name="connsiteY28" fmla="*/ 166688 h 1628775"/>
              <a:gd name="connsiteX0" fmla="*/ 0 w 1274763"/>
              <a:gd name="connsiteY0" fmla="*/ 176213 h 1628775"/>
              <a:gd name="connsiteX1" fmla="*/ 7938 w 1274763"/>
              <a:gd name="connsiteY1" fmla="*/ 0 h 1628775"/>
              <a:gd name="connsiteX2" fmla="*/ 231775 w 1274763"/>
              <a:gd name="connsiteY2" fmla="*/ 52388 h 1628775"/>
              <a:gd name="connsiteX3" fmla="*/ 579438 w 1274763"/>
              <a:gd name="connsiteY3" fmla="*/ 200025 h 1628775"/>
              <a:gd name="connsiteX4" fmla="*/ 850900 w 1274763"/>
              <a:gd name="connsiteY4" fmla="*/ 371475 h 1628775"/>
              <a:gd name="connsiteX5" fmla="*/ 1050925 w 1274763"/>
              <a:gd name="connsiteY5" fmla="*/ 542925 h 1628775"/>
              <a:gd name="connsiteX6" fmla="*/ 1169988 w 1274763"/>
              <a:gd name="connsiteY6" fmla="*/ 709613 h 1628775"/>
              <a:gd name="connsiteX7" fmla="*/ 1255713 w 1274763"/>
              <a:gd name="connsiteY7" fmla="*/ 904875 h 1628775"/>
              <a:gd name="connsiteX8" fmla="*/ 1274763 w 1274763"/>
              <a:gd name="connsiteY8" fmla="*/ 1090613 h 1628775"/>
              <a:gd name="connsiteX9" fmla="*/ 1255713 w 1274763"/>
              <a:gd name="connsiteY9" fmla="*/ 1238250 h 1628775"/>
              <a:gd name="connsiteX10" fmla="*/ 1127125 w 1274763"/>
              <a:gd name="connsiteY10" fmla="*/ 1476375 h 1628775"/>
              <a:gd name="connsiteX11" fmla="*/ 1027113 w 1274763"/>
              <a:gd name="connsiteY11" fmla="*/ 1585913 h 1628775"/>
              <a:gd name="connsiteX12" fmla="*/ 803275 w 1274763"/>
              <a:gd name="connsiteY12" fmla="*/ 1571625 h 1628775"/>
              <a:gd name="connsiteX13" fmla="*/ 788988 w 1274763"/>
              <a:gd name="connsiteY13" fmla="*/ 1604963 h 1628775"/>
              <a:gd name="connsiteX14" fmla="*/ 741363 w 1274763"/>
              <a:gd name="connsiteY14" fmla="*/ 1628775 h 1628775"/>
              <a:gd name="connsiteX15" fmla="*/ 669925 w 1274763"/>
              <a:gd name="connsiteY15" fmla="*/ 1619250 h 1628775"/>
              <a:gd name="connsiteX16" fmla="*/ 688975 w 1274763"/>
              <a:gd name="connsiteY16" fmla="*/ 1557338 h 1628775"/>
              <a:gd name="connsiteX17" fmla="*/ 741363 w 1274763"/>
              <a:gd name="connsiteY17" fmla="*/ 1524000 h 1628775"/>
              <a:gd name="connsiteX18" fmla="*/ 998538 w 1274763"/>
              <a:gd name="connsiteY18" fmla="*/ 1524000 h 1628775"/>
              <a:gd name="connsiteX19" fmla="*/ 1127125 w 1274763"/>
              <a:gd name="connsiteY19" fmla="*/ 1366838 h 1628775"/>
              <a:gd name="connsiteX20" fmla="*/ 1212850 w 1274763"/>
              <a:gd name="connsiteY20" fmla="*/ 1090613 h 1628775"/>
              <a:gd name="connsiteX21" fmla="*/ 1131888 w 1274763"/>
              <a:gd name="connsiteY21" fmla="*/ 766763 h 1628775"/>
              <a:gd name="connsiteX22" fmla="*/ 893763 w 1274763"/>
              <a:gd name="connsiteY22" fmla="*/ 485775 h 1628775"/>
              <a:gd name="connsiteX23" fmla="*/ 641350 w 1274763"/>
              <a:gd name="connsiteY23" fmla="*/ 314325 h 1628775"/>
              <a:gd name="connsiteX24" fmla="*/ 412750 w 1274763"/>
              <a:gd name="connsiteY24" fmla="*/ 190500 h 1628775"/>
              <a:gd name="connsiteX25" fmla="*/ 217488 w 1274763"/>
              <a:gd name="connsiteY25" fmla="*/ 114300 h 1628775"/>
              <a:gd name="connsiteX26" fmla="*/ 117475 w 1274763"/>
              <a:gd name="connsiteY26" fmla="*/ 95250 h 1628775"/>
              <a:gd name="connsiteX27" fmla="*/ 65088 w 1274763"/>
              <a:gd name="connsiteY27" fmla="*/ 100013 h 1628775"/>
              <a:gd name="connsiteX28" fmla="*/ 0 w 1274763"/>
              <a:gd name="connsiteY28" fmla="*/ 176213 h 1628775"/>
              <a:gd name="connsiteX0" fmla="*/ 0 w 1274763"/>
              <a:gd name="connsiteY0" fmla="*/ 176213 h 1628775"/>
              <a:gd name="connsiteX1" fmla="*/ 7938 w 1274763"/>
              <a:gd name="connsiteY1" fmla="*/ 0 h 1628775"/>
              <a:gd name="connsiteX2" fmla="*/ 231775 w 1274763"/>
              <a:gd name="connsiteY2" fmla="*/ 52388 h 1628775"/>
              <a:gd name="connsiteX3" fmla="*/ 579438 w 1274763"/>
              <a:gd name="connsiteY3" fmla="*/ 200025 h 1628775"/>
              <a:gd name="connsiteX4" fmla="*/ 850900 w 1274763"/>
              <a:gd name="connsiteY4" fmla="*/ 371475 h 1628775"/>
              <a:gd name="connsiteX5" fmla="*/ 1050925 w 1274763"/>
              <a:gd name="connsiteY5" fmla="*/ 542925 h 1628775"/>
              <a:gd name="connsiteX6" fmla="*/ 1169988 w 1274763"/>
              <a:gd name="connsiteY6" fmla="*/ 709613 h 1628775"/>
              <a:gd name="connsiteX7" fmla="*/ 1255713 w 1274763"/>
              <a:gd name="connsiteY7" fmla="*/ 904875 h 1628775"/>
              <a:gd name="connsiteX8" fmla="*/ 1274763 w 1274763"/>
              <a:gd name="connsiteY8" fmla="*/ 1090613 h 1628775"/>
              <a:gd name="connsiteX9" fmla="*/ 1255713 w 1274763"/>
              <a:gd name="connsiteY9" fmla="*/ 1238250 h 1628775"/>
              <a:gd name="connsiteX10" fmla="*/ 1127125 w 1274763"/>
              <a:gd name="connsiteY10" fmla="*/ 1476375 h 1628775"/>
              <a:gd name="connsiteX11" fmla="*/ 1027113 w 1274763"/>
              <a:gd name="connsiteY11" fmla="*/ 1585913 h 1628775"/>
              <a:gd name="connsiteX12" fmla="*/ 803275 w 1274763"/>
              <a:gd name="connsiteY12" fmla="*/ 1571625 h 1628775"/>
              <a:gd name="connsiteX13" fmla="*/ 788988 w 1274763"/>
              <a:gd name="connsiteY13" fmla="*/ 1604963 h 1628775"/>
              <a:gd name="connsiteX14" fmla="*/ 741363 w 1274763"/>
              <a:gd name="connsiteY14" fmla="*/ 1628775 h 1628775"/>
              <a:gd name="connsiteX15" fmla="*/ 669925 w 1274763"/>
              <a:gd name="connsiteY15" fmla="*/ 1619250 h 1628775"/>
              <a:gd name="connsiteX16" fmla="*/ 688975 w 1274763"/>
              <a:gd name="connsiteY16" fmla="*/ 1557338 h 1628775"/>
              <a:gd name="connsiteX17" fmla="*/ 741363 w 1274763"/>
              <a:gd name="connsiteY17" fmla="*/ 1524000 h 1628775"/>
              <a:gd name="connsiteX18" fmla="*/ 998538 w 1274763"/>
              <a:gd name="connsiteY18" fmla="*/ 1524000 h 1628775"/>
              <a:gd name="connsiteX19" fmla="*/ 1127125 w 1274763"/>
              <a:gd name="connsiteY19" fmla="*/ 1366838 h 1628775"/>
              <a:gd name="connsiteX20" fmla="*/ 1212850 w 1274763"/>
              <a:gd name="connsiteY20" fmla="*/ 1090613 h 1628775"/>
              <a:gd name="connsiteX21" fmla="*/ 1131888 w 1274763"/>
              <a:gd name="connsiteY21" fmla="*/ 766763 h 1628775"/>
              <a:gd name="connsiteX22" fmla="*/ 893763 w 1274763"/>
              <a:gd name="connsiteY22" fmla="*/ 485775 h 1628775"/>
              <a:gd name="connsiteX23" fmla="*/ 641350 w 1274763"/>
              <a:gd name="connsiteY23" fmla="*/ 314325 h 1628775"/>
              <a:gd name="connsiteX24" fmla="*/ 412750 w 1274763"/>
              <a:gd name="connsiteY24" fmla="*/ 190500 h 1628775"/>
              <a:gd name="connsiteX25" fmla="*/ 217488 w 1274763"/>
              <a:gd name="connsiteY25" fmla="*/ 114300 h 1628775"/>
              <a:gd name="connsiteX26" fmla="*/ 117475 w 1274763"/>
              <a:gd name="connsiteY26" fmla="*/ 95250 h 1628775"/>
              <a:gd name="connsiteX27" fmla="*/ 65088 w 1274763"/>
              <a:gd name="connsiteY27" fmla="*/ 100013 h 1628775"/>
              <a:gd name="connsiteX28" fmla="*/ 53975 w 1274763"/>
              <a:gd name="connsiteY28" fmla="*/ 171450 h 1628775"/>
              <a:gd name="connsiteX29" fmla="*/ 0 w 1274763"/>
              <a:gd name="connsiteY29" fmla="*/ 176213 h 1628775"/>
              <a:gd name="connsiteX0" fmla="*/ 0 w 1274763"/>
              <a:gd name="connsiteY0" fmla="*/ 176213 h 1628775"/>
              <a:gd name="connsiteX1" fmla="*/ 7938 w 1274763"/>
              <a:gd name="connsiteY1" fmla="*/ 0 h 1628775"/>
              <a:gd name="connsiteX2" fmla="*/ 231775 w 1274763"/>
              <a:gd name="connsiteY2" fmla="*/ 52388 h 1628775"/>
              <a:gd name="connsiteX3" fmla="*/ 579438 w 1274763"/>
              <a:gd name="connsiteY3" fmla="*/ 200025 h 1628775"/>
              <a:gd name="connsiteX4" fmla="*/ 850900 w 1274763"/>
              <a:gd name="connsiteY4" fmla="*/ 371475 h 1628775"/>
              <a:gd name="connsiteX5" fmla="*/ 1050925 w 1274763"/>
              <a:gd name="connsiteY5" fmla="*/ 542925 h 1628775"/>
              <a:gd name="connsiteX6" fmla="*/ 1169988 w 1274763"/>
              <a:gd name="connsiteY6" fmla="*/ 709613 h 1628775"/>
              <a:gd name="connsiteX7" fmla="*/ 1255713 w 1274763"/>
              <a:gd name="connsiteY7" fmla="*/ 904875 h 1628775"/>
              <a:gd name="connsiteX8" fmla="*/ 1274763 w 1274763"/>
              <a:gd name="connsiteY8" fmla="*/ 1090613 h 1628775"/>
              <a:gd name="connsiteX9" fmla="*/ 1255713 w 1274763"/>
              <a:gd name="connsiteY9" fmla="*/ 1238250 h 1628775"/>
              <a:gd name="connsiteX10" fmla="*/ 1127125 w 1274763"/>
              <a:gd name="connsiteY10" fmla="*/ 1476375 h 1628775"/>
              <a:gd name="connsiteX11" fmla="*/ 1027113 w 1274763"/>
              <a:gd name="connsiteY11" fmla="*/ 1585913 h 1628775"/>
              <a:gd name="connsiteX12" fmla="*/ 803275 w 1274763"/>
              <a:gd name="connsiteY12" fmla="*/ 1571625 h 1628775"/>
              <a:gd name="connsiteX13" fmla="*/ 788988 w 1274763"/>
              <a:gd name="connsiteY13" fmla="*/ 1604963 h 1628775"/>
              <a:gd name="connsiteX14" fmla="*/ 741363 w 1274763"/>
              <a:gd name="connsiteY14" fmla="*/ 1628775 h 1628775"/>
              <a:gd name="connsiteX15" fmla="*/ 669925 w 1274763"/>
              <a:gd name="connsiteY15" fmla="*/ 1619250 h 1628775"/>
              <a:gd name="connsiteX16" fmla="*/ 688975 w 1274763"/>
              <a:gd name="connsiteY16" fmla="*/ 1557338 h 1628775"/>
              <a:gd name="connsiteX17" fmla="*/ 741363 w 1274763"/>
              <a:gd name="connsiteY17" fmla="*/ 1524000 h 1628775"/>
              <a:gd name="connsiteX18" fmla="*/ 998538 w 1274763"/>
              <a:gd name="connsiteY18" fmla="*/ 1524000 h 1628775"/>
              <a:gd name="connsiteX19" fmla="*/ 1127125 w 1274763"/>
              <a:gd name="connsiteY19" fmla="*/ 1366838 h 1628775"/>
              <a:gd name="connsiteX20" fmla="*/ 1212850 w 1274763"/>
              <a:gd name="connsiteY20" fmla="*/ 1090613 h 1628775"/>
              <a:gd name="connsiteX21" fmla="*/ 1131888 w 1274763"/>
              <a:gd name="connsiteY21" fmla="*/ 766763 h 1628775"/>
              <a:gd name="connsiteX22" fmla="*/ 893763 w 1274763"/>
              <a:gd name="connsiteY22" fmla="*/ 485775 h 1628775"/>
              <a:gd name="connsiteX23" fmla="*/ 641350 w 1274763"/>
              <a:gd name="connsiteY23" fmla="*/ 314325 h 1628775"/>
              <a:gd name="connsiteX24" fmla="*/ 412750 w 1274763"/>
              <a:gd name="connsiteY24" fmla="*/ 190500 h 1628775"/>
              <a:gd name="connsiteX25" fmla="*/ 217488 w 1274763"/>
              <a:gd name="connsiteY25" fmla="*/ 114300 h 1628775"/>
              <a:gd name="connsiteX26" fmla="*/ 117475 w 1274763"/>
              <a:gd name="connsiteY26" fmla="*/ 95250 h 1628775"/>
              <a:gd name="connsiteX27" fmla="*/ 65088 w 1274763"/>
              <a:gd name="connsiteY27" fmla="*/ 100013 h 1628775"/>
              <a:gd name="connsiteX28" fmla="*/ 57150 w 1274763"/>
              <a:gd name="connsiteY28" fmla="*/ 187325 h 1628775"/>
              <a:gd name="connsiteX29" fmla="*/ 0 w 1274763"/>
              <a:gd name="connsiteY29" fmla="*/ 176213 h 1628775"/>
              <a:gd name="connsiteX0" fmla="*/ 0 w 1274763"/>
              <a:gd name="connsiteY0" fmla="*/ 176213 h 1628775"/>
              <a:gd name="connsiteX1" fmla="*/ 7938 w 1274763"/>
              <a:gd name="connsiteY1" fmla="*/ 0 h 1628775"/>
              <a:gd name="connsiteX2" fmla="*/ 231775 w 1274763"/>
              <a:gd name="connsiteY2" fmla="*/ 52388 h 1628775"/>
              <a:gd name="connsiteX3" fmla="*/ 579438 w 1274763"/>
              <a:gd name="connsiteY3" fmla="*/ 200025 h 1628775"/>
              <a:gd name="connsiteX4" fmla="*/ 850900 w 1274763"/>
              <a:gd name="connsiteY4" fmla="*/ 371475 h 1628775"/>
              <a:gd name="connsiteX5" fmla="*/ 1050925 w 1274763"/>
              <a:gd name="connsiteY5" fmla="*/ 542925 h 1628775"/>
              <a:gd name="connsiteX6" fmla="*/ 1169988 w 1274763"/>
              <a:gd name="connsiteY6" fmla="*/ 709613 h 1628775"/>
              <a:gd name="connsiteX7" fmla="*/ 1255713 w 1274763"/>
              <a:gd name="connsiteY7" fmla="*/ 904875 h 1628775"/>
              <a:gd name="connsiteX8" fmla="*/ 1274763 w 1274763"/>
              <a:gd name="connsiteY8" fmla="*/ 1090613 h 1628775"/>
              <a:gd name="connsiteX9" fmla="*/ 1255713 w 1274763"/>
              <a:gd name="connsiteY9" fmla="*/ 1238250 h 1628775"/>
              <a:gd name="connsiteX10" fmla="*/ 1127125 w 1274763"/>
              <a:gd name="connsiteY10" fmla="*/ 1476375 h 1628775"/>
              <a:gd name="connsiteX11" fmla="*/ 1027113 w 1274763"/>
              <a:gd name="connsiteY11" fmla="*/ 1585913 h 1628775"/>
              <a:gd name="connsiteX12" fmla="*/ 803275 w 1274763"/>
              <a:gd name="connsiteY12" fmla="*/ 1571625 h 1628775"/>
              <a:gd name="connsiteX13" fmla="*/ 788988 w 1274763"/>
              <a:gd name="connsiteY13" fmla="*/ 1604963 h 1628775"/>
              <a:gd name="connsiteX14" fmla="*/ 741363 w 1274763"/>
              <a:gd name="connsiteY14" fmla="*/ 1628775 h 1628775"/>
              <a:gd name="connsiteX15" fmla="*/ 669925 w 1274763"/>
              <a:gd name="connsiteY15" fmla="*/ 1619250 h 1628775"/>
              <a:gd name="connsiteX16" fmla="*/ 688975 w 1274763"/>
              <a:gd name="connsiteY16" fmla="*/ 1557338 h 1628775"/>
              <a:gd name="connsiteX17" fmla="*/ 741363 w 1274763"/>
              <a:gd name="connsiteY17" fmla="*/ 1524000 h 1628775"/>
              <a:gd name="connsiteX18" fmla="*/ 998538 w 1274763"/>
              <a:gd name="connsiteY18" fmla="*/ 1524000 h 1628775"/>
              <a:gd name="connsiteX19" fmla="*/ 1127125 w 1274763"/>
              <a:gd name="connsiteY19" fmla="*/ 1366838 h 1628775"/>
              <a:gd name="connsiteX20" fmla="*/ 1212850 w 1274763"/>
              <a:gd name="connsiteY20" fmla="*/ 1090613 h 1628775"/>
              <a:gd name="connsiteX21" fmla="*/ 1131888 w 1274763"/>
              <a:gd name="connsiteY21" fmla="*/ 766763 h 1628775"/>
              <a:gd name="connsiteX22" fmla="*/ 893763 w 1274763"/>
              <a:gd name="connsiteY22" fmla="*/ 485775 h 1628775"/>
              <a:gd name="connsiteX23" fmla="*/ 641350 w 1274763"/>
              <a:gd name="connsiteY23" fmla="*/ 314325 h 1628775"/>
              <a:gd name="connsiteX24" fmla="*/ 412750 w 1274763"/>
              <a:gd name="connsiteY24" fmla="*/ 190500 h 1628775"/>
              <a:gd name="connsiteX25" fmla="*/ 217488 w 1274763"/>
              <a:gd name="connsiteY25" fmla="*/ 114300 h 1628775"/>
              <a:gd name="connsiteX26" fmla="*/ 117475 w 1274763"/>
              <a:gd name="connsiteY26" fmla="*/ 95250 h 1628775"/>
              <a:gd name="connsiteX27" fmla="*/ 65088 w 1274763"/>
              <a:gd name="connsiteY27" fmla="*/ 100013 h 1628775"/>
              <a:gd name="connsiteX28" fmla="*/ 57150 w 1274763"/>
              <a:gd name="connsiteY28" fmla="*/ 187325 h 1628775"/>
              <a:gd name="connsiteX29" fmla="*/ 0 w 1274763"/>
              <a:gd name="connsiteY29" fmla="*/ 176213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74763" h="1628775">
                <a:moveTo>
                  <a:pt x="0" y="176213"/>
                </a:moveTo>
                <a:lnTo>
                  <a:pt x="7938" y="0"/>
                </a:lnTo>
                <a:lnTo>
                  <a:pt x="231775" y="52388"/>
                </a:lnTo>
                <a:lnTo>
                  <a:pt x="579438" y="200025"/>
                </a:lnTo>
                <a:cubicBezTo>
                  <a:pt x="668338" y="265113"/>
                  <a:pt x="762000" y="306387"/>
                  <a:pt x="850900" y="371475"/>
                </a:cubicBezTo>
                <a:lnTo>
                  <a:pt x="1050925" y="542925"/>
                </a:lnTo>
                <a:cubicBezTo>
                  <a:pt x="1079500" y="601663"/>
                  <a:pt x="1141413" y="650875"/>
                  <a:pt x="1169988" y="709613"/>
                </a:cubicBezTo>
                <a:lnTo>
                  <a:pt x="1255713" y="904875"/>
                </a:lnTo>
                <a:cubicBezTo>
                  <a:pt x="1255713" y="962025"/>
                  <a:pt x="1274763" y="1033463"/>
                  <a:pt x="1274763" y="1090613"/>
                </a:cubicBezTo>
                <a:lnTo>
                  <a:pt x="1255713" y="1238250"/>
                </a:lnTo>
                <a:lnTo>
                  <a:pt x="1127125" y="1476375"/>
                </a:lnTo>
                <a:lnTo>
                  <a:pt x="1027113" y="1585913"/>
                </a:lnTo>
                <a:lnTo>
                  <a:pt x="803275" y="1571625"/>
                </a:lnTo>
                <a:lnTo>
                  <a:pt x="788988" y="1604963"/>
                </a:lnTo>
                <a:lnTo>
                  <a:pt x="741363" y="1628775"/>
                </a:lnTo>
                <a:lnTo>
                  <a:pt x="669925" y="1619250"/>
                </a:lnTo>
                <a:lnTo>
                  <a:pt x="688975" y="1557338"/>
                </a:lnTo>
                <a:lnTo>
                  <a:pt x="741363" y="1524000"/>
                </a:lnTo>
                <a:lnTo>
                  <a:pt x="998538" y="1524000"/>
                </a:lnTo>
                <a:lnTo>
                  <a:pt x="1127125" y="1366838"/>
                </a:lnTo>
                <a:lnTo>
                  <a:pt x="1212850" y="1090613"/>
                </a:lnTo>
                <a:lnTo>
                  <a:pt x="1131888" y="766763"/>
                </a:lnTo>
                <a:lnTo>
                  <a:pt x="893763" y="485775"/>
                </a:lnTo>
                <a:lnTo>
                  <a:pt x="641350" y="314325"/>
                </a:lnTo>
                <a:lnTo>
                  <a:pt x="412750" y="190500"/>
                </a:lnTo>
                <a:lnTo>
                  <a:pt x="217488" y="114300"/>
                </a:lnTo>
                <a:lnTo>
                  <a:pt x="117475" y="95250"/>
                </a:lnTo>
                <a:lnTo>
                  <a:pt x="65088" y="100013"/>
                </a:lnTo>
                <a:cubicBezTo>
                  <a:pt x="52917" y="110067"/>
                  <a:pt x="61119" y="143669"/>
                  <a:pt x="57150" y="187325"/>
                </a:cubicBezTo>
                <a:lnTo>
                  <a:pt x="0" y="176213"/>
                </a:lnTo>
                <a:close/>
              </a:path>
            </a:pathLst>
          </a:custGeom>
          <a:solidFill>
            <a:srgbClr val="C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p:nvSpPr>
        <p:spPr>
          <a:xfrm>
            <a:off x="9434513" y="5329238"/>
            <a:ext cx="800100" cy="433387"/>
          </a:xfrm>
          <a:custGeom>
            <a:avLst/>
            <a:gdLst>
              <a:gd name="connsiteX0" fmla="*/ 0 w 800100"/>
              <a:gd name="connsiteY0" fmla="*/ 238125 h 433387"/>
              <a:gd name="connsiteX1" fmla="*/ 0 w 800100"/>
              <a:gd name="connsiteY1" fmla="*/ 433387 h 433387"/>
              <a:gd name="connsiteX2" fmla="*/ 295275 w 800100"/>
              <a:gd name="connsiteY2" fmla="*/ 338137 h 433387"/>
              <a:gd name="connsiteX3" fmla="*/ 519112 w 800100"/>
              <a:gd name="connsiteY3" fmla="*/ 247650 h 433387"/>
              <a:gd name="connsiteX4" fmla="*/ 790575 w 800100"/>
              <a:gd name="connsiteY4" fmla="*/ 80962 h 433387"/>
              <a:gd name="connsiteX5" fmla="*/ 800100 w 800100"/>
              <a:gd name="connsiteY5" fmla="*/ 14287 h 433387"/>
              <a:gd name="connsiteX6" fmla="*/ 747712 w 800100"/>
              <a:gd name="connsiteY6" fmla="*/ 9525 h 433387"/>
              <a:gd name="connsiteX7" fmla="*/ 681037 w 800100"/>
              <a:gd name="connsiteY7" fmla="*/ 0 h 433387"/>
              <a:gd name="connsiteX8" fmla="*/ 676275 w 800100"/>
              <a:gd name="connsiteY8" fmla="*/ 80962 h 433387"/>
              <a:gd name="connsiteX9" fmla="*/ 566737 w 800100"/>
              <a:gd name="connsiteY9" fmla="*/ 142875 h 433387"/>
              <a:gd name="connsiteX10" fmla="*/ 400050 w 800100"/>
              <a:gd name="connsiteY10" fmla="*/ 219075 h 433387"/>
              <a:gd name="connsiteX11" fmla="*/ 247650 w 800100"/>
              <a:gd name="connsiteY11" fmla="*/ 280987 h 433387"/>
              <a:gd name="connsiteX12" fmla="*/ 128587 w 800100"/>
              <a:gd name="connsiteY12" fmla="*/ 328612 h 433387"/>
              <a:gd name="connsiteX13" fmla="*/ 66675 w 800100"/>
              <a:gd name="connsiteY13" fmla="*/ 309562 h 433387"/>
              <a:gd name="connsiteX14" fmla="*/ 47625 w 800100"/>
              <a:gd name="connsiteY14" fmla="*/ 271462 h 433387"/>
              <a:gd name="connsiteX15" fmla="*/ 61912 w 800100"/>
              <a:gd name="connsiteY15" fmla="*/ 242887 h 433387"/>
              <a:gd name="connsiteX16" fmla="*/ 0 w 800100"/>
              <a:gd name="connsiteY16" fmla="*/ 238125 h 43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0100" h="433387">
                <a:moveTo>
                  <a:pt x="0" y="238125"/>
                </a:moveTo>
                <a:lnTo>
                  <a:pt x="0" y="433387"/>
                </a:lnTo>
                <a:lnTo>
                  <a:pt x="295275" y="338137"/>
                </a:lnTo>
                <a:lnTo>
                  <a:pt x="519112" y="247650"/>
                </a:lnTo>
                <a:lnTo>
                  <a:pt x="790575" y="80962"/>
                </a:lnTo>
                <a:lnTo>
                  <a:pt x="800100" y="14287"/>
                </a:lnTo>
                <a:lnTo>
                  <a:pt x="747712" y="9525"/>
                </a:lnTo>
                <a:lnTo>
                  <a:pt x="681037" y="0"/>
                </a:lnTo>
                <a:lnTo>
                  <a:pt x="676275" y="80962"/>
                </a:lnTo>
                <a:lnTo>
                  <a:pt x="566737" y="142875"/>
                </a:lnTo>
                <a:lnTo>
                  <a:pt x="400050" y="219075"/>
                </a:lnTo>
                <a:lnTo>
                  <a:pt x="247650" y="280987"/>
                </a:lnTo>
                <a:lnTo>
                  <a:pt x="128587" y="328612"/>
                </a:lnTo>
                <a:lnTo>
                  <a:pt x="66675" y="309562"/>
                </a:lnTo>
                <a:lnTo>
                  <a:pt x="47625" y="271462"/>
                </a:lnTo>
                <a:lnTo>
                  <a:pt x="61912" y="242887"/>
                </a:lnTo>
                <a:lnTo>
                  <a:pt x="0" y="238125"/>
                </a:lnTo>
                <a:close/>
              </a:path>
            </a:pathLst>
          </a:custGeom>
          <a:solidFill>
            <a:srgbClr val="C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p:nvSpPr>
        <p:spPr>
          <a:xfrm>
            <a:off x="9029700" y="5672138"/>
            <a:ext cx="200025" cy="161925"/>
          </a:xfrm>
          <a:custGeom>
            <a:avLst/>
            <a:gdLst>
              <a:gd name="connsiteX0" fmla="*/ 0 w 200025"/>
              <a:gd name="connsiteY0" fmla="*/ 28575 h 161925"/>
              <a:gd name="connsiteX1" fmla="*/ 14288 w 200025"/>
              <a:gd name="connsiteY1" fmla="*/ 152400 h 161925"/>
              <a:gd name="connsiteX2" fmla="*/ 190500 w 200025"/>
              <a:gd name="connsiteY2" fmla="*/ 161925 h 161925"/>
              <a:gd name="connsiteX3" fmla="*/ 200025 w 200025"/>
              <a:gd name="connsiteY3" fmla="*/ 19050 h 161925"/>
              <a:gd name="connsiteX4" fmla="*/ 42863 w 200025"/>
              <a:gd name="connsiteY4" fmla="*/ 0 h 161925"/>
              <a:gd name="connsiteX5" fmla="*/ 0 w 200025"/>
              <a:gd name="connsiteY5" fmla="*/ 2857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161925">
                <a:moveTo>
                  <a:pt x="0" y="28575"/>
                </a:moveTo>
                <a:lnTo>
                  <a:pt x="14288" y="152400"/>
                </a:lnTo>
                <a:lnTo>
                  <a:pt x="190500" y="161925"/>
                </a:lnTo>
                <a:lnTo>
                  <a:pt x="200025" y="19050"/>
                </a:lnTo>
                <a:lnTo>
                  <a:pt x="42863" y="0"/>
                </a:lnTo>
                <a:lnTo>
                  <a:pt x="0" y="28575"/>
                </a:lnTo>
                <a:close/>
              </a:path>
            </a:pathLst>
          </a:custGeom>
          <a:solidFill>
            <a:srgbClr val="5B9BD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9246394" y="3557588"/>
            <a:ext cx="83344" cy="45719"/>
          </a:xfrm>
          <a:prstGeom prst="rect">
            <a:avLst/>
          </a:prstGeom>
          <a:solidFill>
            <a:srgbClr val="ED7D31">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p:cNvSpPr/>
          <p:nvPr/>
        </p:nvSpPr>
        <p:spPr>
          <a:xfrm>
            <a:off x="7296150" y="5343525"/>
            <a:ext cx="79375" cy="107950"/>
          </a:xfrm>
          <a:custGeom>
            <a:avLst/>
            <a:gdLst>
              <a:gd name="connsiteX0" fmla="*/ 3175 w 79375"/>
              <a:gd name="connsiteY0" fmla="*/ 22225 h 107950"/>
              <a:gd name="connsiteX1" fmla="*/ 0 w 79375"/>
              <a:gd name="connsiteY1" fmla="*/ 88900 h 107950"/>
              <a:gd name="connsiteX2" fmla="*/ 79375 w 79375"/>
              <a:gd name="connsiteY2" fmla="*/ 107950 h 107950"/>
              <a:gd name="connsiteX3" fmla="*/ 79375 w 79375"/>
              <a:gd name="connsiteY3" fmla="*/ 0 h 107950"/>
              <a:gd name="connsiteX4" fmla="*/ 50800 w 79375"/>
              <a:gd name="connsiteY4" fmla="*/ 0 h 107950"/>
              <a:gd name="connsiteX5" fmla="*/ 3175 w 79375"/>
              <a:gd name="connsiteY5" fmla="*/ 22225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 h="107950">
                <a:moveTo>
                  <a:pt x="3175" y="22225"/>
                </a:moveTo>
                <a:lnTo>
                  <a:pt x="0" y="88900"/>
                </a:lnTo>
                <a:lnTo>
                  <a:pt x="79375" y="107950"/>
                </a:lnTo>
                <a:lnTo>
                  <a:pt x="79375" y="0"/>
                </a:lnTo>
                <a:lnTo>
                  <a:pt x="50800" y="0"/>
                </a:lnTo>
                <a:lnTo>
                  <a:pt x="3175" y="22225"/>
                </a:lnTo>
                <a:close/>
              </a:path>
            </a:pathLst>
          </a:custGeom>
          <a:solidFill>
            <a:srgbClr val="FFD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p:cNvSpPr/>
          <p:nvPr/>
        </p:nvSpPr>
        <p:spPr>
          <a:xfrm>
            <a:off x="7219950" y="5060950"/>
            <a:ext cx="323850" cy="203200"/>
          </a:xfrm>
          <a:custGeom>
            <a:avLst/>
            <a:gdLst>
              <a:gd name="connsiteX0" fmla="*/ 0 w 323850"/>
              <a:gd name="connsiteY0" fmla="*/ 12700 h 136525"/>
              <a:gd name="connsiteX1" fmla="*/ 0 w 323850"/>
              <a:gd name="connsiteY1" fmla="*/ 79375 h 136525"/>
              <a:gd name="connsiteX2" fmla="*/ 82550 w 323850"/>
              <a:gd name="connsiteY2" fmla="*/ 76200 h 136525"/>
              <a:gd name="connsiteX3" fmla="*/ 85725 w 323850"/>
              <a:gd name="connsiteY3" fmla="*/ 136525 h 136525"/>
              <a:gd name="connsiteX4" fmla="*/ 323850 w 323850"/>
              <a:gd name="connsiteY4" fmla="*/ 133350 h 136525"/>
              <a:gd name="connsiteX5" fmla="*/ 320675 w 323850"/>
              <a:gd name="connsiteY5" fmla="*/ 57150 h 136525"/>
              <a:gd name="connsiteX6" fmla="*/ 292100 w 323850"/>
              <a:gd name="connsiteY6" fmla="*/ 57150 h 136525"/>
              <a:gd name="connsiteX7" fmla="*/ 282575 w 323850"/>
              <a:gd name="connsiteY7" fmla="*/ 15875 h 136525"/>
              <a:gd name="connsiteX8" fmla="*/ 273050 w 323850"/>
              <a:gd name="connsiteY8" fmla="*/ 0 h 136525"/>
              <a:gd name="connsiteX9" fmla="*/ 130175 w 323850"/>
              <a:gd name="connsiteY9" fmla="*/ 6350 h 136525"/>
              <a:gd name="connsiteX10" fmla="*/ 114300 w 323850"/>
              <a:gd name="connsiteY10" fmla="*/ 12700 h 136525"/>
              <a:gd name="connsiteX11" fmla="*/ 0 w 323850"/>
              <a:gd name="connsiteY11" fmla="*/ 12700 h 136525"/>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82575 w 323850"/>
              <a:gd name="connsiteY7" fmla="*/ 82550 h 203200"/>
              <a:gd name="connsiteX8" fmla="*/ 273050 w 323850"/>
              <a:gd name="connsiteY8" fmla="*/ 66675 h 203200"/>
              <a:gd name="connsiteX9" fmla="*/ 120650 w 323850"/>
              <a:gd name="connsiteY9" fmla="*/ 0 h 203200"/>
              <a:gd name="connsiteX10" fmla="*/ 114300 w 323850"/>
              <a:gd name="connsiteY10" fmla="*/ 79375 h 203200"/>
              <a:gd name="connsiteX11" fmla="*/ 0 w 323850"/>
              <a:gd name="connsiteY11" fmla="*/ 79375 h 203200"/>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49225 w 323850"/>
              <a:gd name="connsiteY9" fmla="*/ 0 h 212725"/>
              <a:gd name="connsiteX10" fmla="*/ 120650 w 323850"/>
              <a:gd name="connsiteY10" fmla="*/ 9525 h 212725"/>
              <a:gd name="connsiteX11" fmla="*/ 114300 w 323850"/>
              <a:gd name="connsiteY11" fmla="*/ 88900 h 212725"/>
              <a:gd name="connsiteX12" fmla="*/ 0 w 323850"/>
              <a:gd name="connsiteY12"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49225 w 323850"/>
              <a:gd name="connsiteY9" fmla="*/ 0 h 212725"/>
              <a:gd name="connsiteX10" fmla="*/ 120650 w 323850"/>
              <a:gd name="connsiteY10" fmla="*/ 9525 h 212725"/>
              <a:gd name="connsiteX11" fmla="*/ 114300 w 323850"/>
              <a:gd name="connsiteY11" fmla="*/ 88900 h 212725"/>
              <a:gd name="connsiteX12" fmla="*/ 0 w 323850"/>
              <a:gd name="connsiteY12"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58750 w 323850"/>
              <a:gd name="connsiteY9" fmla="*/ 85726 h 212725"/>
              <a:gd name="connsiteX10" fmla="*/ 149225 w 323850"/>
              <a:gd name="connsiteY10" fmla="*/ 0 h 212725"/>
              <a:gd name="connsiteX11" fmla="*/ 120650 w 323850"/>
              <a:gd name="connsiteY11" fmla="*/ 9525 h 212725"/>
              <a:gd name="connsiteX12" fmla="*/ 114300 w 323850"/>
              <a:gd name="connsiteY12" fmla="*/ 88900 h 212725"/>
              <a:gd name="connsiteX13" fmla="*/ 0 w 323850"/>
              <a:gd name="connsiteY13"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58750 w 323850"/>
              <a:gd name="connsiteY9" fmla="*/ 85726 h 212725"/>
              <a:gd name="connsiteX10" fmla="*/ 149225 w 323850"/>
              <a:gd name="connsiteY10" fmla="*/ 0 h 212725"/>
              <a:gd name="connsiteX11" fmla="*/ 120650 w 323850"/>
              <a:gd name="connsiteY11" fmla="*/ 9525 h 212725"/>
              <a:gd name="connsiteX12" fmla="*/ 114300 w 323850"/>
              <a:gd name="connsiteY12" fmla="*/ 88900 h 212725"/>
              <a:gd name="connsiteX13" fmla="*/ 0 w 323850"/>
              <a:gd name="connsiteY13"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58750 w 323850"/>
              <a:gd name="connsiteY9" fmla="*/ 85726 h 212725"/>
              <a:gd name="connsiteX10" fmla="*/ 149225 w 323850"/>
              <a:gd name="connsiteY10" fmla="*/ 0 h 212725"/>
              <a:gd name="connsiteX11" fmla="*/ 120650 w 323850"/>
              <a:gd name="connsiteY11" fmla="*/ 9525 h 212725"/>
              <a:gd name="connsiteX12" fmla="*/ 114300 w 323850"/>
              <a:gd name="connsiteY12" fmla="*/ 88900 h 212725"/>
              <a:gd name="connsiteX13" fmla="*/ 0 w 323850"/>
              <a:gd name="connsiteY13"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58750 w 323850"/>
              <a:gd name="connsiteY9" fmla="*/ 85726 h 212725"/>
              <a:gd name="connsiteX10" fmla="*/ 149225 w 323850"/>
              <a:gd name="connsiteY10" fmla="*/ 0 h 212725"/>
              <a:gd name="connsiteX11" fmla="*/ 120650 w 323850"/>
              <a:gd name="connsiteY11" fmla="*/ 9525 h 212725"/>
              <a:gd name="connsiteX12" fmla="*/ 114300 w 323850"/>
              <a:gd name="connsiteY12" fmla="*/ 88900 h 212725"/>
              <a:gd name="connsiteX13" fmla="*/ 0 w 323850"/>
              <a:gd name="connsiteY13" fmla="*/ 88900 h 212725"/>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82575 w 323850"/>
              <a:gd name="connsiteY7" fmla="*/ 82550 h 203200"/>
              <a:gd name="connsiteX8" fmla="*/ 273050 w 323850"/>
              <a:gd name="connsiteY8" fmla="*/ 66675 h 203200"/>
              <a:gd name="connsiteX9" fmla="*/ 158750 w 323850"/>
              <a:gd name="connsiteY9" fmla="*/ 76201 h 203200"/>
              <a:gd name="connsiteX10" fmla="*/ 152400 w 323850"/>
              <a:gd name="connsiteY10" fmla="*/ 6350 h 203200"/>
              <a:gd name="connsiteX11" fmla="*/ 120650 w 323850"/>
              <a:gd name="connsiteY11" fmla="*/ 0 h 203200"/>
              <a:gd name="connsiteX12" fmla="*/ 114300 w 323850"/>
              <a:gd name="connsiteY12" fmla="*/ 79375 h 203200"/>
              <a:gd name="connsiteX13" fmla="*/ 0 w 323850"/>
              <a:gd name="connsiteY13" fmla="*/ 79375 h 203200"/>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82575 w 323850"/>
              <a:gd name="connsiteY7" fmla="*/ 82550 h 203200"/>
              <a:gd name="connsiteX8" fmla="*/ 158750 w 323850"/>
              <a:gd name="connsiteY8" fmla="*/ 76201 h 203200"/>
              <a:gd name="connsiteX9" fmla="*/ 152400 w 323850"/>
              <a:gd name="connsiteY9" fmla="*/ 6350 h 203200"/>
              <a:gd name="connsiteX10" fmla="*/ 120650 w 323850"/>
              <a:gd name="connsiteY10" fmla="*/ 0 h 203200"/>
              <a:gd name="connsiteX11" fmla="*/ 114300 w 323850"/>
              <a:gd name="connsiteY11" fmla="*/ 79375 h 203200"/>
              <a:gd name="connsiteX12" fmla="*/ 0 w 323850"/>
              <a:gd name="connsiteY12" fmla="*/ 79375 h 203200"/>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82575 w 323850"/>
              <a:gd name="connsiteY7" fmla="*/ 82550 h 203200"/>
              <a:gd name="connsiteX8" fmla="*/ 158750 w 323850"/>
              <a:gd name="connsiteY8" fmla="*/ 76201 h 203200"/>
              <a:gd name="connsiteX9" fmla="*/ 152400 w 323850"/>
              <a:gd name="connsiteY9" fmla="*/ 6350 h 203200"/>
              <a:gd name="connsiteX10" fmla="*/ 120650 w 323850"/>
              <a:gd name="connsiteY10" fmla="*/ 0 h 203200"/>
              <a:gd name="connsiteX11" fmla="*/ 130175 w 323850"/>
              <a:gd name="connsiteY11" fmla="*/ 79375 h 203200"/>
              <a:gd name="connsiteX12" fmla="*/ 0 w 323850"/>
              <a:gd name="connsiteY12" fmla="*/ 79375 h 203200"/>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95275 w 323850"/>
              <a:gd name="connsiteY7" fmla="*/ 79375 h 203200"/>
              <a:gd name="connsiteX8" fmla="*/ 158750 w 323850"/>
              <a:gd name="connsiteY8" fmla="*/ 76201 h 203200"/>
              <a:gd name="connsiteX9" fmla="*/ 152400 w 323850"/>
              <a:gd name="connsiteY9" fmla="*/ 6350 h 203200"/>
              <a:gd name="connsiteX10" fmla="*/ 120650 w 323850"/>
              <a:gd name="connsiteY10" fmla="*/ 0 h 203200"/>
              <a:gd name="connsiteX11" fmla="*/ 130175 w 323850"/>
              <a:gd name="connsiteY11" fmla="*/ 79375 h 203200"/>
              <a:gd name="connsiteX12" fmla="*/ 0 w 323850"/>
              <a:gd name="connsiteY12" fmla="*/ 79375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850" h="203200">
                <a:moveTo>
                  <a:pt x="0" y="79375"/>
                </a:moveTo>
                <a:lnTo>
                  <a:pt x="0" y="146050"/>
                </a:lnTo>
                <a:lnTo>
                  <a:pt x="82550" y="142875"/>
                </a:lnTo>
                <a:lnTo>
                  <a:pt x="85725" y="203200"/>
                </a:lnTo>
                <a:lnTo>
                  <a:pt x="323850" y="200025"/>
                </a:lnTo>
                <a:lnTo>
                  <a:pt x="320675" y="123825"/>
                </a:lnTo>
                <a:lnTo>
                  <a:pt x="292100" y="123825"/>
                </a:lnTo>
                <a:lnTo>
                  <a:pt x="295275" y="79375"/>
                </a:lnTo>
                <a:lnTo>
                  <a:pt x="158750" y="76201"/>
                </a:lnTo>
                <a:cubicBezTo>
                  <a:pt x="160338" y="47626"/>
                  <a:pt x="163512" y="14817"/>
                  <a:pt x="152400" y="6350"/>
                </a:cubicBezTo>
                <a:lnTo>
                  <a:pt x="120650" y="0"/>
                </a:lnTo>
                <a:lnTo>
                  <a:pt x="130175" y="79375"/>
                </a:lnTo>
                <a:lnTo>
                  <a:pt x="0" y="79375"/>
                </a:lnTo>
                <a:close/>
              </a:path>
            </a:pathLst>
          </a:custGeom>
          <a:solidFill>
            <a:srgbClr val="FFD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18"/>
          <p:cNvSpPr/>
          <p:nvPr/>
        </p:nvSpPr>
        <p:spPr>
          <a:xfrm>
            <a:off x="7204075" y="4124325"/>
            <a:ext cx="330200" cy="190500"/>
          </a:xfrm>
          <a:custGeom>
            <a:avLst/>
            <a:gdLst>
              <a:gd name="connsiteX0" fmla="*/ 0 w 323850"/>
              <a:gd name="connsiteY0" fmla="*/ 34925 h 190500"/>
              <a:gd name="connsiteX1" fmla="*/ 9525 w 323850"/>
              <a:gd name="connsiteY1" fmla="*/ 95250 h 190500"/>
              <a:gd name="connsiteX2" fmla="*/ 120650 w 323850"/>
              <a:gd name="connsiteY2" fmla="*/ 104775 h 190500"/>
              <a:gd name="connsiteX3" fmla="*/ 133350 w 323850"/>
              <a:gd name="connsiteY3" fmla="*/ 184150 h 190500"/>
              <a:gd name="connsiteX4" fmla="*/ 177800 w 323850"/>
              <a:gd name="connsiteY4" fmla="*/ 190500 h 190500"/>
              <a:gd name="connsiteX5" fmla="*/ 171450 w 323850"/>
              <a:gd name="connsiteY5" fmla="*/ 114300 h 190500"/>
              <a:gd name="connsiteX6" fmla="*/ 307975 w 323850"/>
              <a:gd name="connsiteY6" fmla="*/ 120650 h 190500"/>
              <a:gd name="connsiteX7" fmla="*/ 307975 w 323850"/>
              <a:gd name="connsiteY7" fmla="*/ 66675 h 190500"/>
              <a:gd name="connsiteX8" fmla="*/ 317500 w 323850"/>
              <a:gd name="connsiteY8" fmla="*/ 50800 h 190500"/>
              <a:gd name="connsiteX9" fmla="*/ 323850 w 323850"/>
              <a:gd name="connsiteY9" fmla="*/ 0 h 190500"/>
              <a:gd name="connsiteX10" fmla="*/ 82550 w 323850"/>
              <a:gd name="connsiteY10" fmla="*/ 0 h 190500"/>
              <a:gd name="connsiteX11" fmla="*/ 82550 w 323850"/>
              <a:gd name="connsiteY11" fmla="*/ 47625 h 190500"/>
              <a:gd name="connsiteX12" fmla="*/ 0 w 323850"/>
              <a:gd name="connsiteY12" fmla="*/ 34925 h 190500"/>
              <a:gd name="connsiteX0" fmla="*/ 3175 w 327025"/>
              <a:gd name="connsiteY0" fmla="*/ 34925 h 190500"/>
              <a:gd name="connsiteX1" fmla="*/ 0 w 327025"/>
              <a:gd name="connsiteY1" fmla="*/ 111125 h 190500"/>
              <a:gd name="connsiteX2" fmla="*/ 123825 w 327025"/>
              <a:gd name="connsiteY2" fmla="*/ 104775 h 190500"/>
              <a:gd name="connsiteX3" fmla="*/ 136525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11150 w 327025"/>
              <a:gd name="connsiteY7" fmla="*/ 66675 h 190500"/>
              <a:gd name="connsiteX8" fmla="*/ 320675 w 327025"/>
              <a:gd name="connsiteY8" fmla="*/ 50800 h 190500"/>
              <a:gd name="connsiteX9" fmla="*/ 327025 w 327025"/>
              <a:gd name="connsiteY9" fmla="*/ 0 h 190500"/>
              <a:gd name="connsiteX10" fmla="*/ 85725 w 327025"/>
              <a:gd name="connsiteY10" fmla="*/ 0 h 190500"/>
              <a:gd name="connsiteX11" fmla="*/ 85725 w 327025"/>
              <a:gd name="connsiteY11" fmla="*/ 47625 h 190500"/>
              <a:gd name="connsiteX12" fmla="*/ 3175 w 327025"/>
              <a:gd name="connsiteY12" fmla="*/ 34925 h 190500"/>
              <a:gd name="connsiteX0" fmla="*/ 3175 w 327025"/>
              <a:gd name="connsiteY0" fmla="*/ 34925 h 190500"/>
              <a:gd name="connsiteX1" fmla="*/ 0 w 327025"/>
              <a:gd name="connsiteY1" fmla="*/ 111125 h 190500"/>
              <a:gd name="connsiteX2" fmla="*/ 123825 w 327025"/>
              <a:gd name="connsiteY2" fmla="*/ 104775 h 190500"/>
              <a:gd name="connsiteX3" fmla="*/ 107950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11150 w 327025"/>
              <a:gd name="connsiteY7" fmla="*/ 66675 h 190500"/>
              <a:gd name="connsiteX8" fmla="*/ 320675 w 327025"/>
              <a:gd name="connsiteY8" fmla="*/ 50800 h 190500"/>
              <a:gd name="connsiteX9" fmla="*/ 327025 w 327025"/>
              <a:gd name="connsiteY9" fmla="*/ 0 h 190500"/>
              <a:gd name="connsiteX10" fmla="*/ 85725 w 327025"/>
              <a:gd name="connsiteY10" fmla="*/ 0 h 190500"/>
              <a:gd name="connsiteX11" fmla="*/ 85725 w 327025"/>
              <a:gd name="connsiteY11" fmla="*/ 47625 h 190500"/>
              <a:gd name="connsiteX12" fmla="*/ 3175 w 327025"/>
              <a:gd name="connsiteY12" fmla="*/ 34925 h 190500"/>
              <a:gd name="connsiteX0" fmla="*/ 3175 w 327025"/>
              <a:gd name="connsiteY0" fmla="*/ 34925 h 190500"/>
              <a:gd name="connsiteX1" fmla="*/ 0 w 327025"/>
              <a:gd name="connsiteY1" fmla="*/ 111125 h 190500"/>
              <a:gd name="connsiteX2" fmla="*/ 107950 w 327025"/>
              <a:gd name="connsiteY2" fmla="*/ 104775 h 190500"/>
              <a:gd name="connsiteX3" fmla="*/ 107950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11150 w 327025"/>
              <a:gd name="connsiteY7" fmla="*/ 66675 h 190500"/>
              <a:gd name="connsiteX8" fmla="*/ 320675 w 327025"/>
              <a:gd name="connsiteY8" fmla="*/ 50800 h 190500"/>
              <a:gd name="connsiteX9" fmla="*/ 327025 w 327025"/>
              <a:gd name="connsiteY9" fmla="*/ 0 h 190500"/>
              <a:gd name="connsiteX10" fmla="*/ 85725 w 327025"/>
              <a:gd name="connsiteY10" fmla="*/ 0 h 190500"/>
              <a:gd name="connsiteX11" fmla="*/ 85725 w 327025"/>
              <a:gd name="connsiteY11" fmla="*/ 47625 h 190500"/>
              <a:gd name="connsiteX12" fmla="*/ 3175 w 327025"/>
              <a:gd name="connsiteY12" fmla="*/ 34925 h 190500"/>
              <a:gd name="connsiteX0" fmla="*/ 3175 w 327025"/>
              <a:gd name="connsiteY0" fmla="*/ 34925 h 190500"/>
              <a:gd name="connsiteX1" fmla="*/ 0 w 327025"/>
              <a:gd name="connsiteY1" fmla="*/ 111125 h 190500"/>
              <a:gd name="connsiteX2" fmla="*/ 104775 w 327025"/>
              <a:gd name="connsiteY2" fmla="*/ 111125 h 190500"/>
              <a:gd name="connsiteX3" fmla="*/ 107950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11150 w 327025"/>
              <a:gd name="connsiteY7" fmla="*/ 66675 h 190500"/>
              <a:gd name="connsiteX8" fmla="*/ 320675 w 327025"/>
              <a:gd name="connsiteY8" fmla="*/ 50800 h 190500"/>
              <a:gd name="connsiteX9" fmla="*/ 327025 w 327025"/>
              <a:gd name="connsiteY9" fmla="*/ 0 h 190500"/>
              <a:gd name="connsiteX10" fmla="*/ 85725 w 327025"/>
              <a:gd name="connsiteY10" fmla="*/ 0 h 190500"/>
              <a:gd name="connsiteX11" fmla="*/ 85725 w 327025"/>
              <a:gd name="connsiteY11" fmla="*/ 47625 h 190500"/>
              <a:gd name="connsiteX12" fmla="*/ 3175 w 327025"/>
              <a:gd name="connsiteY12" fmla="*/ 34925 h 190500"/>
              <a:gd name="connsiteX0" fmla="*/ 3175 w 327025"/>
              <a:gd name="connsiteY0" fmla="*/ 34925 h 190500"/>
              <a:gd name="connsiteX1" fmla="*/ 0 w 327025"/>
              <a:gd name="connsiteY1" fmla="*/ 111125 h 190500"/>
              <a:gd name="connsiteX2" fmla="*/ 104775 w 327025"/>
              <a:gd name="connsiteY2" fmla="*/ 111125 h 190500"/>
              <a:gd name="connsiteX3" fmla="*/ 107950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20675 w 327025"/>
              <a:gd name="connsiteY7" fmla="*/ 50800 h 190500"/>
              <a:gd name="connsiteX8" fmla="*/ 327025 w 327025"/>
              <a:gd name="connsiteY8" fmla="*/ 0 h 190500"/>
              <a:gd name="connsiteX9" fmla="*/ 85725 w 327025"/>
              <a:gd name="connsiteY9" fmla="*/ 0 h 190500"/>
              <a:gd name="connsiteX10" fmla="*/ 85725 w 327025"/>
              <a:gd name="connsiteY10" fmla="*/ 47625 h 190500"/>
              <a:gd name="connsiteX11" fmla="*/ 3175 w 327025"/>
              <a:gd name="connsiteY11" fmla="*/ 34925 h 190500"/>
              <a:gd name="connsiteX0" fmla="*/ 3175 w 327025"/>
              <a:gd name="connsiteY0" fmla="*/ 34925 h 190500"/>
              <a:gd name="connsiteX1" fmla="*/ 0 w 327025"/>
              <a:gd name="connsiteY1" fmla="*/ 111125 h 190500"/>
              <a:gd name="connsiteX2" fmla="*/ 104775 w 327025"/>
              <a:gd name="connsiteY2" fmla="*/ 111125 h 190500"/>
              <a:gd name="connsiteX3" fmla="*/ 107950 w 327025"/>
              <a:gd name="connsiteY3" fmla="*/ 184150 h 190500"/>
              <a:gd name="connsiteX4" fmla="*/ 180975 w 327025"/>
              <a:gd name="connsiteY4" fmla="*/ 190500 h 190500"/>
              <a:gd name="connsiteX5" fmla="*/ 174625 w 327025"/>
              <a:gd name="connsiteY5" fmla="*/ 114300 h 190500"/>
              <a:gd name="connsiteX6" fmla="*/ 323850 w 327025"/>
              <a:gd name="connsiteY6" fmla="*/ 127000 h 190500"/>
              <a:gd name="connsiteX7" fmla="*/ 320675 w 327025"/>
              <a:gd name="connsiteY7" fmla="*/ 50800 h 190500"/>
              <a:gd name="connsiteX8" fmla="*/ 327025 w 327025"/>
              <a:gd name="connsiteY8" fmla="*/ 0 h 190500"/>
              <a:gd name="connsiteX9" fmla="*/ 85725 w 327025"/>
              <a:gd name="connsiteY9" fmla="*/ 0 h 190500"/>
              <a:gd name="connsiteX10" fmla="*/ 85725 w 327025"/>
              <a:gd name="connsiteY10" fmla="*/ 47625 h 190500"/>
              <a:gd name="connsiteX11" fmla="*/ 3175 w 327025"/>
              <a:gd name="connsiteY11" fmla="*/ 34925 h 190500"/>
              <a:gd name="connsiteX0" fmla="*/ 3175 w 330200"/>
              <a:gd name="connsiteY0" fmla="*/ 34925 h 190500"/>
              <a:gd name="connsiteX1" fmla="*/ 0 w 330200"/>
              <a:gd name="connsiteY1" fmla="*/ 111125 h 190500"/>
              <a:gd name="connsiteX2" fmla="*/ 104775 w 330200"/>
              <a:gd name="connsiteY2" fmla="*/ 111125 h 190500"/>
              <a:gd name="connsiteX3" fmla="*/ 1079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20675 w 330200"/>
              <a:gd name="connsiteY7" fmla="*/ 50800 h 190500"/>
              <a:gd name="connsiteX8" fmla="*/ 327025 w 330200"/>
              <a:gd name="connsiteY8" fmla="*/ 0 h 190500"/>
              <a:gd name="connsiteX9" fmla="*/ 85725 w 330200"/>
              <a:gd name="connsiteY9" fmla="*/ 0 h 190500"/>
              <a:gd name="connsiteX10" fmla="*/ 85725 w 330200"/>
              <a:gd name="connsiteY10" fmla="*/ 47625 h 190500"/>
              <a:gd name="connsiteX11" fmla="*/ 3175 w 330200"/>
              <a:gd name="connsiteY11" fmla="*/ 34925 h 190500"/>
              <a:gd name="connsiteX0" fmla="*/ 3175 w 330200"/>
              <a:gd name="connsiteY0" fmla="*/ 34925 h 190500"/>
              <a:gd name="connsiteX1" fmla="*/ 0 w 330200"/>
              <a:gd name="connsiteY1" fmla="*/ 111125 h 190500"/>
              <a:gd name="connsiteX2" fmla="*/ 104775 w 330200"/>
              <a:gd name="connsiteY2" fmla="*/ 111125 h 190500"/>
              <a:gd name="connsiteX3" fmla="*/ 1079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5725 w 330200"/>
              <a:gd name="connsiteY10" fmla="*/ 47625 h 190500"/>
              <a:gd name="connsiteX11" fmla="*/ 3175 w 330200"/>
              <a:gd name="connsiteY11" fmla="*/ 34925 h 190500"/>
              <a:gd name="connsiteX0" fmla="*/ 3175 w 330200"/>
              <a:gd name="connsiteY0" fmla="*/ 34925 h 190500"/>
              <a:gd name="connsiteX1" fmla="*/ 0 w 330200"/>
              <a:gd name="connsiteY1" fmla="*/ 111125 h 190500"/>
              <a:gd name="connsiteX2" fmla="*/ 104775 w 330200"/>
              <a:gd name="connsiteY2" fmla="*/ 111125 h 190500"/>
              <a:gd name="connsiteX3" fmla="*/ 1079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2550 w 330200"/>
              <a:gd name="connsiteY10" fmla="*/ 31750 h 190500"/>
              <a:gd name="connsiteX11" fmla="*/ 3175 w 330200"/>
              <a:gd name="connsiteY11" fmla="*/ 34925 h 190500"/>
              <a:gd name="connsiteX0" fmla="*/ 3175 w 330200"/>
              <a:gd name="connsiteY0" fmla="*/ 34925 h 190500"/>
              <a:gd name="connsiteX1" fmla="*/ 0 w 330200"/>
              <a:gd name="connsiteY1" fmla="*/ 111125 h 190500"/>
              <a:gd name="connsiteX2" fmla="*/ 104775 w 330200"/>
              <a:gd name="connsiteY2" fmla="*/ 111125 h 190500"/>
              <a:gd name="connsiteX3" fmla="*/ 1333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2550 w 330200"/>
              <a:gd name="connsiteY10" fmla="*/ 31750 h 190500"/>
              <a:gd name="connsiteX11" fmla="*/ 3175 w 330200"/>
              <a:gd name="connsiteY11" fmla="*/ 34925 h 190500"/>
              <a:gd name="connsiteX0" fmla="*/ 3175 w 330200"/>
              <a:gd name="connsiteY0" fmla="*/ 34925 h 190500"/>
              <a:gd name="connsiteX1" fmla="*/ 0 w 330200"/>
              <a:gd name="connsiteY1" fmla="*/ 111125 h 190500"/>
              <a:gd name="connsiteX2" fmla="*/ 146050 w 330200"/>
              <a:gd name="connsiteY2" fmla="*/ 114300 h 190500"/>
              <a:gd name="connsiteX3" fmla="*/ 1333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2550 w 330200"/>
              <a:gd name="connsiteY10" fmla="*/ 31750 h 190500"/>
              <a:gd name="connsiteX11" fmla="*/ 3175 w 330200"/>
              <a:gd name="connsiteY11" fmla="*/ 34925 h 190500"/>
              <a:gd name="connsiteX0" fmla="*/ 3175 w 330200"/>
              <a:gd name="connsiteY0" fmla="*/ 34925 h 190500"/>
              <a:gd name="connsiteX1" fmla="*/ 0 w 330200"/>
              <a:gd name="connsiteY1" fmla="*/ 111125 h 190500"/>
              <a:gd name="connsiteX2" fmla="*/ 139700 w 330200"/>
              <a:gd name="connsiteY2" fmla="*/ 114300 h 190500"/>
              <a:gd name="connsiteX3" fmla="*/ 1333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2550 w 330200"/>
              <a:gd name="connsiteY10" fmla="*/ 31750 h 190500"/>
              <a:gd name="connsiteX11" fmla="*/ 3175 w 330200"/>
              <a:gd name="connsiteY11" fmla="*/ 349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0200" h="190500">
                <a:moveTo>
                  <a:pt x="3175" y="34925"/>
                </a:moveTo>
                <a:lnTo>
                  <a:pt x="0" y="111125"/>
                </a:lnTo>
                <a:lnTo>
                  <a:pt x="139700" y="114300"/>
                </a:lnTo>
                <a:lnTo>
                  <a:pt x="133350" y="184150"/>
                </a:lnTo>
                <a:lnTo>
                  <a:pt x="180975" y="190500"/>
                </a:lnTo>
                <a:lnTo>
                  <a:pt x="174625" y="114300"/>
                </a:lnTo>
                <a:lnTo>
                  <a:pt x="330200" y="114300"/>
                </a:lnTo>
                <a:lnTo>
                  <a:pt x="330200" y="47625"/>
                </a:lnTo>
                <a:lnTo>
                  <a:pt x="327025" y="0"/>
                </a:lnTo>
                <a:lnTo>
                  <a:pt x="85725" y="0"/>
                </a:lnTo>
                <a:lnTo>
                  <a:pt x="82550" y="31750"/>
                </a:lnTo>
                <a:lnTo>
                  <a:pt x="3175" y="34925"/>
                </a:lnTo>
                <a:close/>
              </a:path>
            </a:pathLst>
          </a:custGeom>
          <a:solidFill>
            <a:srgbClr val="FFD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7289800" y="3942714"/>
            <a:ext cx="73025" cy="69535"/>
          </a:xfrm>
          <a:prstGeom prst="rect">
            <a:avLst/>
          </a:prstGeom>
          <a:solidFill>
            <a:srgbClr val="FFD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7467441" y="1352550"/>
            <a:ext cx="73343" cy="69850"/>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Rectangle 22"/>
          <p:cNvSpPr/>
          <p:nvPr/>
        </p:nvSpPr>
        <p:spPr>
          <a:xfrm>
            <a:off x="7635716" y="1355725"/>
            <a:ext cx="73343" cy="69850"/>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Rectangle 23"/>
          <p:cNvSpPr/>
          <p:nvPr/>
        </p:nvSpPr>
        <p:spPr>
          <a:xfrm>
            <a:off x="7808167" y="1355725"/>
            <a:ext cx="172940" cy="69850"/>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Rectangle 24"/>
          <p:cNvSpPr/>
          <p:nvPr/>
        </p:nvSpPr>
        <p:spPr>
          <a:xfrm>
            <a:off x="7982618" y="1353690"/>
            <a:ext cx="157218" cy="92971"/>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6" name="Rectangle 25"/>
          <p:cNvSpPr/>
          <p:nvPr/>
        </p:nvSpPr>
        <p:spPr>
          <a:xfrm>
            <a:off x="8078690" y="1304029"/>
            <a:ext cx="64321" cy="45719"/>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1" name="Rectangle 30"/>
          <p:cNvSpPr/>
          <p:nvPr/>
        </p:nvSpPr>
        <p:spPr>
          <a:xfrm>
            <a:off x="8830851" y="1344164"/>
            <a:ext cx="439355" cy="92971"/>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2" name="Rectangle 31"/>
          <p:cNvSpPr/>
          <p:nvPr/>
        </p:nvSpPr>
        <p:spPr>
          <a:xfrm>
            <a:off x="8785132" y="1312919"/>
            <a:ext cx="45719" cy="158694"/>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3" name="Rectangle 32"/>
          <p:cNvSpPr/>
          <p:nvPr/>
        </p:nvSpPr>
        <p:spPr>
          <a:xfrm>
            <a:off x="9413241" y="1362450"/>
            <a:ext cx="45719" cy="59950"/>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orme libre 21"/>
          <p:cNvSpPr/>
          <p:nvPr/>
        </p:nvSpPr>
        <p:spPr>
          <a:xfrm>
            <a:off x="7710488" y="3290888"/>
            <a:ext cx="209550" cy="371476"/>
          </a:xfrm>
          <a:custGeom>
            <a:avLst/>
            <a:gdLst>
              <a:gd name="connsiteX0" fmla="*/ 0 w 209550"/>
              <a:gd name="connsiteY0" fmla="*/ 100012 h 352425"/>
              <a:gd name="connsiteX1" fmla="*/ 14287 w 209550"/>
              <a:gd name="connsiteY1" fmla="*/ 247650 h 352425"/>
              <a:gd name="connsiteX2" fmla="*/ 95250 w 209550"/>
              <a:gd name="connsiteY2" fmla="*/ 247650 h 352425"/>
              <a:gd name="connsiteX3" fmla="*/ 104775 w 209550"/>
              <a:gd name="connsiteY3" fmla="*/ 347662 h 352425"/>
              <a:gd name="connsiteX4" fmla="*/ 209550 w 209550"/>
              <a:gd name="connsiteY4" fmla="*/ 352425 h 352425"/>
              <a:gd name="connsiteX5" fmla="*/ 200025 w 209550"/>
              <a:gd name="connsiteY5" fmla="*/ 14287 h 352425"/>
              <a:gd name="connsiteX6" fmla="*/ 109537 w 209550"/>
              <a:gd name="connsiteY6" fmla="*/ 0 h 352425"/>
              <a:gd name="connsiteX7" fmla="*/ 90487 w 209550"/>
              <a:gd name="connsiteY7" fmla="*/ 109537 h 352425"/>
              <a:gd name="connsiteX8" fmla="*/ 0 w 209550"/>
              <a:gd name="connsiteY8" fmla="*/ 100012 h 352425"/>
              <a:gd name="connsiteX0" fmla="*/ 0 w 209550"/>
              <a:gd name="connsiteY0" fmla="*/ 113065 h 352425"/>
              <a:gd name="connsiteX1" fmla="*/ 14287 w 209550"/>
              <a:gd name="connsiteY1" fmla="*/ 247650 h 352425"/>
              <a:gd name="connsiteX2" fmla="*/ 95250 w 209550"/>
              <a:gd name="connsiteY2" fmla="*/ 247650 h 352425"/>
              <a:gd name="connsiteX3" fmla="*/ 104775 w 209550"/>
              <a:gd name="connsiteY3" fmla="*/ 347662 h 352425"/>
              <a:gd name="connsiteX4" fmla="*/ 209550 w 209550"/>
              <a:gd name="connsiteY4" fmla="*/ 352425 h 352425"/>
              <a:gd name="connsiteX5" fmla="*/ 200025 w 209550"/>
              <a:gd name="connsiteY5" fmla="*/ 14287 h 352425"/>
              <a:gd name="connsiteX6" fmla="*/ 109537 w 209550"/>
              <a:gd name="connsiteY6" fmla="*/ 0 h 352425"/>
              <a:gd name="connsiteX7" fmla="*/ 90487 w 209550"/>
              <a:gd name="connsiteY7" fmla="*/ 109537 h 352425"/>
              <a:gd name="connsiteX8" fmla="*/ 0 w 209550"/>
              <a:gd name="connsiteY8" fmla="*/ 113065 h 352425"/>
              <a:gd name="connsiteX0" fmla="*/ 0 w 209550"/>
              <a:gd name="connsiteY0" fmla="*/ 100013 h 339373"/>
              <a:gd name="connsiteX1" fmla="*/ 14287 w 209550"/>
              <a:gd name="connsiteY1" fmla="*/ 234598 h 339373"/>
              <a:gd name="connsiteX2" fmla="*/ 95250 w 209550"/>
              <a:gd name="connsiteY2" fmla="*/ 234598 h 339373"/>
              <a:gd name="connsiteX3" fmla="*/ 104775 w 209550"/>
              <a:gd name="connsiteY3" fmla="*/ 334610 h 339373"/>
              <a:gd name="connsiteX4" fmla="*/ 209550 w 209550"/>
              <a:gd name="connsiteY4" fmla="*/ 339373 h 339373"/>
              <a:gd name="connsiteX5" fmla="*/ 200025 w 209550"/>
              <a:gd name="connsiteY5" fmla="*/ 1235 h 339373"/>
              <a:gd name="connsiteX6" fmla="*/ 114300 w 209550"/>
              <a:gd name="connsiteY6" fmla="*/ 0 h 339373"/>
              <a:gd name="connsiteX7" fmla="*/ 90487 w 209550"/>
              <a:gd name="connsiteY7" fmla="*/ 96485 h 339373"/>
              <a:gd name="connsiteX8" fmla="*/ 0 w 209550"/>
              <a:gd name="connsiteY8" fmla="*/ 100013 h 33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50" h="339373">
                <a:moveTo>
                  <a:pt x="0" y="100013"/>
                </a:moveTo>
                <a:lnTo>
                  <a:pt x="14287" y="234598"/>
                </a:lnTo>
                <a:lnTo>
                  <a:pt x="95250" y="234598"/>
                </a:lnTo>
                <a:lnTo>
                  <a:pt x="104775" y="334610"/>
                </a:lnTo>
                <a:lnTo>
                  <a:pt x="209550" y="339373"/>
                </a:lnTo>
                <a:lnTo>
                  <a:pt x="200025" y="1235"/>
                </a:lnTo>
                <a:lnTo>
                  <a:pt x="114300" y="0"/>
                </a:lnTo>
                <a:lnTo>
                  <a:pt x="90487" y="96485"/>
                </a:lnTo>
                <a:lnTo>
                  <a:pt x="0" y="100013"/>
                </a:lnTo>
                <a:close/>
              </a:path>
            </a:pathLst>
          </a:custGeom>
          <a:solidFill>
            <a:srgbClr val="00B0F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33"/>
          <p:cNvSpPr/>
          <p:nvPr/>
        </p:nvSpPr>
        <p:spPr>
          <a:xfrm>
            <a:off x="5791200" y="4295775"/>
            <a:ext cx="3729038" cy="795338"/>
          </a:xfrm>
          <a:custGeom>
            <a:avLst/>
            <a:gdLst>
              <a:gd name="connsiteX0" fmla="*/ 19050 w 3729038"/>
              <a:gd name="connsiteY0" fmla="*/ 171450 h 795338"/>
              <a:gd name="connsiteX1" fmla="*/ 0 w 3729038"/>
              <a:gd name="connsiteY1" fmla="*/ 590550 h 795338"/>
              <a:gd name="connsiteX2" fmla="*/ 28575 w 3729038"/>
              <a:gd name="connsiteY2" fmla="*/ 609600 h 795338"/>
              <a:gd name="connsiteX3" fmla="*/ 428625 w 3729038"/>
              <a:gd name="connsiteY3" fmla="*/ 604838 h 795338"/>
              <a:gd name="connsiteX4" fmla="*/ 447675 w 3729038"/>
              <a:gd name="connsiteY4" fmla="*/ 581025 h 795338"/>
              <a:gd name="connsiteX5" fmla="*/ 495300 w 3729038"/>
              <a:gd name="connsiteY5" fmla="*/ 585788 h 795338"/>
              <a:gd name="connsiteX6" fmla="*/ 490538 w 3729038"/>
              <a:gd name="connsiteY6" fmla="*/ 661988 h 795338"/>
              <a:gd name="connsiteX7" fmla="*/ 1414463 w 3729038"/>
              <a:gd name="connsiteY7" fmla="*/ 719138 h 795338"/>
              <a:gd name="connsiteX8" fmla="*/ 2085975 w 3729038"/>
              <a:gd name="connsiteY8" fmla="*/ 723900 h 795338"/>
              <a:gd name="connsiteX9" fmla="*/ 2105025 w 3729038"/>
              <a:gd name="connsiteY9" fmla="*/ 795338 h 795338"/>
              <a:gd name="connsiteX10" fmla="*/ 2943225 w 3729038"/>
              <a:gd name="connsiteY10" fmla="*/ 776288 h 795338"/>
              <a:gd name="connsiteX11" fmla="*/ 2938463 w 3729038"/>
              <a:gd name="connsiteY11" fmla="*/ 690563 h 795338"/>
              <a:gd name="connsiteX12" fmla="*/ 3519488 w 3729038"/>
              <a:gd name="connsiteY12" fmla="*/ 695325 h 795338"/>
              <a:gd name="connsiteX13" fmla="*/ 3519488 w 3729038"/>
              <a:gd name="connsiteY13" fmla="*/ 628650 h 795338"/>
              <a:gd name="connsiteX14" fmla="*/ 3724275 w 3729038"/>
              <a:gd name="connsiteY14" fmla="*/ 628650 h 795338"/>
              <a:gd name="connsiteX15" fmla="*/ 3729038 w 3729038"/>
              <a:gd name="connsiteY15" fmla="*/ 171450 h 795338"/>
              <a:gd name="connsiteX16" fmla="*/ 3514725 w 3729038"/>
              <a:gd name="connsiteY16" fmla="*/ 176213 h 795338"/>
              <a:gd name="connsiteX17" fmla="*/ 3514725 w 3729038"/>
              <a:gd name="connsiteY17" fmla="*/ 142875 h 795338"/>
              <a:gd name="connsiteX18" fmla="*/ 2971800 w 3729038"/>
              <a:gd name="connsiteY18" fmla="*/ 138113 h 795338"/>
              <a:gd name="connsiteX19" fmla="*/ 2976563 w 3729038"/>
              <a:gd name="connsiteY19" fmla="*/ 90488 h 795338"/>
              <a:gd name="connsiteX20" fmla="*/ 2938463 w 3729038"/>
              <a:gd name="connsiteY20" fmla="*/ 90488 h 795338"/>
              <a:gd name="connsiteX21" fmla="*/ 2933700 w 3729038"/>
              <a:gd name="connsiteY21" fmla="*/ 9525 h 795338"/>
              <a:gd name="connsiteX22" fmla="*/ 2090738 w 3729038"/>
              <a:gd name="connsiteY22" fmla="*/ 0 h 795338"/>
              <a:gd name="connsiteX23" fmla="*/ 2090738 w 3729038"/>
              <a:gd name="connsiteY23" fmla="*/ 66675 h 795338"/>
              <a:gd name="connsiteX24" fmla="*/ 1423988 w 3729038"/>
              <a:gd name="connsiteY24" fmla="*/ 71438 h 795338"/>
              <a:gd name="connsiteX25" fmla="*/ 490538 w 3729038"/>
              <a:gd name="connsiteY25" fmla="*/ 123825 h 795338"/>
              <a:gd name="connsiteX26" fmla="*/ 495300 w 3729038"/>
              <a:gd name="connsiteY26" fmla="*/ 195263 h 795338"/>
              <a:gd name="connsiteX27" fmla="*/ 423863 w 3729038"/>
              <a:gd name="connsiteY27" fmla="*/ 200025 h 795338"/>
              <a:gd name="connsiteX28" fmla="*/ 414338 w 3729038"/>
              <a:gd name="connsiteY28" fmla="*/ 171450 h 795338"/>
              <a:gd name="connsiteX29" fmla="*/ 19050 w 3729038"/>
              <a:gd name="connsiteY29" fmla="*/ 171450 h 79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29038" h="795338">
                <a:moveTo>
                  <a:pt x="19050" y="171450"/>
                </a:moveTo>
                <a:lnTo>
                  <a:pt x="0" y="590550"/>
                </a:lnTo>
                <a:lnTo>
                  <a:pt x="28575" y="609600"/>
                </a:lnTo>
                <a:lnTo>
                  <a:pt x="428625" y="604838"/>
                </a:lnTo>
                <a:lnTo>
                  <a:pt x="447675" y="581025"/>
                </a:lnTo>
                <a:lnTo>
                  <a:pt x="495300" y="585788"/>
                </a:lnTo>
                <a:lnTo>
                  <a:pt x="490538" y="661988"/>
                </a:lnTo>
                <a:lnTo>
                  <a:pt x="1414463" y="719138"/>
                </a:lnTo>
                <a:lnTo>
                  <a:pt x="2085975" y="723900"/>
                </a:lnTo>
                <a:lnTo>
                  <a:pt x="2105025" y="795338"/>
                </a:lnTo>
                <a:lnTo>
                  <a:pt x="2943225" y="776288"/>
                </a:lnTo>
                <a:lnTo>
                  <a:pt x="2938463" y="690563"/>
                </a:lnTo>
                <a:lnTo>
                  <a:pt x="3519488" y="695325"/>
                </a:lnTo>
                <a:lnTo>
                  <a:pt x="3519488" y="628650"/>
                </a:lnTo>
                <a:lnTo>
                  <a:pt x="3724275" y="628650"/>
                </a:lnTo>
                <a:cubicBezTo>
                  <a:pt x="3725863" y="476250"/>
                  <a:pt x="3727450" y="323850"/>
                  <a:pt x="3729038" y="171450"/>
                </a:cubicBezTo>
                <a:lnTo>
                  <a:pt x="3514725" y="176213"/>
                </a:lnTo>
                <a:lnTo>
                  <a:pt x="3514725" y="142875"/>
                </a:lnTo>
                <a:lnTo>
                  <a:pt x="2971800" y="138113"/>
                </a:lnTo>
                <a:lnTo>
                  <a:pt x="2976563" y="90488"/>
                </a:lnTo>
                <a:lnTo>
                  <a:pt x="2938463" y="90488"/>
                </a:lnTo>
                <a:lnTo>
                  <a:pt x="2933700" y="9525"/>
                </a:lnTo>
                <a:lnTo>
                  <a:pt x="2090738" y="0"/>
                </a:lnTo>
                <a:lnTo>
                  <a:pt x="2090738" y="66675"/>
                </a:lnTo>
                <a:lnTo>
                  <a:pt x="1423988" y="71438"/>
                </a:lnTo>
                <a:lnTo>
                  <a:pt x="490538" y="123825"/>
                </a:lnTo>
                <a:lnTo>
                  <a:pt x="495300" y="195263"/>
                </a:lnTo>
                <a:lnTo>
                  <a:pt x="423863" y="200025"/>
                </a:lnTo>
                <a:lnTo>
                  <a:pt x="414338" y="171450"/>
                </a:lnTo>
                <a:lnTo>
                  <a:pt x="19050" y="171450"/>
                </a:lnTo>
                <a:close/>
              </a:path>
            </a:pathLst>
          </a:custGeom>
          <a:solidFill>
            <a:srgbClr val="C9C9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34"/>
          <p:cNvSpPr/>
          <p:nvPr/>
        </p:nvSpPr>
        <p:spPr>
          <a:xfrm>
            <a:off x="8034338" y="933452"/>
            <a:ext cx="871537" cy="3114673"/>
          </a:xfrm>
          <a:custGeom>
            <a:avLst/>
            <a:gdLst>
              <a:gd name="connsiteX0" fmla="*/ 127000 w 641350"/>
              <a:gd name="connsiteY0" fmla="*/ 6350 h 2736850"/>
              <a:gd name="connsiteX1" fmla="*/ 107950 w 641350"/>
              <a:gd name="connsiteY1" fmla="*/ 292100 h 2736850"/>
              <a:gd name="connsiteX2" fmla="*/ 127000 w 641350"/>
              <a:gd name="connsiteY2" fmla="*/ 406400 h 2736850"/>
              <a:gd name="connsiteX3" fmla="*/ 127000 w 641350"/>
              <a:gd name="connsiteY3" fmla="*/ 495300 h 2736850"/>
              <a:gd name="connsiteX4" fmla="*/ 114300 w 641350"/>
              <a:gd name="connsiteY4" fmla="*/ 1162050 h 2736850"/>
              <a:gd name="connsiteX5" fmla="*/ 44450 w 641350"/>
              <a:gd name="connsiteY5" fmla="*/ 1149350 h 2736850"/>
              <a:gd name="connsiteX6" fmla="*/ 44450 w 641350"/>
              <a:gd name="connsiteY6" fmla="*/ 2228850 h 2736850"/>
              <a:gd name="connsiteX7" fmla="*/ 12700 w 641350"/>
              <a:gd name="connsiteY7" fmla="*/ 2266950 h 2736850"/>
              <a:gd name="connsiteX8" fmla="*/ 0 w 641350"/>
              <a:gd name="connsiteY8" fmla="*/ 2730500 h 2736850"/>
              <a:gd name="connsiteX9" fmla="*/ 635000 w 641350"/>
              <a:gd name="connsiteY9" fmla="*/ 2736850 h 2736850"/>
              <a:gd name="connsiteX10" fmla="*/ 641350 w 641350"/>
              <a:gd name="connsiteY10" fmla="*/ 2241550 h 2736850"/>
              <a:gd name="connsiteX11" fmla="*/ 584200 w 641350"/>
              <a:gd name="connsiteY11" fmla="*/ 2222500 h 2736850"/>
              <a:gd name="connsiteX12" fmla="*/ 603250 w 641350"/>
              <a:gd name="connsiteY12" fmla="*/ 1155700 h 2736850"/>
              <a:gd name="connsiteX13" fmla="*/ 533400 w 641350"/>
              <a:gd name="connsiteY13" fmla="*/ 1117600 h 2736850"/>
              <a:gd name="connsiteX14" fmla="*/ 533400 w 641350"/>
              <a:gd name="connsiteY14" fmla="*/ 400050 h 2736850"/>
              <a:gd name="connsiteX15" fmla="*/ 508000 w 641350"/>
              <a:gd name="connsiteY15" fmla="*/ 361950 h 2736850"/>
              <a:gd name="connsiteX16" fmla="*/ 501650 w 641350"/>
              <a:gd name="connsiteY16" fmla="*/ 0 h 2736850"/>
              <a:gd name="connsiteX17" fmla="*/ 127000 w 641350"/>
              <a:gd name="connsiteY17" fmla="*/ 6350 h 2736850"/>
              <a:gd name="connsiteX0" fmla="*/ 216382 w 730732"/>
              <a:gd name="connsiteY0" fmla="*/ 6350 h 2771775"/>
              <a:gd name="connsiteX1" fmla="*/ 197332 w 730732"/>
              <a:gd name="connsiteY1" fmla="*/ 292100 h 2771775"/>
              <a:gd name="connsiteX2" fmla="*/ 216382 w 730732"/>
              <a:gd name="connsiteY2" fmla="*/ 406400 h 2771775"/>
              <a:gd name="connsiteX3" fmla="*/ 216382 w 730732"/>
              <a:gd name="connsiteY3" fmla="*/ 495300 h 2771775"/>
              <a:gd name="connsiteX4" fmla="*/ 203682 w 730732"/>
              <a:gd name="connsiteY4" fmla="*/ 1162050 h 2771775"/>
              <a:gd name="connsiteX5" fmla="*/ 133832 w 730732"/>
              <a:gd name="connsiteY5" fmla="*/ 1149350 h 2771775"/>
              <a:gd name="connsiteX6" fmla="*/ 133832 w 730732"/>
              <a:gd name="connsiteY6" fmla="*/ 2228850 h 2771775"/>
              <a:gd name="connsiteX7" fmla="*/ 102082 w 730732"/>
              <a:gd name="connsiteY7" fmla="*/ 2266950 h 2771775"/>
              <a:gd name="connsiteX8" fmla="*/ 89382 w 730732"/>
              <a:gd name="connsiteY8" fmla="*/ 2730500 h 2771775"/>
              <a:gd name="connsiteX9" fmla="*/ 482 w 730732"/>
              <a:gd name="connsiteY9" fmla="*/ 2771775 h 2771775"/>
              <a:gd name="connsiteX10" fmla="*/ 724382 w 730732"/>
              <a:gd name="connsiteY10" fmla="*/ 2736850 h 2771775"/>
              <a:gd name="connsiteX11" fmla="*/ 730732 w 730732"/>
              <a:gd name="connsiteY11" fmla="*/ 2241550 h 2771775"/>
              <a:gd name="connsiteX12" fmla="*/ 673582 w 730732"/>
              <a:gd name="connsiteY12" fmla="*/ 2222500 h 2771775"/>
              <a:gd name="connsiteX13" fmla="*/ 692632 w 730732"/>
              <a:gd name="connsiteY13" fmla="*/ 1155700 h 2771775"/>
              <a:gd name="connsiteX14" fmla="*/ 622782 w 730732"/>
              <a:gd name="connsiteY14" fmla="*/ 1117600 h 2771775"/>
              <a:gd name="connsiteX15" fmla="*/ 622782 w 730732"/>
              <a:gd name="connsiteY15" fmla="*/ 400050 h 2771775"/>
              <a:gd name="connsiteX16" fmla="*/ 597382 w 730732"/>
              <a:gd name="connsiteY16" fmla="*/ 361950 h 2771775"/>
              <a:gd name="connsiteX17" fmla="*/ 591032 w 730732"/>
              <a:gd name="connsiteY17" fmla="*/ 0 h 2771775"/>
              <a:gd name="connsiteX18" fmla="*/ 216382 w 730732"/>
              <a:gd name="connsiteY18" fmla="*/ 6350 h 2771775"/>
              <a:gd name="connsiteX0" fmla="*/ 216382 w 730732"/>
              <a:gd name="connsiteY0" fmla="*/ 6350 h 2771775"/>
              <a:gd name="connsiteX1" fmla="*/ 197332 w 730732"/>
              <a:gd name="connsiteY1" fmla="*/ 292100 h 2771775"/>
              <a:gd name="connsiteX2" fmla="*/ 216382 w 730732"/>
              <a:gd name="connsiteY2" fmla="*/ 406400 h 2771775"/>
              <a:gd name="connsiteX3" fmla="*/ 216382 w 730732"/>
              <a:gd name="connsiteY3" fmla="*/ 495300 h 2771775"/>
              <a:gd name="connsiteX4" fmla="*/ 203682 w 730732"/>
              <a:gd name="connsiteY4" fmla="*/ 1162050 h 2771775"/>
              <a:gd name="connsiteX5" fmla="*/ 133832 w 730732"/>
              <a:gd name="connsiteY5" fmla="*/ 1149350 h 2771775"/>
              <a:gd name="connsiteX6" fmla="*/ 133832 w 730732"/>
              <a:gd name="connsiteY6" fmla="*/ 2228850 h 2771775"/>
              <a:gd name="connsiteX7" fmla="*/ 102082 w 730732"/>
              <a:gd name="connsiteY7" fmla="*/ 2266950 h 2771775"/>
              <a:gd name="connsiteX8" fmla="*/ 89382 w 730732"/>
              <a:gd name="connsiteY8" fmla="*/ 2730500 h 2771775"/>
              <a:gd name="connsiteX9" fmla="*/ 482 w 730732"/>
              <a:gd name="connsiteY9" fmla="*/ 2771775 h 2771775"/>
              <a:gd name="connsiteX10" fmla="*/ 714857 w 730732"/>
              <a:gd name="connsiteY10" fmla="*/ 2751137 h 2771775"/>
              <a:gd name="connsiteX11" fmla="*/ 730732 w 730732"/>
              <a:gd name="connsiteY11" fmla="*/ 2241550 h 2771775"/>
              <a:gd name="connsiteX12" fmla="*/ 673582 w 730732"/>
              <a:gd name="connsiteY12" fmla="*/ 2222500 h 2771775"/>
              <a:gd name="connsiteX13" fmla="*/ 692632 w 730732"/>
              <a:gd name="connsiteY13" fmla="*/ 1155700 h 2771775"/>
              <a:gd name="connsiteX14" fmla="*/ 622782 w 730732"/>
              <a:gd name="connsiteY14" fmla="*/ 1117600 h 2771775"/>
              <a:gd name="connsiteX15" fmla="*/ 622782 w 730732"/>
              <a:gd name="connsiteY15" fmla="*/ 400050 h 2771775"/>
              <a:gd name="connsiteX16" fmla="*/ 597382 w 730732"/>
              <a:gd name="connsiteY16" fmla="*/ 361950 h 2771775"/>
              <a:gd name="connsiteX17" fmla="*/ 591032 w 730732"/>
              <a:gd name="connsiteY17" fmla="*/ 0 h 2771775"/>
              <a:gd name="connsiteX18" fmla="*/ 216382 w 730732"/>
              <a:gd name="connsiteY18" fmla="*/ 6350 h 2771775"/>
              <a:gd name="connsiteX0" fmla="*/ 216382 w 848207"/>
              <a:gd name="connsiteY0" fmla="*/ 6350 h 2791362"/>
              <a:gd name="connsiteX1" fmla="*/ 197332 w 848207"/>
              <a:gd name="connsiteY1" fmla="*/ 292100 h 2791362"/>
              <a:gd name="connsiteX2" fmla="*/ 216382 w 848207"/>
              <a:gd name="connsiteY2" fmla="*/ 406400 h 2791362"/>
              <a:gd name="connsiteX3" fmla="*/ 216382 w 848207"/>
              <a:gd name="connsiteY3" fmla="*/ 495300 h 2791362"/>
              <a:gd name="connsiteX4" fmla="*/ 203682 w 848207"/>
              <a:gd name="connsiteY4" fmla="*/ 1162050 h 2791362"/>
              <a:gd name="connsiteX5" fmla="*/ 133832 w 848207"/>
              <a:gd name="connsiteY5" fmla="*/ 1149350 h 2791362"/>
              <a:gd name="connsiteX6" fmla="*/ 133832 w 848207"/>
              <a:gd name="connsiteY6" fmla="*/ 2228850 h 2791362"/>
              <a:gd name="connsiteX7" fmla="*/ 102082 w 848207"/>
              <a:gd name="connsiteY7" fmla="*/ 2266950 h 2791362"/>
              <a:gd name="connsiteX8" fmla="*/ 89382 w 848207"/>
              <a:gd name="connsiteY8" fmla="*/ 2730500 h 2791362"/>
              <a:gd name="connsiteX9" fmla="*/ 482 w 848207"/>
              <a:gd name="connsiteY9" fmla="*/ 2771775 h 2791362"/>
              <a:gd name="connsiteX10" fmla="*/ 848207 w 848207"/>
              <a:gd name="connsiteY10" fmla="*/ 2790825 h 2791362"/>
              <a:gd name="connsiteX11" fmla="*/ 714857 w 848207"/>
              <a:gd name="connsiteY11" fmla="*/ 2751137 h 2791362"/>
              <a:gd name="connsiteX12" fmla="*/ 730732 w 848207"/>
              <a:gd name="connsiteY12" fmla="*/ 2241550 h 2791362"/>
              <a:gd name="connsiteX13" fmla="*/ 673582 w 848207"/>
              <a:gd name="connsiteY13" fmla="*/ 2222500 h 2791362"/>
              <a:gd name="connsiteX14" fmla="*/ 692632 w 848207"/>
              <a:gd name="connsiteY14" fmla="*/ 1155700 h 2791362"/>
              <a:gd name="connsiteX15" fmla="*/ 622782 w 848207"/>
              <a:gd name="connsiteY15" fmla="*/ 1117600 h 2791362"/>
              <a:gd name="connsiteX16" fmla="*/ 622782 w 848207"/>
              <a:gd name="connsiteY16" fmla="*/ 400050 h 2791362"/>
              <a:gd name="connsiteX17" fmla="*/ 597382 w 848207"/>
              <a:gd name="connsiteY17" fmla="*/ 361950 h 2791362"/>
              <a:gd name="connsiteX18" fmla="*/ 591032 w 848207"/>
              <a:gd name="connsiteY18" fmla="*/ 0 h 2791362"/>
              <a:gd name="connsiteX19" fmla="*/ 216382 w 848207"/>
              <a:gd name="connsiteY19" fmla="*/ 6350 h 2791362"/>
              <a:gd name="connsiteX0" fmla="*/ 216382 w 848207"/>
              <a:gd name="connsiteY0" fmla="*/ 6350 h 2878304"/>
              <a:gd name="connsiteX1" fmla="*/ 197332 w 848207"/>
              <a:gd name="connsiteY1" fmla="*/ 292100 h 2878304"/>
              <a:gd name="connsiteX2" fmla="*/ 216382 w 848207"/>
              <a:gd name="connsiteY2" fmla="*/ 406400 h 2878304"/>
              <a:gd name="connsiteX3" fmla="*/ 216382 w 848207"/>
              <a:gd name="connsiteY3" fmla="*/ 495300 h 2878304"/>
              <a:gd name="connsiteX4" fmla="*/ 203682 w 848207"/>
              <a:gd name="connsiteY4" fmla="*/ 1162050 h 2878304"/>
              <a:gd name="connsiteX5" fmla="*/ 133832 w 848207"/>
              <a:gd name="connsiteY5" fmla="*/ 1149350 h 2878304"/>
              <a:gd name="connsiteX6" fmla="*/ 133832 w 848207"/>
              <a:gd name="connsiteY6" fmla="*/ 2228850 h 2878304"/>
              <a:gd name="connsiteX7" fmla="*/ 102082 w 848207"/>
              <a:gd name="connsiteY7" fmla="*/ 2266950 h 2878304"/>
              <a:gd name="connsiteX8" fmla="*/ 89382 w 848207"/>
              <a:gd name="connsiteY8" fmla="*/ 2730500 h 2878304"/>
              <a:gd name="connsiteX9" fmla="*/ 482 w 848207"/>
              <a:gd name="connsiteY9" fmla="*/ 2771775 h 2878304"/>
              <a:gd name="connsiteX10" fmla="*/ 848207 w 848207"/>
              <a:gd name="connsiteY10" fmla="*/ 2790825 h 2878304"/>
              <a:gd name="connsiteX11" fmla="*/ 714857 w 848207"/>
              <a:gd name="connsiteY11" fmla="*/ 2751137 h 2878304"/>
              <a:gd name="connsiteX12" fmla="*/ 730732 w 848207"/>
              <a:gd name="connsiteY12" fmla="*/ 2241550 h 2878304"/>
              <a:gd name="connsiteX13" fmla="*/ 673582 w 848207"/>
              <a:gd name="connsiteY13" fmla="*/ 2222500 h 2878304"/>
              <a:gd name="connsiteX14" fmla="*/ 692632 w 848207"/>
              <a:gd name="connsiteY14" fmla="*/ 1155700 h 2878304"/>
              <a:gd name="connsiteX15" fmla="*/ 622782 w 848207"/>
              <a:gd name="connsiteY15" fmla="*/ 1117600 h 2878304"/>
              <a:gd name="connsiteX16" fmla="*/ 622782 w 848207"/>
              <a:gd name="connsiteY16" fmla="*/ 400050 h 2878304"/>
              <a:gd name="connsiteX17" fmla="*/ 597382 w 848207"/>
              <a:gd name="connsiteY17" fmla="*/ 361950 h 2878304"/>
              <a:gd name="connsiteX18" fmla="*/ 591032 w 848207"/>
              <a:gd name="connsiteY18" fmla="*/ 0 h 2878304"/>
              <a:gd name="connsiteX19" fmla="*/ 216382 w 848207"/>
              <a:gd name="connsiteY19" fmla="*/ 6350 h 2878304"/>
              <a:gd name="connsiteX0" fmla="*/ 229251 w 861076"/>
              <a:gd name="connsiteY0" fmla="*/ 6350 h 2928992"/>
              <a:gd name="connsiteX1" fmla="*/ 210201 w 861076"/>
              <a:gd name="connsiteY1" fmla="*/ 292100 h 2928992"/>
              <a:gd name="connsiteX2" fmla="*/ 229251 w 861076"/>
              <a:gd name="connsiteY2" fmla="*/ 406400 h 2928992"/>
              <a:gd name="connsiteX3" fmla="*/ 229251 w 861076"/>
              <a:gd name="connsiteY3" fmla="*/ 495300 h 2928992"/>
              <a:gd name="connsiteX4" fmla="*/ 216551 w 861076"/>
              <a:gd name="connsiteY4" fmla="*/ 1162050 h 2928992"/>
              <a:gd name="connsiteX5" fmla="*/ 146701 w 861076"/>
              <a:gd name="connsiteY5" fmla="*/ 1149350 h 2928992"/>
              <a:gd name="connsiteX6" fmla="*/ 146701 w 861076"/>
              <a:gd name="connsiteY6" fmla="*/ 2228850 h 2928992"/>
              <a:gd name="connsiteX7" fmla="*/ 114951 w 861076"/>
              <a:gd name="connsiteY7" fmla="*/ 2266950 h 2928992"/>
              <a:gd name="connsiteX8" fmla="*/ 102251 w 861076"/>
              <a:gd name="connsiteY8" fmla="*/ 2730500 h 2928992"/>
              <a:gd name="connsiteX9" fmla="*/ 13351 w 861076"/>
              <a:gd name="connsiteY9" fmla="*/ 2771775 h 2928992"/>
              <a:gd name="connsiteX10" fmla="*/ 84789 w 861076"/>
              <a:gd name="connsiteY10" fmla="*/ 2928937 h 2928992"/>
              <a:gd name="connsiteX11" fmla="*/ 861076 w 861076"/>
              <a:gd name="connsiteY11" fmla="*/ 2790825 h 2928992"/>
              <a:gd name="connsiteX12" fmla="*/ 727726 w 861076"/>
              <a:gd name="connsiteY12" fmla="*/ 2751137 h 2928992"/>
              <a:gd name="connsiteX13" fmla="*/ 743601 w 861076"/>
              <a:gd name="connsiteY13" fmla="*/ 2241550 h 2928992"/>
              <a:gd name="connsiteX14" fmla="*/ 686451 w 861076"/>
              <a:gd name="connsiteY14" fmla="*/ 2222500 h 2928992"/>
              <a:gd name="connsiteX15" fmla="*/ 705501 w 861076"/>
              <a:gd name="connsiteY15" fmla="*/ 1155700 h 2928992"/>
              <a:gd name="connsiteX16" fmla="*/ 635651 w 861076"/>
              <a:gd name="connsiteY16" fmla="*/ 1117600 h 2928992"/>
              <a:gd name="connsiteX17" fmla="*/ 635651 w 861076"/>
              <a:gd name="connsiteY17" fmla="*/ 400050 h 2928992"/>
              <a:gd name="connsiteX18" fmla="*/ 610251 w 861076"/>
              <a:gd name="connsiteY18" fmla="*/ 361950 h 2928992"/>
              <a:gd name="connsiteX19" fmla="*/ 603901 w 861076"/>
              <a:gd name="connsiteY19" fmla="*/ 0 h 2928992"/>
              <a:gd name="connsiteX20" fmla="*/ 229251 w 861076"/>
              <a:gd name="connsiteY20" fmla="*/ 6350 h 2928992"/>
              <a:gd name="connsiteX0" fmla="*/ 252041 w 883866"/>
              <a:gd name="connsiteY0" fmla="*/ 6350 h 2944943"/>
              <a:gd name="connsiteX1" fmla="*/ 232991 w 883866"/>
              <a:gd name="connsiteY1" fmla="*/ 292100 h 2944943"/>
              <a:gd name="connsiteX2" fmla="*/ 252041 w 883866"/>
              <a:gd name="connsiteY2" fmla="*/ 406400 h 2944943"/>
              <a:gd name="connsiteX3" fmla="*/ 252041 w 883866"/>
              <a:gd name="connsiteY3" fmla="*/ 495300 h 2944943"/>
              <a:gd name="connsiteX4" fmla="*/ 239341 w 883866"/>
              <a:gd name="connsiteY4" fmla="*/ 1162050 h 2944943"/>
              <a:gd name="connsiteX5" fmla="*/ 169491 w 883866"/>
              <a:gd name="connsiteY5" fmla="*/ 1149350 h 2944943"/>
              <a:gd name="connsiteX6" fmla="*/ 169491 w 883866"/>
              <a:gd name="connsiteY6" fmla="*/ 2228850 h 2944943"/>
              <a:gd name="connsiteX7" fmla="*/ 137741 w 883866"/>
              <a:gd name="connsiteY7" fmla="*/ 2266950 h 2944943"/>
              <a:gd name="connsiteX8" fmla="*/ 125041 w 883866"/>
              <a:gd name="connsiteY8" fmla="*/ 2730500 h 2944943"/>
              <a:gd name="connsiteX9" fmla="*/ 36141 w 883866"/>
              <a:gd name="connsiteY9" fmla="*/ 2771775 h 2944943"/>
              <a:gd name="connsiteX10" fmla="*/ 2804 w 883866"/>
              <a:gd name="connsiteY10" fmla="*/ 2928937 h 2944943"/>
              <a:gd name="connsiteX11" fmla="*/ 107579 w 883866"/>
              <a:gd name="connsiteY11" fmla="*/ 2928937 h 2944943"/>
              <a:gd name="connsiteX12" fmla="*/ 883866 w 883866"/>
              <a:gd name="connsiteY12" fmla="*/ 2790825 h 2944943"/>
              <a:gd name="connsiteX13" fmla="*/ 750516 w 883866"/>
              <a:gd name="connsiteY13" fmla="*/ 2751137 h 2944943"/>
              <a:gd name="connsiteX14" fmla="*/ 766391 w 883866"/>
              <a:gd name="connsiteY14" fmla="*/ 2241550 h 2944943"/>
              <a:gd name="connsiteX15" fmla="*/ 709241 w 883866"/>
              <a:gd name="connsiteY15" fmla="*/ 2222500 h 2944943"/>
              <a:gd name="connsiteX16" fmla="*/ 728291 w 883866"/>
              <a:gd name="connsiteY16" fmla="*/ 1155700 h 2944943"/>
              <a:gd name="connsiteX17" fmla="*/ 658441 w 883866"/>
              <a:gd name="connsiteY17" fmla="*/ 1117600 h 2944943"/>
              <a:gd name="connsiteX18" fmla="*/ 658441 w 883866"/>
              <a:gd name="connsiteY18" fmla="*/ 400050 h 2944943"/>
              <a:gd name="connsiteX19" fmla="*/ 633041 w 883866"/>
              <a:gd name="connsiteY19" fmla="*/ 361950 h 2944943"/>
              <a:gd name="connsiteX20" fmla="*/ 626691 w 883866"/>
              <a:gd name="connsiteY20" fmla="*/ 0 h 2944943"/>
              <a:gd name="connsiteX21" fmla="*/ 252041 w 883866"/>
              <a:gd name="connsiteY21" fmla="*/ 6350 h 2944943"/>
              <a:gd name="connsiteX0" fmla="*/ 252041 w 883866"/>
              <a:gd name="connsiteY0" fmla="*/ 6350 h 3106218"/>
              <a:gd name="connsiteX1" fmla="*/ 232991 w 883866"/>
              <a:gd name="connsiteY1" fmla="*/ 292100 h 3106218"/>
              <a:gd name="connsiteX2" fmla="*/ 252041 w 883866"/>
              <a:gd name="connsiteY2" fmla="*/ 406400 h 3106218"/>
              <a:gd name="connsiteX3" fmla="*/ 252041 w 883866"/>
              <a:gd name="connsiteY3" fmla="*/ 495300 h 3106218"/>
              <a:gd name="connsiteX4" fmla="*/ 239341 w 883866"/>
              <a:gd name="connsiteY4" fmla="*/ 1162050 h 3106218"/>
              <a:gd name="connsiteX5" fmla="*/ 169491 w 883866"/>
              <a:gd name="connsiteY5" fmla="*/ 1149350 h 3106218"/>
              <a:gd name="connsiteX6" fmla="*/ 169491 w 883866"/>
              <a:gd name="connsiteY6" fmla="*/ 2228850 h 3106218"/>
              <a:gd name="connsiteX7" fmla="*/ 137741 w 883866"/>
              <a:gd name="connsiteY7" fmla="*/ 2266950 h 3106218"/>
              <a:gd name="connsiteX8" fmla="*/ 125041 w 883866"/>
              <a:gd name="connsiteY8" fmla="*/ 2730500 h 3106218"/>
              <a:gd name="connsiteX9" fmla="*/ 36141 w 883866"/>
              <a:gd name="connsiteY9" fmla="*/ 2771775 h 3106218"/>
              <a:gd name="connsiteX10" fmla="*/ 2804 w 883866"/>
              <a:gd name="connsiteY10" fmla="*/ 2928937 h 3106218"/>
              <a:gd name="connsiteX11" fmla="*/ 131392 w 883866"/>
              <a:gd name="connsiteY11" fmla="*/ 3105150 h 3106218"/>
              <a:gd name="connsiteX12" fmla="*/ 883866 w 883866"/>
              <a:gd name="connsiteY12" fmla="*/ 2790825 h 3106218"/>
              <a:gd name="connsiteX13" fmla="*/ 750516 w 883866"/>
              <a:gd name="connsiteY13" fmla="*/ 2751137 h 3106218"/>
              <a:gd name="connsiteX14" fmla="*/ 766391 w 883866"/>
              <a:gd name="connsiteY14" fmla="*/ 2241550 h 3106218"/>
              <a:gd name="connsiteX15" fmla="*/ 709241 w 883866"/>
              <a:gd name="connsiteY15" fmla="*/ 2222500 h 3106218"/>
              <a:gd name="connsiteX16" fmla="*/ 728291 w 883866"/>
              <a:gd name="connsiteY16" fmla="*/ 1155700 h 3106218"/>
              <a:gd name="connsiteX17" fmla="*/ 658441 w 883866"/>
              <a:gd name="connsiteY17" fmla="*/ 1117600 h 3106218"/>
              <a:gd name="connsiteX18" fmla="*/ 658441 w 883866"/>
              <a:gd name="connsiteY18" fmla="*/ 400050 h 3106218"/>
              <a:gd name="connsiteX19" fmla="*/ 633041 w 883866"/>
              <a:gd name="connsiteY19" fmla="*/ 361950 h 3106218"/>
              <a:gd name="connsiteX20" fmla="*/ 626691 w 883866"/>
              <a:gd name="connsiteY20" fmla="*/ 0 h 3106218"/>
              <a:gd name="connsiteX21" fmla="*/ 252041 w 883866"/>
              <a:gd name="connsiteY21" fmla="*/ 6350 h 3106218"/>
              <a:gd name="connsiteX0" fmla="*/ 252041 w 883866"/>
              <a:gd name="connsiteY0" fmla="*/ 6350 h 3136171"/>
              <a:gd name="connsiteX1" fmla="*/ 232991 w 883866"/>
              <a:gd name="connsiteY1" fmla="*/ 292100 h 3136171"/>
              <a:gd name="connsiteX2" fmla="*/ 252041 w 883866"/>
              <a:gd name="connsiteY2" fmla="*/ 406400 h 3136171"/>
              <a:gd name="connsiteX3" fmla="*/ 252041 w 883866"/>
              <a:gd name="connsiteY3" fmla="*/ 495300 h 3136171"/>
              <a:gd name="connsiteX4" fmla="*/ 239341 w 883866"/>
              <a:gd name="connsiteY4" fmla="*/ 1162050 h 3136171"/>
              <a:gd name="connsiteX5" fmla="*/ 169491 w 883866"/>
              <a:gd name="connsiteY5" fmla="*/ 1149350 h 3136171"/>
              <a:gd name="connsiteX6" fmla="*/ 169491 w 883866"/>
              <a:gd name="connsiteY6" fmla="*/ 2228850 h 3136171"/>
              <a:gd name="connsiteX7" fmla="*/ 137741 w 883866"/>
              <a:gd name="connsiteY7" fmla="*/ 2266950 h 3136171"/>
              <a:gd name="connsiteX8" fmla="*/ 125041 w 883866"/>
              <a:gd name="connsiteY8" fmla="*/ 2730500 h 3136171"/>
              <a:gd name="connsiteX9" fmla="*/ 36141 w 883866"/>
              <a:gd name="connsiteY9" fmla="*/ 2771775 h 3136171"/>
              <a:gd name="connsiteX10" fmla="*/ 2804 w 883866"/>
              <a:gd name="connsiteY10" fmla="*/ 2928937 h 3136171"/>
              <a:gd name="connsiteX11" fmla="*/ 131392 w 883866"/>
              <a:gd name="connsiteY11" fmla="*/ 3105150 h 3136171"/>
              <a:gd name="connsiteX12" fmla="*/ 740991 w 883866"/>
              <a:gd name="connsiteY12" fmla="*/ 3114673 h 3136171"/>
              <a:gd name="connsiteX13" fmla="*/ 883866 w 883866"/>
              <a:gd name="connsiteY13" fmla="*/ 2790825 h 3136171"/>
              <a:gd name="connsiteX14" fmla="*/ 750516 w 883866"/>
              <a:gd name="connsiteY14" fmla="*/ 2751137 h 3136171"/>
              <a:gd name="connsiteX15" fmla="*/ 766391 w 883866"/>
              <a:gd name="connsiteY15" fmla="*/ 2241550 h 3136171"/>
              <a:gd name="connsiteX16" fmla="*/ 709241 w 883866"/>
              <a:gd name="connsiteY16" fmla="*/ 2222500 h 3136171"/>
              <a:gd name="connsiteX17" fmla="*/ 728291 w 883866"/>
              <a:gd name="connsiteY17" fmla="*/ 1155700 h 3136171"/>
              <a:gd name="connsiteX18" fmla="*/ 658441 w 883866"/>
              <a:gd name="connsiteY18" fmla="*/ 1117600 h 3136171"/>
              <a:gd name="connsiteX19" fmla="*/ 658441 w 883866"/>
              <a:gd name="connsiteY19" fmla="*/ 400050 h 3136171"/>
              <a:gd name="connsiteX20" fmla="*/ 633041 w 883866"/>
              <a:gd name="connsiteY20" fmla="*/ 361950 h 3136171"/>
              <a:gd name="connsiteX21" fmla="*/ 626691 w 883866"/>
              <a:gd name="connsiteY21" fmla="*/ 0 h 3136171"/>
              <a:gd name="connsiteX22" fmla="*/ 252041 w 883866"/>
              <a:gd name="connsiteY22" fmla="*/ 6350 h 3136171"/>
              <a:gd name="connsiteX0" fmla="*/ 252041 w 883866"/>
              <a:gd name="connsiteY0" fmla="*/ 6350 h 3136171"/>
              <a:gd name="connsiteX1" fmla="*/ 232991 w 883866"/>
              <a:gd name="connsiteY1" fmla="*/ 292100 h 3136171"/>
              <a:gd name="connsiteX2" fmla="*/ 252041 w 883866"/>
              <a:gd name="connsiteY2" fmla="*/ 406400 h 3136171"/>
              <a:gd name="connsiteX3" fmla="*/ 252041 w 883866"/>
              <a:gd name="connsiteY3" fmla="*/ 495300 h 3136171"/>
              <a:gd name="connsiteX4" fmla="*/ 239341 w 883866"/>
              <a:gd name="connsiteY4" fmla="*/ 1162050 h 3136171"/>
              <a:gd name="connsiteX5" fmla="*/ 169491 w 883866"/>
              <a:gd name="connsiteY5" fmla="*/ 1149350 h 3136171"/>
              <a:gd name="connsiteX6" fmla="*/ 169491 w 883866"/>
              <a:gd name="connsiteY6" fmla="*/ 2228850 h 3136171"/>
              <a:gd name="connsiteX7" fmla="*/ 137741 w 883866"/>
              <a:gd name="connsiteY7" fmla="*/ 2266950 h 3136171"/>
              <a:gd name="connsiteX8" fmla="*/ 125041 w 883866"/>
              <a:gd name="connsiteY8" fmla="*/ 2730500 h 3136171"/>
              <a:gd name="connsiteX9" fmla="*/ 36141 w 883866"/>
              <a:gd name="connsiteY9" fmla="*/ 2771775 h 3136171"/>
              <a:gd name="connsiteX10" fmla="*/ 2804 w 883866"/>
              <a:gd name="connsiteY10" fmla="*/ 2928937 h 3136171"/>
              <a:gd name="connsiteX11" fmla="*/ 131392 w 883866"/>
              <a:gd name="connsiteY11" fmla="*/ 3105150 h 3136171"/>
              <a:gd name="connsiteX12" fmla="*/ 740991 w 883866"/>
              <a:gd name="connsiteY12" fmla="*/ 3114673 h 3136171"/>
              <a:gd name="connsiteX13" fmla="*/ 883866 w 883866"/>
              <a:gd name="connsiteY13" fmla="*/ 2790825 h 3136171"/>
              <a:gd name="connsiteX14" fmla="*/ 750516 w 883866"/>
              <a:gd name="connsiteY14" fmla="*/ 2751137 h 3136171"/>
              <a:gd name="connsiteX15" fmla="*/ 766391 w 883866"/>
              <a:gd name="connsiteY15" fmla="*/ 2241550 h 3136171"/>
              <a:gd name="connsiteX16" fmla="*/ 709241 w 883866"/>
              <a:gd name="connsiteY16" fmla="*/ 2222500 h 3136171"/>
              <a:gd name="connsiteX17" fmla="*/ 728291 w 883866"/>
              <a:gd name="connsiteY17" fmla="*/ 1155700 h 3136171"/>
              <a:gd name="connsiteX18" fmla="*/ 658441 w 883866"/>
              <a:gd name="connsiteY18" fmla="*/ 1117600 h 3136171"/>
              <a:gd name="connsiteX19" fmla="*/ 658441 w 883866"/>
              <a:gd name="connsiteY19" fmla="*/ 400050 h 3136171"/>
              <a:gd name="connsiteX20" fmla="*/ 633041 w 883866"/>
              <a:gd name="connsiteY20" fmla="*/ 361950 h 3136171"/>
              <a:gd name="connsiteX21" fmla="*/ 626691 w 883866"/>
              <a:gd name="connsiteY21" fmla="*/ 0 h 3136171"/>
              <a:gd name="connsiteX22" fmla="*/ 252041 w 883866"/>
              <a:gd name="connsiteY22" fmla="*/ 6350 h 3136171"/>
              <a:gd name="connsiteX0" fmla="*/ 252041 w 883866"/>
              <a:gd name="connsiteY0" fmla="*/ 6350 h 3136171"/>
              <a:gd name="connsiteX1" fmla="*/ 232991 w 883866"/>
              <a:gd name="connsiteY1" fmla="*/ 292100 h 3136171"/>
              <a:gd name="connsiteX2" fmla="*/ 252041 w 883866"/>
              <a:gd name="connsiteY2" fmla="*/ 406400 h 3136171"/>
              <a:gd name="connsiteX3" fmla="*/ 252041 w 883866"/>
              <a:gd name="connsiteY3" fmla="*/ 495300 h 3136171"/>
              <a:gd name="connsiteX4" fmla="*/ 239341 w 883866"/>
              <a:gd name="connsiteY4" fmla="*/ 1162050 h 3136171"/>
              <a:gd name="connsiteX5" fmla="*/ 169491 w 883866"/>
              <a:gd name="connsiteY5" fmla="*/ 1149350 h 3136171"/>
              <a:gd name="connsiteX6" fmla="*/ 169491 w 883866"/>
              <a:gd name="connsiteY6" fmla="*/ 2228850 h 3136171"/>
              <a:gd name="connsiteX7" fmla="*/ 137741 w 883866"/>
              <a:gd name="connsiteY7" fmla="*/ 2266950 h 3136171"/>
              <a:gd name="connsiteX8" fmla="*/ 125041 w 883866"/>
              <a:gd name="connsiteY8" fmla="*/ 2730500 h 3136171"/>
              <a:gd name="connsiteX9" fmla="*/ 36141 w 883866"/>
              <a:gd name="connsiteY9" fmla="*/ 2771775 h 3136171"/>
              <a:gd name="connsiteX10" fmla="*/ 2804 w 883866"/>
              <a:gd name="connsiteY10" fmla="*/ 2928937 h 3136171"/>
              <a:gd name="connsiteX11" fmla="*/ 131392 w 883866"/>
              <a:gd name="connsiteY11" fmla="*/ 3105150 h 3136171"/>
              <a:gd name="connsiteX12" fmla="*/ 740991 w 883866"/>
              <a:gd name="connsiteY12" fmla="*/ 3114673 h 3136171"/>
              <a:gd name="connsiteX13" fmla="*/ 883866 w 883866"/>
              <a:gd name="connsiteY13" fmla="*/ 2790825 h 3136171"/>
              <a:gd name="connsiteX14" fmla="*/ 750516 w 883866"/>
              <a:gd name="connsiteY14" fmla="*/ 2751137 h 3136171"/>
              <a:gd name="connsiteX15" fmla="*/ 766391 w 883866"/>
              <a:gd name="connsiteY15" fmla="*/ 2241550 h 3136171"/>
              <a:gd name="connsiteX16" fmla="*/ 709241 w 883866"/>
              <a:gd name="connsiteY16" fmla="*/ 2222500 h 3136171"/>
              <a:gd name="connsiteX17" fmla="*/ 728291 w 883866"/>
              <a:gd name="connsiteY17" fmla="*/ 1155700 h 3136171"/>
              <a:gd name="connsiteX18" fmla="*/ 658441 w 883866"/>
              <a:gd name="connsiteY18" fmla="*/ 1117600 h 3136171"/>
              <a:gd name="connsiteX19" fmla="*/ 658441 w 883866"/>
              <a:gd name="connsiteY19" fmla="*/ 400050 h 3136171"/>
              <a:gd name="connsiteX20" fmla="*/ 633041 w 883866"/>
              <a:gd name="connsiteY20" fmla="*/ 361950 h 3136171"/>
              <a:gd name="connsiteX21" fmla="*/ 626691 w 883866"/>
              <a:gd name="connsiteY21" fmla="*/ 0 h 3136171"/>
              <a:gd name="connsiteX22" fmla="*/ 252041 w 883866"/>
              <a:gd name="connsiteY22" fmla="*/ 6350 h 3136171"/>
              <a:gd name="connsiteX0" fmla="*/ 252041 w 883866"/>
              <a:gd name="connsiteY0" fmla="*/ 6350 h 3114673"/>
              <a:gd name="connsiteX1" fmla="*/ 232991 w 883866"/>
              <a:gd name="connsiteY1" fmla="*/ 292100 h 3114673"/>
              <a:gd name="connsiteX2" fmla="*/ 252041 w 883866"/>
              <a:gd name="connsiteY2" fmla="*/ 406400 h 3114673"/>
              <a:gd name="connsiteX3" fmla="*/ 252041 w 883866"/>
              <a:gd name="connsiteY3" fmla="*/ 495300 h 3114673"/>
              <a:gd name="connsiteX4" fmla="*/ 239341 w 883866"/>
              <a:gd name="connsiteY4" fmla="*/ 1162050 h 3114673"/>
              <a:gd name="connsiteX5" fmla="*/ 169491 w 883866"/>
              <a:gd name="connsiteY5" fmla="*/ 1149350 h 3114673"/>
              <a:gd name="connsiteX6" fmla="*/ 169491 w 883866"/>
              <a:gd name="connsiteY6" fmla="*/ 2228850 h 3114673"/>
              <a:gd name="connsiteX7" fmla="*/ 137741 w 883866"/>
              <a:gd name="connsiteY7" fmla="*/ 2266950 h 3114673"/>
              <a:gd name="connsiteX8" fmla="*/ 125041 w 883866"/>
              <a:gd name="connsiteY8" fmla="*/ 2730500 h 3114673"/>
              <a:gd name="connsiteX9" fmla="*/ 36141 w 883866"/>
              <a:gd name="connsiteY9" fmla="*/ 2771775 h 3114673"/>
              <a:gd name="connsiteX10" fmla="*/ 2804 w 883866"/>
              <a:gd name="connsiteY10" fmla="*/ 2928937 h 3114673"/>
              <a:gd name="connsiteX11" fmla="*/ 131392 w 883866"/>
              <a:gd name="connsiteY11" fmla="*/ 3105150 h 3114673"/>
              <a:gd name="connsiteX12" fmla="*/ 740991 w 883866"/>
              <a:gd name="connsiteY12" fmla="*/ 3114673 h 3114673"/>
              <a:gd name="connsiteX13" fmla="*/ 883866 w 883866"/>
              <a:gd name="connsiteY13" fmla="*/ 2790825 h 3114673"/>
              <a:gd name="connsiteX14" fmla="*/ 750516 w 883866"/>
              <a:gd name="connsiteY14" fmla="*/ 2751137 h 3114673"/>
              <a:gd name="connsiteX15" fmla="*/ 766391 w 883866"/>
              <a:gd name="connsiteY15" fmla="*/ 2241550 h 3114673"/>
              <a:gd name="connsiteX16" fmla="*/ 709241 w 883866"/>
              <a:gd name="connsiteY16" fmla="*/ 2222500 h 3114673"/>
              <a:gd name="connsiteX17" fmla="*/ 728291 w 883866"/>
              <a:gd name="connsiteY17" fmla="*/ 1155700 h 3114673"/>
              <a:gd name="connsiteX18" fmla="*/ 658441 w 883866"/>
              <a:gd name="connsiteY18" fmla="*/ 1117600 h 3114673"/>
              <a:gd name="connsiteX19" fmla="*/ 658441 w 883866"/>
              <a:gd name="connsiteY19" fmla="*/ 400050 h 3114673"/>
              <a:gd name="connsiteX20" fmla="*/ 633041 w 883866"/>
              <a:gd name="connsiteY20" fmla="*/ 361950 h 3114673"/>
              <a:gd name="connsiteX21" fmla="*/ 626691 w 883866"/>
              <a:gd name="connsiteY21" fmla="*/ 0 h 3114673"/>
              <a:gd name="connsiteX22" fmla="*/ 252041 w 883866"/>
              <a:gd name="connsiteY22" fmla="*/ 6350 h 3114673"/>
              <a:gd name="connsiteX0" fmla="*/ 252041 w 883866"/>
              <a:gd name="connsiteY0" fmla="*/ 6350 h 3114673"/>
              <a:gd name="connsiteX1" fmla="*/ 232991 w 883866"/>
              <a:gd name="connsiteY1" fmla="*/ 292100 h 3114673"/>
              <a:gd name="connsiteX2" fmla="*/ 252041 w 883866"/>
              <a:gd name="connsiteY2" fmla="*/ 406400 h 3114673"/>
              <a:gd name="connsiteX3" fmla="*/ 252041 w 883866"/>
              <a:gd name="connsiteY3" fmla="*/ 495300 h 3114673"/>
              <a:gd name="connsiteX4" fmla="*/ 239341 w 883866"/>
              <a:gd name="connsiteY4" fmla="*/ 1162050 h 3114673"/>
              <a:gd name="connsiteX5" fmla="*/ 169491 w 883866"/>
              <a:gd name="connsiteY5" fmla="*/ 1149350 h 3114673"/>
              <a:gd name="connsiteX6" fmla="*/ 169491 w 883866"/>
              <a:gd name="connsiteY6" fmla="*/ 2228850 h 3114673"/>
              <a:gd name="connsiteX7" fmla="*/ 137741 w 883866"/>
              <a:gd name="connsiteY7" fmla="*/ 2266950 h 3114673"/>
              <a:gd name="connsiteX8" fmla="*/ 125041 w 883866"/>
              <a:gd name="connsiteY8" fmla="*/ 2730500 h 3114673"/>
              <a:gd name="connsiteX9" fmla="*/ 36141 w 883866"/>
              <a:gd name="connsiteY9" fmla="*/ 2771775 h 3114673"/>
              <a:gd name="connsiteX10" fmla="*/ 2804 w 883866"/>
              <a:gd name="connsiteY10" fmla="*/ 2928937 h 3114673"/>
              <a:gd name="connsiteX11" fmla="*/ 131392 w 883866"/>
              <a:gd name="connsiteY11" fmla="*/ 3105150 h 3114673"/>
              <a:gd name="connsiteX12" fmla="*/ 740991 w 883866"/>
              <a:gd name="connsiteY12" fmla="*/ 3114673 h 3114673"/>
              <a:gd name="connsiteX13" fmla="*/ 883866 w 883866"/>
              <a:gd name="connsiteY13" fmla="*/ 2790825 h 3114673"/>
              <a:gd name="connsiteX14" fmla="*/ 750516 w 883866"/>
              <a:gd name="connsiteY14" fmla="*/ 2751137 h 3114673"/>
              <a:gd name="connsiteX15" fmla="*/ 766391 w 883866"/>
              <a:gd name="connsiteY15" fmla="*/ 2241550 h 3114673"/>
              <a:gd name="connsiteX16" fmla="*/ 709241 w 883866"/>
              <a:gd name="connsiteY16" fmla="*/ 2222500 h 3114673"/>
              <a:gd name="connsiteX17" fmla="*/ 728291 w 883866"/>
              <a:gd name="connsiteY17" fmla="*/ 1155700 h 3114673"/>
              <a:gd name="connsiteX18" fmla="*/ 658441 w 883866"/>
              <a:gd name="connsiteY18" fmla="*/ 1117600 h 3114673"/>
              <a:gd name="connsiteX19" fmla="*/ 658441 w 883866"/>
              <a:gd name="connsiteY19" fmla="*/ 400050 h 3114673"/>
              <a:gd name="connsiteX20" fmla="*/ 633041 w 883866"/>
              <a:gd name="connsiteY20" fmla="*/ 361950 h 3114673"/>
              <a:gd name="connsiteX21" fmla="*/ 626691 w 883866"/>
              <a:gd name="connsiteY21" fmla="*/ 0 h 3114673"/>
              <a:gd name="connsiteX22" fmla="*/ 252041 w 883866"/>
              <a:gd name="connsiteY22" fmla="*/ 6350 h 3114673"/>
              <a:gd name="connsiteX0" fmla="*/ 252041 w 883866"/>
              <a:gd name="connsiteY0" fmla="*/ 6350 h 3114673"/>
              <a:gd name="connsiteX1" fmla="*/ 232991 w 883866"/>
              <a:gd name="connsiteY1" fmla="*/ 292100 h 3114673"/>
              <a:gd name="connsiteX2" fmla="*/ 252041 w 883866"/>
              <a:gd name="connsiteY2" fmla="*/ 406400 h 3114673"/>
              <a:gd name="connsiteX3" fmla="*/ 252041 w 883866"/>
              <a:gd name="connsiteY3" fmla="*/ 495300 h 3114673"/>
              <a:gd name="connsiteX4" fmla="*/ 239341 w 883866"/>
              <a:gd name="connsiteY4" fmla="*/ 1162050 h 3114673"/>
              <a:gd name="connsiteX5" fmla="*/ 169491 w 883866"/>
              <a:gd name="connsiteY5" fmla="*/ 1149350 h 3114673"/>
              <a:gd name="connsiteX6" fmla="*/ 169491 w 883866"/>
              <a:gd name="connsiteY6" fmla="*/ 2228850 h 3114673"/>
              <a:gd name="connsiteX7" fmla="*/ 137741 w 883866"/>
              <a:gd name="connsiteY7" fmla="*/ 2266950 h 3114673"/>
              <a:gd name="connsiteX8" fmla="*/ 125041 w 883866"/>
              <a:gd name="connsiteY8" fmla="*/ 2730500 h 3114673"/>
              <a:gd name="connsiteX9" fmla="*/ 36141 w 883866"/>
              <a:gd name="connsiteY9" fmla="*/ 2771775 h 3114673"/>
              <a:gd name="connsiteX10" fmla="*/ 2804 w 883866"/>
              <a:gd name="connsiteY10" fmla="*/ 2928937 h 3114673"/>
              <a:gd name="connsiteX11" fmla="*/ 117105 w 883866"/>
              <a:gd name="connsiteY11" fmla="*/ 3105150 h 3114673"/>
              <a:gd name="connsiteX12" fmla="*/ 740991 w 883866"/>
              <a:gd name="connsiteY12" fmla="*/ 3114673 h 3114673"/>
              <a:gd name="connsiteX13" fmla="*/ 883866 w 883866"/>
              <a:gd name="connsiteY13" fmla="*/ 2790825 h 3114673"/>
              <a:gd name="connsiteX14" fmla="*/ 750516 w 883866"/>
              <a:gd name="connsiteY14" fmla="*/ 2751137 h 3114673"/>
              <a:gd name="connsiteX15" fmla="*/ 766391 w 883866"/>
              <a:gd name="connsiteY15" fmla="*/ 2241550 h 3114673"/>
              <a:gd name="connsiteX16" fmla="*/ 709241 w 883866"/>
              <a:gd name="connsiteY16" fmla="*/ 2222500 h 3114673"/>
              <a:gd name="connsiteX17" fmla="*/ 728291 w 883866"/>
              <a:gd name="connsiteY17" fmla="*/ 1155700 h 3114673"/>
              <a:gd name="connsiteX18" fmla="*/ 658441 w 883866"/>
              <a:gd name="connsiteY18" fmla="*/ 1117600 h 3114673"/>
              <a:gd name="connsiteX19" fmla="*/ 658441 w 883866"/>
              <a:gd name="connsiteY19" fmla="*/ 400050 h 3114673"/>
              <a:gd name="connsiteX20" fmla="*/ 633041 w 883866"/>
              <a:gd name="connsiteY20" fmla="*/ 361950 h 3114673"/>
              <a:gd name="connsiteX21" fmla="*/ 626691 w 883866"/>
              <a:gd name="connsiteY21" fmla="*/ 0 h 3114673"/>
              <a:gd name="connsiteX22" fmla="*/ 252041 w 883866"/>
              <a:gd name="connsiteY22" fmla="*/ 6350 h 3114673"/>
              <a:gd name="connsiteX0" fmla="*/ 243402 w 875227"/>
              <a:gd name="connsiteY0" fmla="*/ 6350 h 3114673"/>
              <a:gd name="connsiteX1" fmla="*/ 224352 w 875227"/>
              <a:gd name="connsiteY1" fmla="*/ 292100 h 3114673"/>
              <a:gd name="connsiteX2" fmla="*/ 243402 w 875227"/>
              <a:gd name="connsiteY2" fmla="*/ 406400 h 3114673"/>
              <a:gd name="connsiteX3" fmla="*/ 243402 w 875227"/>
              <a:gd name="connsiteY3" fmla="*/ 495300 h 3114673"/>
              <a:gd name="connsiteX4" fmla="*/ 230702 w 875227"/>
              <a:gd name="connsiteY4" fmla="*/ 1162050 h 3114673"/>
              <a:gd name="connsiteX5" fmla="*/ 160852 w 875227"/>
              <a:gd name="connsiteY5" fmla="*/ 1149350 h 3114673"/>
              <a:gd name="connsiteX6" fmla="*/ 160852 w 875227"/>
              <a:gd name="connsiteY6" fmla="*/ 2228850 h 3114673"/>
              <a:gd name="connsiteX7" fmla="*/ 129102 w 875227"/>
              <a:gd name="connsiteY7" fmla="*/ 2266950 h 3114673"/>
              <a:gd name="connsiteX8" fmla="*/ 116402 w 875227"/>
              <a:gd name="connsiteY8" fmla="*/ 2730500 h 3114673"/>
              <a:gd name="connsiteX9" fmla="*/ 27502 w 875227"/>
              <a:gd name="connsiteY9" fmla="*/ 2771775 h 3114673"/>
              <a:gd name="connsiteX10" fmla="*/ 3690 w 875227"/>
              <a:gd name="connsiteY10" fmla="*/ 2905124 h 3114673"/>
              <a:gd name="connsiteX11" fmla="*/ 108466 w 875227"/>
              <a:gd name="connsiteY11" fmla="*/ 3105150 h 3114673"/>
              <a:gd name="connsiteX12" fmla="*/ 732352 w 875227"/>
              <a:gd name="connsiteY12" fmla="*/ 3114673 h 3114673"/>
              <a:gd name="connsiteX13" fmla="*/ 875227 w 875227"/>
              <a:gd name="connsiteY13" fmla="*/ 2790825 h 3114673"/>
              <a:gd name="connsiteX14" fmla="*/ 741877 w 875227"/>
              <a:gd name="connsiteY14" fmla="*/ 2751137 h 3114673"/>
              <a:gd name="connsiteX15" fmla="*/ 757752 w 875227"/>
              <a:gd name="connsiteY15" fmla="*/ 2241550 h 3114673"/>
              <a:gd name="connsiteX16" fmla="*/ 700602 w 875227"/>
              <a:gd name="connsiteY16" fmla="*/ 2222500 h 3114673"/>
              <a:gd name="connsiteX17" fmla="*/ 719652 w 875227"/>
              <a:gd name="connsiteY17" fmla="*/ 1155700 h 3114673"/>
              <a:gd name="connsiteX18" fmla="*/ 649802 w 875227"/>
              <a:gd name="connsiteY18" fmla="*/ 1117600 h 3114673"/>
              <a:gd name="connsiteX19" fmla="*/ 649802 w 875227"/>
              <a:gd name="connsiteY19" fmla="*/ 400050 h 3114673"/>
              <a:gd name="connsiteX20" fmla="*/ 624402 w 875227"/>
              <a:gd name="connsiteY20" fmla="*/ 361950 h 3114673"/>
              <a:gd name="connsiteX21" fmla="*/ 618052 w 875227"/>
              <a:gd name="connsiteY21" fmla="*/ 0 h 3114673"/>
              <a:gd name="connsiteX22" fmla="*/ 243402 w 87522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23812 w 871537"/>
              <a:gd name="connsiteY9" fmla="*/ 2771775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23812 w 871537"/>
              <a:gd name="connsiteY9" fmla="*/ 2771775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23812 w 871537"/>
              <a:gd name="connsiteY9" fmla="*/ 2771775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9524 w 871537"/>
              <a:gd name="connsiteY9" fmla="*/ 2781300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9524 w 871537"/>
              <a:gd name="connsiteY9" fmla="*/ 2781300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7634"/>
              <a:gd name="connsiteY0" fmla="*/ 6350 h 3114673"/>
              <a:gd name="connsiteX1" fmla="*/ 220662 w 877634"/>
              <a:gd name="connsiteY1" fmla="*/ 292100 h 3114673"/>
              <a:gd name="connsiteX2" fmla="*/ 239712 w 877634"/>
              <a:gd name="connsiteY2" fmla="*/ 406400 h 3114673"/>
              <a:gd name="connsiteX3" fmla="*/ 239712 w 877634"/>
              <a:gd name="connsiteY3" fmla="*/ 495300 h 3114673"/>
              <a:gd name="connsiteX4" fmla="*/ 227012 w 877634"/>
              <a:gd name="connsiteY4" fmla="*/ 1162050 h 3114673"/>
              <a:gd name="connsiteX5" fmla="*/ 157162 w 877634"/>
              <a:gd name="connsiteY5" fmla="*/ 1149350 h 3114673"/>
              <a:gd name="connsiteX6" fmla="*/ 157162 w 877634"/>
              <a:gd name="connsiteY6" fmla="*/ 2228850 h 3114673"/>
              <a:gd name="connsiteX7" fmla="*/ 125412 w 877634"/>
              <a:gd name="connsiteY7" fmla="*/ 2266950 h 3114673"/>
              <a:gd name="connsiteX8" fmla="*/ 112712 w 877634"/>
              <a:gd name="connsiteY8" fmla="*/ 2730500 h 3114673"/>
              <a:gd name="connsiteX9" fmla="*/ 9524 w 877634"/>
              <a:gd name="connsiteY9" fmla="*/ 2781300 h 3114673"/>
              <a:gd name="connsiteX10" fmla="*/ 0 w 877634"/>
              <a:gd name="connsiteY10" fmla="*/ 2905124 h 3114673"/>
              <a:gd name="connsiteX11" fmla="*/ 104776 w 877634"/>
              <a:gd name="connsiteY11" fmla="*/ 3105150 h 3114673"/>
              <a:gd name="connsiteX12" fmla="*/ 728662 w 877634"/>
              <a:gd name="connsiteY12" fmla="*/ 3114673 h 3114673"/>
              <a:gd name="connsiteX13" fmla="*/ 854868 w 877634"/>
              <a:gd name="connsiteY13" fmla="*/ 2905123 h 3114673"/>
              <a:gd name="connsiteX14" fmla="*/ 871537 w 877634"/>
              <a:gd name="connsiteY14" fmla="*/ 2790825 h 3114673"/>
              <a:gd name="connsiteX15" fmla="*/ 738187 w 877634"/>
              <a:gd name="connsiteY15" fmla="*/ 2751137 h 3114673"/>
              <a:gd name="connsiteX16" fmla="*/ 754062 w 877634"/>
              <a:gd name="connsiteY16" fmla="*/ 2241550 h 3114673"/>
              <a:gd name="connsiteX17" fmla="*/ 696912 w 877634"/>
              <a:gd name="connsiteY17" fmla="*/ 2222500 h 3114673"/>
              <a:gd name="connsiteX18" fmla="*/ 715962 w 877634"/>
              <a:gd name="connsiteY18" fmla="*/ 1155700 h 3114673"/>
              <a:gd name="connsiteX19" fmla="*/ 646112 w 877634"/>
              <a:gd name="connsiteY19" fmla="*/ 1117600 h 3114673"/>
              <a:gd name="connsiteX20" fmla="*/ 646112 w 877634"/>
              <a:gd name="connsiteY20" fmla="*/ 400050 h 3114673"/>
              <a:gd name="connsiteX21" fmla="*/ 620712 w 877634"/>
              <a:gd name="connsiteY21" fmla="*/ 361950 h 3114673"/>
              <a:gd name="connsiteX22" fmla="*/ 614362 w 877634"/>
              <a:gd name="connsiteY22" fmla="*/ 0 h 3114673"/>
              <a:gd name="connsiteX23" fmla="*/ 239712 w 877634"/>
              <a:gd name="connsiteY23" fmla="*/ 6350 h 3114673"/>
              <a:gd name="connsiteX0" fmla="*/ 239712 w 877634"/>
              <a:gd name="connsiteY0" fmla="*/ 6350 h 3114673"/>
              <a:gd name="connsiteX1" fmla="*/ 220662 w 877634"/>
              <a:gd name="connsiteY1" fmla="*/ 292100 h 3114673"/>
              <a:gd name="connsiteX2" fmla="*/ 239712 w 877634"/>
              <a:gd name="connsiteY2" fmla="*/ 406400 h 3114673"/>
              <a:gd name="connsiteX3" fmla="*/ 239712 w 877634"/>
              <a:gd name="connsiteY3" fmla="*/ 495300 h 3114673"/>
              <a:gd name="connsiteX4" fmla="*/ 227012 w 877634"/>
              <a:gd name="connsiteY4" fmla="*/ 1162050 h 3114673"/>
              <a:gd name="connsiteX5" fmla="*/ 157162 w 877634"/>
              <a:gd name="connsiteY5" fmla="*/ 1149350 h 3114673"/>
              <a:gd name="connsiteX6" fmla="*/ 157162 w 877634"/>
              <a:gd name="connsiteY6" fmla="*/ 2228850 h 3114673"/>
              <a:gd name="connsiteX7" fmla="*/ 125412 w 877634"/>
              <a:gd name="connsiteY7" fmla="*/ 2266950 h 3114673"/>
              <a:gd name="connsiteX8" fmla="*/ 112712 w 877634"/>
              <a:gd name="connsiteY8" fmla="*/ 2730500 h 3114673"/>
              <a:gd name="connsiteX9" fmla="*/ 9524 w 877634"/>
              <a:gd name="connsiteY9" fmla="*/ 2781300 h 3114673"/>
              <a:gd name="connsiteX10" fmla="*/ 0 w 877634"/>
              <a:gd name="connsiteY10" fmla="*/ 2905124 h 3114673"/>
              <a:gd name="connsiteX11" fmla="*/ 104776 w 877634"/>
              <a:gd name="connsiteY11" fmla="*/ 3105150 h 3114673"/>
              <a:gd name="connsiteX12" fmla="*/ 728662 w 877634"/>
              <a:gd name="connsiteY12" fmla="*/ 3114673 h 3114673"/>
              <a:gd name="connsiteX13" fmla="*/ 854868 w 877634"/>
              <a:gd name="connsiteY13" fmla="*/ 2905123 h 3114673"/>
              <a:gd name="connsiteX14" fmla="*/ 871537 w 877634"/>
              <a:gd name="connsiteY14" fmla="*/ 2790825 h 3114673"/>
              <a:gd name="connsiteX15" fmla="*/ 738187 w 877634"/>
              <a:gd name="connsiteY15" fmla="*/ 2751137 h 3114673"/>
              <a:gd name="connsiteX16" fmla="*/ 754062 w 877634"/>
              <a:gd name="connsiteY16" fmla="*/ 2241550 h 3114673"/>
              <a:gd name="connsiteX17" fmla="*/ 696912 w 877634"/>
              <a:gd name="connsiteY17" fmla="*/ 2222500 h 3114673"/>
              <a:gd name="connsiteX18" fmla="*/ 715962 w 877634"/>
              <a:gd name="connsiteY18" fmla="*/ 1155700 h 3114673"/>
              <a:gd name="connsiteX19" fmla="*/ 646112 w 877634"/>
              <a:gd name="connsiteY19" fmla="*/ 1117600 h 3114673"/>
              <a:gd name="connsiteX20" fmla="*/ 646112 w 877634"/>
              <a:gd name="connsiteY20" fmla="*/ 400050 h 3114673"/>
              <a:gd name="connsiteX21" fmla="*/ 620712 w 877634"/>
              <a:gd name="connsiteY21" fmla="*/ 361950 h 3114673"/>
              <a:gd name="connsiteX22" fmla="*/ 614362 w 877634"/>
              <a:gd name="connsiteY22" fmla="*/ 0 h 3114673"/>
              <a:gd name="connsiteX23" fmla="*/ 239712 w 877634"/>
              <a:gd name="connsiteY23" fmla="*/ 6350 h 3114673"/>
              <a:gd name="connsiteX0" fmla="*/ 239712 w 877634"/>
              <a:gd name="connsiteY0" fmla="*/ 6350 h 3114673"/>
              <a:gd name="connsiteX1" fmla="*/ 220662 w 877634"/>
              <a:gd name="connsiteY1" fmla="*/ 292100 h 3114673"/>
              <a:gd name="connsiteX2" fmla="*/ 239712 w 877634"/>
              <a:gd name="connsiteY2" fmla="*/ 406400 h 3114673"/>
              <a:gd name="connsiteX3" fmla="*/ 239712 w 877634"/>
              <a:gd name="connsiteY3" fmla="*/ 495300 h 3114673"/>
              <a:gd name="connsiteX4" fmla="*/ 227012 w 877634"/>
              <a:gd name="connsiteY4" fmla="*/ 1162050 h 3114673"/>
              <a:gd name="connsiteX5" fmla="*/ 157162 w 877634"/>
              <a:gd name="connsiteY5" fmla="*/ 1149350 h 3114673"/>
              <a:gd name="connsiteX6" fmla="*/ 157162 w 877634"/>
              <a:gd name="connsiteY6" fmla="*/ 2228850 h 3114673"/>
              <a:gd name="connsiteX7" fmla="*/ 125412 w 877634"/>
              <a:gd name="connsiteY7" fmla="*/ 2266950 h 3114673"/>
              <a:gd name="connsiteX8" fmla="*/ 112712 w 877634"/>
              <a:gd name="connsiteY8" fmla="*/ 2730500 h 3114673"/>
              <a:gd name="connsiteX9" fmla="*/ 9524 w 877634"/>
              <a:gd name="connsiteY9" fmla="*/ 2781300 h 3114673"/>
              <a:gd name="connsiteX10" fmla="*/ 0 w 877634"/>
              <a:gd name="connsiteY10" fmla="*/ 2905124 h 3114673"/>
              <a:gd name="connsiteX11" fmla="*/ 104776 w 877634"/>
              <a:gd name="connsiteY11" fmla="*/ 3105150 h 3114673"/>
              <a:gd name="connsiteX12" fmla="*/ 728662 w 877634"/>
              <a:gd name="connsiteY12" fmla="*/ 3114673 h 3114673"/>
              <a:gd name="connsiteX13" fmla="*/ 854868 w 877634"/>
              <a:gd name="connsiteY13" fmla="*/ 2905123 h 3114673"/>
              <a:gd name="connsiteX14" fmla="*/ 871537 w 877634"/>
              <a:gd name="connsiteY14" fmla="*/ 2790825 h 3114673"/>
              <a:gd name="connsiteX15" fmla="*/ 738187 w 877634"/>
              <a:gd name="connsiteY15" fmla="*/ 2751137 h 3114673"/>
              <a:gd name="connsiteX16" fmla="*/ 754062 w 877634"/>
              <a:gd name="connsiteY16" fmla="*/ 2241550 h 3114673"/>
              <a:gd name="connsiteX17" fmla="*/ 696912 w 877634"/>
              <a:gd name="connsiteY17" fmla="*/ 2222500 h 3114673"/>
              <a:gd name="connsiteX18" fmla="*/ 715962 w 877634"/>
              <a:gd name="connsiteY18" fmla="*/ 1155700 h 3114673"/>
              <a:gd name="connsiteX19" fmla="*/ 646112 w 877634"/>
              <a:gd name="connsiteY19" fmla="*/ 1117600 h 3114673"/>
              <a:gd name="connsiteX20" fmla="*/ 646112 w 877634"/>
              <a:gd name="connsiteY20" fmla="*/ 400050 h 3114673"/>
              <a:gd name="connsiteX21" fmla="*/ 620712 w 877634"/>
              <a:gd name="connsiteY21" fmla="*/ 361950 h 3114673"/>
              <a:gd name="connsiteX22" fmla="*/ 614362 w 877634"/>
              <a:gd name="connsiteY22" fmla="*/ 0 h 3114673"/>
              <a:gd name="connsiteX23" fmla="*/ 239712 w 877634"/>
              <a:gd name="connsiteY23" fmla="*/ 6350 h 3114673"/>
              <a:gd name="connsiteX0" fmla="*/ 239712 w 877634"/>
              <a:gd name="connsiteY0" fmla="*/ 6350 h 3114673"/>
              <a:gd name="connsiteX1" fmla="*/ 220662 w 877634"/>
              <a:gd name="connsiteY1" fmla="*/ 292100 h 3114673"/>
              <a:gd name="connsiteX2" fmla="*/ 239712 w 877634"/>
              <a:gd name="connsiteY2" fmla="*/ 406400 h 3114673"/>
              <a:gd name="connsiteX3" fmla="*/ 239712 w 877634"/>
              <a:gd name="connsiteY3" fmla="*/ 495300 h 3114673"/>
              <a:gd name="connsiteX4" fmla="*/ 227012 w 877634"/>
              <a:gd name="connsiteY4" fmla="*/ 1162050 h 3114673"/>
              <a:gd name="connsiteX5" fmla="*/ 157162 w 877634"/>
              <a:gd name="connsiteY5" fmla="*/ 1149350 h 3114673"/>
              <a:gd name="connsiteX6" fmla="*/ 157162 w 877634"/>
              <a:gd name="connsiteY6" fmla="*/ 2228850 h 3114673"/>
              <a:gd name="connsiteX7" fmla="*/ 125412 w 877634"/>
              <a:gd name="connsiteY7" fmla="*/ 2266950 h 3114673"/>
              <a:gd name="connsiteX8" fmla="*/ 112712 w 877634"/>
              <a:gd name="connsiteY8" fmla="*/ 2730500 h 3114673"/>
              <a:gd name="connsiteX9" fmla="*/ 9524 w 877634"/>
              <a:gd name="connsiteY9" fmla="*/ 2781300 h 3114673"/>
              <a:gd name="connsiteX10" fmla="*/ 0 w 877634"/>
              <a:gd name="connsiteY10" fmla="*/ 2905124 h 3114673"/>
              <a:gd name="connsiteX11" fmla="*/ 104776 w 877634"/>
              <a:gd name="connsiteY11" fmla="*/ 3105150 h 3114673"/>
              <a:gd name="connsiteX12" fmla="*/ 728662 w 877634"/>
              <a:gd name="connsiteY12" fmla="*/ 3114673 h 3114673"/>
              <a:gd name="connsiteX13" fmla="*/ 854868 w 877634"/>
              <a:gd name="connsiteY13" fmla="*/ 2905123 h 3114673"/>
              <a:gd name="connsiteX14" fmla="*/ 871537 w 877634"/>
              <a:gd name="connsiteY14" fmla="*/ 2790825 h 3114673"/>
              <a:gd name="connsiteX15" fmla="*/ 738187 w 877634"/>
              <a:gd name="connsiteY15" fmla="*/ 2751137 h 3114673"/>
              <a:gd name="connsiteX16" fmla="*/ 754062 w 877634"/>
              <a:gd name="connsiteY16" fmla="*/ 2241550 h 3114673"/>
              <a:gd name="connsiteX17" fmla="*/ 696912 w 877634"/>
              <a:gd name="connsiteY17" fmla="*/ 2222500 h 3114673"/>
              <a:gd name="connsiteX18" fmla="*/ 715962 w 877634"/>
              <a:gd name="connsiteY18" fmla="*/ 1155700 h 3114673"/>
              <a:gd name="connsiteX19" fmla="*/ 646112 w 877634"/>
              <a:gd name="connsiteY19" fmla="*/ 1117600 h 3114673"/>
              <a:gd name="connsiteX20" fmla="*/ 646112 w 877634"/>
              <a:gd name="connsiteY20" fmla="*/ 400050 h 3114673"/>
              <a:gd name="connsiteX21" fmla="*/ 620712 w 877634"/>
              <a:gd name="connsiteY21" fmla="*/ 361950 h 3114673"/>
              <a:gd name="connsiteX22" fmla="*/ 614362 w 877634"/>
              <a:gd name="connsiteY22" fmla="*/ 0 h 3114673"/>
              <a:gd name="connsiteX23" fmla="*/ 239712 w 877634"/>
              <a:gd name="connsiteY23" fmla="*/ 6350 h 3114673"/>
              <a:gd name="connsiteX0" fmla="*/ 239712 w 875467"/>
              <a:gd name="connsiteY0" fmla="*/ 6350 h 3114673"/>
              <a:gd name="connsiteX1" fmla="*/ 220662 w 875467"/>
              <a:gd name="connsiteY1" fmla="*/ 292100 h 3114673"/>
              <a:gd name="connsiteX2" fmla="*/ 239712 w 875467"/>
              <a:gd name="connsiteY2" fmla="*/ 406400 h 3114673"/>
              <a:gd name="connsiteX3" fmla="*/ 239712 w 875467"/>
              <a:gd name="connsiteY3" fmla="*/ 495300 h 3114673"/>
              <a:gd name="connsiteX4" fmla="*/ 227012 w 875467"/>
              <a:gd name="connsiteY4" fmla="*/ 1162050 h 3114673"/>
              <a:gd name="connsiteX5" fmla="*/ 157162 w 875467"/>
              <a:gd name="connsiteY5" fmla="*/ 1149350 h 3114673"/>
              <a:gd name="connsiteX6" fmla="*/ 157162 w 875467"/>
              <a:gd name="connsiteY6" fmla="*/ 2228850 h 3114673"/>
              <a:gd name="connsiteX7" fmla="*/ 125412 w 875467"/>
              <a:gd name="connsiteY7" fmla="*/ 2266950 h 3114673"/>
              <a:gd name="connsiteX8" fmla="*/ 112712 w 875467"/>
              <a:gd name="connsiteY8" fmla="*/ 2730500 h 3114673"/>
              <a:gd name="connsiteX9" fmla="*/ 9524 w 875467"/>
              <a:gd name="connsiteY9" fmla="*/ 2781300 h 3114673"/>
              <a:gd name="connsiteX10" fmla="*/ 0 w 875467"/>
              <a:gd name="connsiteY10" fmla="*/ 2905124 h 3114673"/>
              <a:gd name="connsiteX11" fmla="*/ 104776 w 875467"/>
              <a:gd name="connsiteY11" fmla="*/ 3105150 h 3114673"/>
              <a:gd name="connsiteX12" fmla="*/ 728662 w 875467"/>
              <a:gd name="connsiteY12" fmla="*/ 3114673 h 3114673"/>
              <a:gd name="connsiteX13" fmla="*/ 854868 w 875467"/>
              <a:gd name="connsiteY13" fmla="*/ 2905123 h 3114673"/>
              <a:gd name="connsiteX14" fmla="*/ 871537 w 875467"/>
              <a:gd name="connsiteY14" fmla="*/ 2790825 h 3114673"/>
              <a:gd name="connsiteX15" fmla="*/ 738187 w 875467"/>
              <a:gd name="connsiteY15" fmla="*/ 2751137 h 3114673"/>
              <a:gd name="connsiteX16" fmla="*/ 754062 w 875467"/>
              <a:gd name="connsiteY16" fmla="*/ 2241550 h 3114673"/>
              <a:gd name="connsiteX17" fmla="*/ 696912 w 875467"/>
              <a:gd name="connsiteY17" fmla="*/ 2222500 h 3114673"/>
              <a:gd name="connsiteX18" fmla="*/ 715962 w 875467"/>
              <a:gd name="connsiteY18" fmla="*/ 1155700 h 3114673"/>
              <a:gd name="connsiteX19" fmla="*/ 646112 w 875467"/>
              <a:gd name="connsiteY19" fmla="*/ 1117600 h 3114673"/>
              <a:gd name="connsiteX20" fmla="*/ 646112 w 875467"/>
              <a:gd name="connsiteY20" fmla="*/ 400050 h 3114673"/>
              <a:gd name="connsiteX21" fmla="*/ 620712 w 875467"/>
              <a:gd name="connsiteY21" fmla="*/ 361950 h 3114673"/>
              <a:gd name="connsiteX22" fmla="*/ 614362 w 875467"/>
              <a:gd name="connsiteY22" fmla="*/ 0 h 3114673"/>
              <a:gd name="connsiteX23" fmla="*/ 239712 w 875467"/>
              <a:gd name="connsiteY23"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9524 w 871537"/>
              <a:gd name="connsiteY9" fmla="*/ 2781300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54868 w 871537"/>
              <a:gd name="connsiteY13" fmla="*/ 2905123 h 3114673"/>
              <a:gd name="connsiteX14" fmla="*/ 871537 w 871537"/>
              <a:gd name="connsiteY14" fmla="*/ 2790825 h 3114673"/>
              <a:gd name="connsiteX15" fmla="*/ 738187 w 871537"/>
              <a:gd name="connsiteY15" fmla="*/ 2751137 h 3114673"/>
              <a:gd name="connsiteX16" fmla="*/ 754062 w 871537"/>
              <a:gd name="connsiteY16" fmla="*/ 2241550 h 3114673"/>
              <a:gd name="connsiteX17" fmla="*/ 696912 w 871537"/>
              <a:gd name="connsiteY17" fmla="*/ 2222500 h 3114673"/>
              <a:gd name="connsiteX18" fmla="*/ 715962 w 871537"/>
              <a:gd name="connsiteY18" fmla="*/ 1155700 h 3114673"/>
              <a:gd name="connsiteX19" fmla="*/ 646112 w 871537"/>
              <a:gd name="connsiteY19" fmla="*/ 1117600 h 3114673"/>
              <a:gd name="connsiteX20" fmla="*/ 646112 w 871537"/>
              <a:gd name="connsiteY20" fmla="*/ 400050 h 3114673"/>
              <a:gd name="connsiteX21" fmla="*/ 620712 w 871537"/>
              <a:gd name="connsiteY21" fmla="*/ 361950 h 3114673"/>
              <a:gd name="connsiteX22" fmla="*/ 614362 w 871537"/>
              <a:gd name="connsiteY22" fmla="*/ 0 h 3114673"/>
              <a:gd name="connsiteX23" fmla="*/ 239712 w 871537"/>
              <a:gd name="connsiteY23" fmla="*/ 6350 h 31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537" h="3114673">
                <a:moveTo>
                  <a:pt x="239712" y="6350"/>
                </a:moveTo>
                <a:lnTo>
                  <a:pt x="220662" y="292100"/>
                </a:lnTo>
                <a:lnTo>
                  <a:pt x="239712" y="406400"/>
                </a:lnTo>
                <a:lnTo>
                  <a:pt x="239712" y="495300"/>
                </a:lnTo>
                <a:lnTo>
                  <a:pt x="227012" y="1162050"/>
                </a:lnTo>
                <a:lnTo>
                  <a:pt x="157162" y="1149350"/>
                </a:lnTo>
                <a:lnTo>
                  <a:pt x="157162" y="2228850"/>
                </a:lnTo>
                <a:lnTo>
                  <a:pt x="125412" y="2266950"/>
                </a:lnTo>
                <a:lnTo>
                  <a:pt x="112712" y="2730500"/>
                </a:lnTo>
                <a:cubicBezTo>
                  <a:pt x="121179" y="2731558"/>
                  <a:pt x="46301" y="2768336"/>
                  <a:pt x="9524" y="2781300"/>
                </a:cubicBezTo>
                <a:cubicBezTo>
                  <a:pt x="-6880" y="2831042"/>
                  <a:pt x="11907" y="2859880"/>
                  <a:pt x="0" y="2905124"/>
                </a:cubicBezTo>
                <a:cubicBezTo>
                  <a:pt x="11906" y="2931318"/>
                  <a:pt x="52389" y="3012282"/>
                  <a:pt x="104776" y="3105150"/>
                </a:cubicBezTo>
                <a:cubicBezTo>
                  <a:pt x="190501" y="3107531"/>
                  <a:pt x="574675" y="3114674"/>
                  <a:pt x="728662" y="3114673"/>
                </a:cubicBezTo>
                <a:cubicBezTo>
                  <a:pt x="802877" y="3004341"/>
                  <a:pt x="814387" y="2963861"/>
                  <a:pt x="854868" y="2905123"/>
                </a:cubicBezTo>
                <a:cubicBezTo>
                  <a:pt x="866773" y="2851148"/>
                  <a:pt x="856852" y="2882371"/>
                  <a:pt x="871537" y="2790825"/>
                </a:cubicBezTo>
                <a:lnTo>
                  <a:pt x="738187" y="2751137"/>
                </a:lnTo>
                <a:cubicBezTo>
                  <a:pt x="740304" y="2586037"/>
                  <a:pt x="751945" y="2406650"/>
                  <a:pt x="754062" y="2241550"/>
                </a:cubicBezTo>
                <a:lnTo>
                  <a:pt x="696912" y="2222500"/>
                </a:lnTo>
                <a:lnTo>
                  <a:pt x="715962" y="1155700"/>
                </a:lnTo>
                <a:lnTo>
                  <a:pt x="646112" y="1117600"/>
                </a:lnTo>
                <a:lnTo>
                  <a:pt x="646112" y="400050"/>
                </a:lnTo>
                <a:lnTo>
                  <a:pt x="620712" y="361950"/>
                </a:lnTo>
                <a:lnTo>
                  <a:pt x="614362" y="0"/>
                </a:lnTo>
                <a:lnTo>
                  <a:pt x="239712" y="6350"/>
                </a:lnTo>
                <a:close/>
              </a:path>
            </a:pathLst>
          </a:cu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Date Placeholder 7"/>
          <p:cNvSpPr>
            <a:spLocks noGrp="1"/>
          </p:cNvSpPr>
          <p:nvPr>
            <p:ph type="dt" sz="half" idx="10"/>
          </p:nvPr>
        </p:nvSpPr>
        <p:spPr/>
        <p:txBody>
          <a:bodyPr/>
          <a:lstStyle/>
          <a:p>
            <a:fld id="{0F602F11-F2FB-4D39-8228-BC8BEF434F80}" type="datetime7">
              <a:rPr lang="en-US" smtClean="0"/>
              <a:pPr/>
              <a:t>Nov-18</a:t>
            </a:fld>
            <a:endParaRPr lang="en-US"/>
          </a:p>
        </p:txBody>
      </p:sp>
      <p:sp>
        <p:nvSpPr>
          <p:cNvPr id="12" name="Footer Placeholder 11"/>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0135818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Exemples d’autres </a:t>
            </a:r>
            <a:r>
              <a:rPr lang="fr-FR" dirty="0"/>
              <a:t>f</a:t>
            </a:r>
            <a:r>
              <a:rPr lang="fr-FR" dirty="0" smtClean="0"/>
              <a:t>ormes de tête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30</a:t>
            </a:fld>
            <a:endParaRPr lang="en-US"/>
          </a:p>
        </p:txBody>
      </p:sp>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9350"/>
          <a:stretch/>
        </p:blipFill>
        <p:spPr bwMode="auto">
          <a:xfrm>
            <a:off x="9030051" y="2278379"/>
            <a:ext cx="2722572" cy="131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7242"/>
          <a:stretch/>
        </p:blipFill>
        <p:spPr bwMode="auto">
          <a:xfrm>
            <a:off x="8889001" y="3596640"/>
            <a:ext cx="2863622" cy="140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5360" b="11483"/>
          <a:stretch/>
        </p:blipFill>
        <p:spPr bwMode="auto">
          <a:xfrm>
            <a:off x="9041302" y="4975860"/>
            <a:ext cx="2582351" cy="134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531158" y="2868822"/>
            <a:ext cx="428368" cy="369332"/>
          </a:xfrm>
          <a:prstGeom prst="rect">
            <a:avLst/>
          </a:prstGeom>
          <a:noFill/>
        </p:spPr>
        <p:txBody>
          <a:bodyPr wrap="square" rtlCol="0">
            <a:spAutoFit/>
          </a:bodyPr>
          <a:lstStyle/>
          <a:p>
            <a:r>
              <a:rPr lang="fr-FR" dirty="0" smtClean="0"/>
              <a:t>FS</a:t>
            </a:r>
            <a:endParaRPr lang="en-US" dirty="0"/>
          </a:p>
        </p:txBody>
      </p:sp>
      <p:sp>
        <p:nvSpPr>
          <p:cNvPr id="10" name="TextBox 9"/>
          <p:cNvSpPr txBox="1"/>
          <p:nvPr/>
        </p:nvSpPr>
        <p:spPr>
          <a:xfrm>
            <a:off x="8466195" y="4051718"/>
            <a:ext cx="563856" cy="369332"/>
          </a:xfrm>
          <a:prstGeom prst="rect">
            <a:avLst/>
          </a:prstGeom>
          <a:noFill/>
        </p:spPr>
        <p:txBody>
          <a:bodyPr wrap="square" rtlCol="0">
            <a:spAutoFit/>
          </a:bodyPr>
          <a:lstStyle/>
          <a:p>
            <a:r>
              <a:rPr lang="fr-FR" dirty="0" smtClean="0"/>
              <a:t>FBS</a:t>
            </a:r>
            <a:endParaRPr lang="en-US" dirty="0"/>
          </a:p>
        </p:txBody>
      </p:sp>
      <p:sp>
        <p:nvSpPr>
          <p:cNvPr id="11" name="TextBox 10"/>
          <p:cNvSpPr txBox="1"/>
          <p:nvPr/>
        </p:nvSpPr>
        <p:spPr>
          <a:xfrm>
            <a:off x="8531158" y="5531026"/>
            <a:ext cx="563856" cy="369332"/>
          </a:xfrm>
          <a:prstGeom prst="rect">
            <a:avLst/>
          </a:prstGeom>
          <a:noFill/>
        </p:spPr>
        <p:txBody>
          <a:bodyPr wrap="square" rtlCol="0">
            <a:spAutoFit/>
          </a:bodyPr>
          <a:lstStyle/>
          <a:p>
            <a:r>
              <a:rPr lang="fr-FR" dirty="0" smtClean="0"/>
              <a:t>FZ</a:t>
            </a:r>
            <a:endParaRPr lang="en-US" dirty="0"/>
          </a:p>
        </p:txBody>
      </p:sp>
      <p:pic>
        <p:nvPicPr>
          <p:cNvPr id="13" name="Picture 12"/>
          <p:cNvPicPr>
            <a:picLocks noChangeAspect="1"/>
          </p:cNvPicPr>
          <p:nvPr/>
        </p:nvPicPr>
        <p:blipFill rotWithShape="1">
          <a:blip r:embed="rId5"/>
          <a:srcRect r="206"/>
          <a:stretch/>
        </p:blipFill>
        <p:spPr>
          <a:xfrm>
            <a:off x="838200" y="1799229"/>
            <a:ext cx="6089821" cy="2312900"/>
          </a:xfrm>
          <a:prstGeom prst="rect">
            <a:avLst/>
          </a:prstGeom>
        </p:spPr>
      </p:pic>
      <p:sp>
        <p:nvSpPr>
          <p:cNvPr id="15" name="TextBox 14"/>
          <p:cNvSpPr txBox="1"/>
          <p:nvPr/>
        </p:nvSpPr>
        <p:spPr>
          <a:xfrm>
            <a:off x="733202" y="2144244"/>
            <a:ext cx="650789" cy="276999"/>
          </a:xfrm>
          <a:prstGeom prst="rect">
            <a:avLst/>
          </a:prstGeom>
          <a:solidFill>
            <a:schemeClr val="bg1"/>
          </a:solidFill>
        </p:spPr>
        <p:txBody>
          <a:bodyPr wrap="square" rtlCol="0">
            <a:spAutoFit/>
          </a:bodyPr>
          <a:lstStyle/>
          <a:p>
            <a:r>
              <a:rPr lang="fr-FR" sz="1200" dirty="0" smtClean="0"/>
              <a:t>Fendue</a:t>
            </a:r>
            <a:endParaRPr lang="en-US" sz="1200" dirty="0"/>
          </a:p>
        </p:txBody>
      </p:sp>
      <p:sp>
        <p:nvSpPr>
          <p:cNvPr id="16" name="TextBox 15"/>
          <p:cNvSpPr txBox="1"/>
          <p:nvPr/>
        </p:nvSpPr>
        <p:spPr>
          <a:xfrm>
            <a:off x="6187702" y="2482677"/>
            <a:ext cx="873211" cy="276999"/>
          </a:xfrm>
          <a:prstGeom prst="rect">
            <a:avLst/>
          </a:prstGeom>
          <a:noFill/>
        </p:spPr>
        <p:txBody>
          <a:bodyPr wrap="square" rtlCol="0">
            <a:spAutoFit/>
          </a:bodyPr>
          <a:lstStyle/>
          <a:p>
            <a:r>
              <a:rPr lang="fr-FR" sz="1200" dirty="0" smtClean="0"/>
              <a:t>Cruciforme</a:t>
            </a:r>
            <a:endParaRPr lang="en-US" sz="1200" dirty="0"/>
          </a:p>
        </p:txBody>
      </p:sp>
      <p:sp>
        <p:nvSpPr>
          <p:cNvPr id="17" name="TextBox 16"/>
          <p:cNvSpPr txBox="1"/>
          <p:nvPr/>
        </p:nvSpPr>
        <p:spPr>
          <a:xfrm>
            <a:off x="1121756" y="3388156"/>
            <a:ext cx="636372" cy="276999"/>
          </a:xfrm>
          <a:prstGeom prst="rect">
            <a:avLst/>
          </a:prstGeom>
          <a:solidFill>
            <a:schemeClr val="bg1"/>
          </a:solidFill>
          <a:ln>
            <a:solidFill>
              <a:schemeClr val="accent2"/>
            </a:solidFill>
          </a:ln>
        </p:spPr>
        <p:txBody>
          <a:bodyPr wrap="square" rtlCol="0">
            <a:spAutoFit/>
          </a:bodyPr>
          <a:lstStyle/>
          <a:p>
            <a:pPr algn="ctr"/>
            <a:r>
              <a:rPr lang="fr-FR" sz="1200" dirty="0" smtClean="0">
                <a:solidFill>
                  <a:schemeClr val="accent2"/>
                </a:solidFill>
              </a:rPr>
              <a:t>Plate</a:t>
            </a:r>
            <a:endParaRPr lang="en-US" sz="1200" dirty="0">
              <a:solidFill>
                <a:schemeClr val="accent2"/>
              </a:solidFill>
            </a:endParaRPr>
          </a:p>
        </p:txBody>
      </p:sp>
      <p:sp>
        <p:nvSpPr>
          <p:cNvPr id="18" name="TextBox 17"/>
          <p:cNvSpPr txBox="1"/>
          <p:nvPr/>
        </p:nvSpPr>
        <p:spPr>
          <a:xfrm>
            <a:off x="2571927" y="1911687"/>
            <a:ext cx="757880" cy="276999"/>
          </a:xfrm>
          <a:prstGeom prst="rect">
            <a:avLst/>
          </a:prstGeom>
          <a:solidFill>
            <a:schemeClr val="bg1"/>
          </a:solidFill>
          <a:ln>
            <a:solidFill>
              <a:schemeClr val="accent6"/>
            </a:solidFill>
          </a:ln>
        </p:spPr>
        <p:txBody>
          <a:bodyPr wrap="square" rtlCol="0">
            <a:spAutoFit/>
          </a:bodyPr>
          <a:lstStyle/>
          <a:p>
            <a:pPr algn="ctr"/>
            <a:r>
              <a:rPr lang="fr-FR" sz="1200" dirty="0" smtClean="0">
                <a:solidFill>
                  <a:schemeClr val="accent6"/>
                </a:solidFill>
              </a:rPr>
              <a:t>Bombée</a:t>
            </a:r>
            <a:endParaRPr lang="en-US" sz="1200" dirty="0">
              <a:solidFill>
                <a:schemeClr val="accent6"/>
              </a:solidFill>
            </a:endParaRPr>
          </a:p>
        </p:txBody>
      </p:sp>
      <p:sp>
        <p:nvSpPr>
          <p:cNvPr id="21" name="TextBox 20"/>
          <p:cNvSpPr txBox="1"/>
          <p:nvPr/>
        </p:nvSpPr>
        <p:spPr>
          <a:xfrm>
            <a:off x="3079040" y="3728022"/>
            <a:ext cx="781118" cy="276999"/>
          </a:xfrm>
          <a:prstGeom prst="rect">
            <a:avLst/>
          </a:prstGeom>
          <a:solidFill>
            <a:schemeClr val="bg1"/>
          </a:solidFill>
          <a:ln>
            <a:solidFill>
              <a:srgbClr val="FF0000"/>
            </a:solidFill>
          </a:ln>
        </p:spPr>
        <p:txBody>
          <a:bodyPr wrap="square" rtlCol="0">
            <a:spAutoFit/>
          </a:bodyPr>
          <a:lstStyle/>
          <a:p>
            <a:pPr algn="ctr"/>
            <a:r>
              <a:rPr lang="fr-FR" sz="1200" dirty="0" smtClean="0">
                <a:solidFill>
                  <a:srgbClr val="FF0000"/>
                </a:solidFill>
              </a:rPr>
              <a:t>Fraisée</a:t>
            </a:r>
            <a:endParaRPr lang="en-US" sz="1200" dirty="0">
              <a:solidFill>
                <a:srgbClr val="FF0000"/>
              </a:solidFill>
            </a:endParaRPr>
          </a:p>
        </p:txBody>
      </p:sp>
      <p:pic>
        <p:nvPicPr>
          <p:cNvPr id="22" name="Picture 21"/>
          <p:cNvPicPr>
            <a:picLocks noChangeAspect="1"/>
          </p:cNvPicPr>
          <p:nvPr/>
        </p:nvPicPr>
        <p:blipFill>
          <a:blip r:embed="rId5"/>
          <a:stretch>
            <a:fillRect/>
          </a:stretch>
        </p:blipFill>
        <p:spPr>
          <a:xfrm>
            <a:off x="838200" y="4457144"/>
            <a:ext cx="6102321" cy="2312900"/>
          </a:xfrm>
          <a:prstGeom prst="rect">
            <a:avLst/>
          </a:prstGeom>
        </p:spPr>
      </p:pic>
      <p:sp>
        <p:nvSpPr>
          <p:cNvPr id="23" name="Rectangle 22"/>
          <p:cNvSpPr/>
          <p:nvPr/>
        </p:nvSpPr>
        <p:spPr>
          <a:xfrm>
            <a:off x="1525041" y="2955679"/>
            <a:ext cx="495873" cy="138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571927" y="2301143"/>
            <a:ext cx="495873" cy="138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012676" y="2554388"/>
            <a:ext cx="495873" cy="138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450912" y="2144575"/>
            <a:ext cx="495873" cy="138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11567" y="2336364"/>
            <a:ext cx="495873" cy="138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stCxn id="21" idx="1"/>
          </p:cNvCxnSpPr>
          <p:nvPr/>
        </p:nvCxnSpPr>
        <p:spPr>
          <a:xfrm flipH="1" flipV="1">
            <a:off x="1943127" y="3538371"/>
            <a:ext cx="1135913" cy="328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3"/>
          </p:cNvCxnSpPr>
          <p:nvPr/>
        </p:nvCxnSpPr>
        <p:spPr>
          <a:xfrm flipV="1">
            <a:off x="3860158" y="2759676"/>
            <a:ext cx="843614" cy="11068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6"/>
          <a:stretch>
            <a:fillRect/>
          </a:stretch>
        </p:blipFill>
        <p:spPr>
          <a:xfrm>
            <a:off x="6993376" y="3499712"/>
            <a:ext cx="603604" cy="739707"/>
          </a:xfrm>
          <a:prstGeom prst="rect">
            <a:avLst/>
          </a:prstGeom>
        </p:spPr>
      </p:pic>
      <p:sp>
        <p:nvSpPr>
          <p:cNvPr id="40" name="TextBox 39"/>
          <p:cNvSpPr txBox="1"/>
          <p:nvPr/>
        </p:nvSpPr>
        <p:spPr>
          <a:xfrm>
            <a:off x="6268542" y="4972845"/>
            <a:ext cx="735227" cy="276999"/>
          </a:xfrm>
          <a:prstGeom prst="rect">
            <a:avLst/>
          </a:prstGeom>
          <a:solidFill>
            <a:schemeClr val="bg1"/>
          </a:solidFill>
        </p:spPr>
        <p:txBody>
          <a:bodyPr wrap="square" rtlCol="0">
            <a:spAutoFit/>
          </a:bodyPr>
          <a:lstStyle/>
          <a:p>
            <a:r>
              <a:rPr lang="fr-FR" sz="1200" dirty="0" err="1" smtClean="0"/>
              <a:t>Pozidriv</a:t>
            </a:r>
            <a:endParaRPr lang="en-US" sz="1200" dirty="0"/>
          </a:p>
        </p:txBody>
      </p:sp>
      <p:sp>
        <p:nvSpPr>
          <p:cNvPr id="43" name="Rectangle 42"/>
          <p:cNvSpPr/>
          <p:nvPr/>
        </p:nvSpPr>
        <p:spPr>
          <a:xfrm>
            <a:off x="4907440" y="2614551"/>
            <a:ext cx="495873" cy="138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484890" y="3024763"/>
            <a:ext cx="713882" cy="246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815914" y="3474126"/>
            <a:ext cx="727102" cy="322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H="1">
            <a:off x="2183027" y="2188686"/>
            <a:ext cx="396047" cy="83607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2727758" y="2188686"/>
            <a:ext cx="29628" cy="44452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8" idx="2"/>
          </p:cNvCxnSpPr>
          <p:nvPr/>
        </p:nvCxnSpPr>
        <p:spPr>
          <a:xfrm>
            <a:off x="2950867" y="2188686"/>
            <a:ext cx="1989" cy="34501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138326" y="2188686"/>
            <a:ext cx="395719" cy="18965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338575" y="2056816"/>
            <a:ext cx="827469" cy="38249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8" idx="3"/>
          </p:cNvCxnSpPr>
          <p:nvPr/>
        </p:nvCxnSpPr>
        <p:spPr>
          <a:xfrm>
            <a:off x="3329807" y="2050187"/>
            <a:ext cx="1430187" cy="642369"/>
          </a:xfrm>
          <a:prstGeom prst="bentConnector3">
            <a:avLst>
              <a:gd name="adj1" fmla="val 10011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913317" y="4091016"/>
            <a:ext cx="2033400" cy="369332"/>
          </a:xfrm>
          <a:prstGeom prst="rect">
            <a:avLst/>
          </a:prstGeom>
          <a:noFill/>
        </p:spPr>
        <p:txBody>
          <a:bodyPr wrap="square" rtlCol="0">
            <a:spAutoFit/>
          </a:bodyPr>
          <a:lstStyle/>
          <a:p>
            <a:r>
              <a:rPr lang="fr-FR" b="1" dirty="0" smtClean="0">
                <a:solidFill>
                  <a:schemeClr val="bg2">
                    <a:lumMod val="75000"/>
                  </a:schemeClr>
                </a:solidFill>
              </a:rPr>
              <a:t>Têtes Cylindriques</a:t>
            </a:r>
            <a:endParaRPr lang="en-US" b="1" dirty="0">
              <a:solidFill>
                <a:schemeClr val="bg2">
                  <a:lumMod val="75000"/>
                </a:schemeClr>
              </a:solidFill>
            </a:endParaRPr>
          </a:p>
        </p:txBody>
      </p:sp>
      <p:pic>
        <p:nvPicPr>
          <p:cNvPr id="72" name="Picture 71"/>
          <p:cNvPicPr>
            <a:picLocks noChangeAspect="1"/>
          </p:cNvPicPr>
          <p:nvPr/>
        </p:nvPicPr>
        <p:blipFill rotWithShape="1">
          <a:blip r:embed="rId7"/>
          <a:srcRect l="71352" t="19382"/>
          <a:stretch/>
        </p:blipFill>
        <p:spPr>
          <a:xfrm>
            <a:off x="6352330" y="2701500"/>
            <a:ext cx="567652" cy="885370"/>
          </a:xfrm>
          <a:prstGeom prst="rect">
            <a:avLst/>
          </a:prstGeom>
        </p:spPr>
      </p:pic>
      <p:pic>
        <p:nvPicPr>
          <p:cNvPr id="73" name="Picture 72"/>
          <p:cNvPicPr>
            <a:picLocks noChangeAspect="1"/>
          </p:cNvPicPr>
          <p:nvPr/>
        </p:nvPicPr>
        <p:blipFill>
          <a:blip r:embed="rId8"/>
          <a:stretch>
            <a:fillRect/>
          </a:stretch>
        </p:blipFill>
        <p:spPr>
          <a:xfrm>
            <a:off x="6323046" y="5209045"/>
            <a:ext cx="566977" cy="883997"/>
          </a:xfrm>
          <a:prstGeom prst="rect">
            <a:avLst/>
          </a:prstGeom>
        </p:spPr>
      </p:pic>
      <p:pic>
        <p:nvPicPr>
          <p:cNvPr id="74"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l="1950" r="68676"/>
          <a:stretch/>
        </p:blipFill>
        <p:spPr bwMode="auto">
          <a:xfrm rot="10800000">
            <a:off x="6952468" y="3253671"/>
            <a:ext cx="1038443" cy="122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l="1950" r="68676"/>
          <a:stretch/>
        </p:blipFill>
        <p:spPr bwMode="auto">
          <a:xfrm rot="10800000">
            <a:off x="6974832" y="5606254"/>
            <a:ext cx="1038443" cy="122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6979026" y="5466583"/>
            <a:ext cx="925614" cy="276999"/>
          </a:xfrm>
          <a:prstGeom prst="rect">
            <a:avLst/>
          </a:prstGeom>
          <a:noFill/>
        </p:spPr>
        <p:txBody>
          <a:bodyPr wrap="square" rtlCol="0">
            <a:spAutoFit/>
          </a:bodyPr>
          <a:lstStyle/>
          <a:p>
            <a:r>
              <a:rPr lang="fr-FR" sz="1200" dirty="0" smtClean="0"/>
              <a:t>Allen (</a:t>
            </a:r>
            <a:r>
              <a:rPr lang="fr-FR" sz="1200" dirty="0" err="1" smtClean="0"/>
              <a:t>Hex</a:t>
            </a:r>
            <a:r>
              <a:rPr lang="fr-FR" sz="1200" dirty="0" smtClean="0"/>
              <a:t>)</a:t>
            </a:r>
            <a:endParaRPr lang="en-US" sz="1200" dirty="0"/>
          </a:p>
        </p:txBody>
      </p:sp>
      <p:sp>
        <p:nvSpPr>
          <p:cNvPr id="76" name="TextBox 75"/>
          <p:cNvSpPr txBox="1"/>
          <p:nvPr/>
        </p:nvSpPr>
        <p:spPr>
          <a:xfrm>
            <a:off x="6990373" y="3205508"/>
            <a:ext cx="1213454" cy="276999"/>
          </a:xfrm>
          <a:prstGeom prst="rect">
            <a:avLst/>
          </a:prstGeom>
          <a:noFill/>
        </p:spPr>
        <p:txBody>
          <a:bodyPr wrap="square" rtlCol="0">
            <a:spAutoFit/>
          </a:bodyPr>
          <a:lstStyle/>
          <a:p>
            <a:r>
              <a:rPr lang="fr-FR" sz="1200" dirty="0" smtClean="0"/>
              <a:t>A six pans creux</a:t>
            </a:r>
            <a:endParaRPr lang="en-US" sz="1200" dirty="0"/>
          </a:p>
        </p:txBody>
      </p:sp>
      <p:sp>
        <p:nvSpPr>
          <p:cNvPr id="77" name="Freeform 76"/>
          <p:cNvSpPr/>
          <p:nvPr/>
        </p:nvSpPr>
        <p:spPr>
          <a:xfrm>
            <a:off x="4473146" y="2603157"/>
            <a:ext cx="1375719" cy="1482811"/>
          </a:xfrm>
          <a:custGeom>
            <a:avLst/>
            <a:gdLst>
              <a:gd name="connsiteX0" fmla="*/ 774357 w 1375719"/>
              <a:gd name="connsiteY0" fmla="*/ 0 h 1482811"/>
              <a:gd name="connsiteX1" fmla="*/ 0 w 1375719"/>
              <a:gd name="connsiteY1" fmla="*/ 1482811 h 1482811"/>
              <a:gd name="connsiteX2" fmla="*/ 1375719 w 1375719"/>
              <a:gd name="connsiteY2" fmla="*/ 1466335 h 1482811"/>
              <a:gd name="connsiteX3" fmla="*/ 1359243 w 1375719"/>
              <a:gd name="connsiteY3" fmla="*/ 247135 h 1482811"/>
              <a:gd name="connsiteX4" fmla="*/ 774357 w 1375719"/>
              <a:gd name="connsiteY4" fmla="*/ 0 h 148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719" h="1482811">
                <a:moveTo>
                  <a:pt x="774357" y="0"/>
                </a:moveTo>
                <a:lnTo>
                  <a:pt x="0" y="1482811"/>
                </a:lnTo>
                <a:lnTo>
                  <a:pt x="1375719" y="1466335"/>
                </a:lnTo>
                <a:lnTo>
                  <a:pt x="1359243" y="247135"/>
                </a:lnTo>
                <a:lnTo>
                  <a:pt x="774357" y="0"/>
                </a:lnTo>
                <a:close/>
              </a:path>
            </a:pathLst>
          </a:custGeom>
          <a:solidFill>
            <a:srgbClr val="5B9BD5">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4224144" y="4094827"/>
            <a:ext cx="1963558" cy="369332"/>
          </a:xfrm>
          <a:prstGeom prst="rect">
            <a:avLst/>
          </a:prstGeom>
          <a:noFill/>
        </p:spPr>
        <p:txBody>
          <a:bodyPr wrap="square" rtlCol="0">
            <a:spAutoFit/>
          </a:bodyPr>
          <a:lstStyle/>
          <a:p>
            <a:r>
              <a:rPr lang="fr-FR" b="1" dirty="0" smtClean="0">
                <a:solidFill>
                  <a:schemeClr val="accent1">
                    <a:lumMod val="60000"/>
                    <a:lumOff val="40000"/>
                  </a:schemeClr>
                </a:solidFill>
              </a:rPr>
              <a:t>Têtes Hexagonales</a:t>
            </a:r>
            <a:endParaRPr lang="en-US" b="1" dirty="0">
              <a:solidFill>
                <a:schemeClr val="accent1">
                  <a:lumMod val="60000"/>
                  <a:lumOff val="40000"/>
                </a:schemeClr>
              </a:solidFill>
            </a:endParaRPr>
          </a:p>
        </p:txBody>
      </p:sp>
      <p:sp>
        <p:nvSpPr>
          <p:cNvPr id="79" name="Freeform 78"/>
          <p:cNvSpPr/>
          <p:nvPr/>
        </p:nvSpPr>
        <p:spPr>
          <a:xfrm>
            <a:off x="1112108" y="1696995"/>
            <a:ext cx="4085968" cy="2405448"/>
          </a:xfrm>
          <a:custGeom>
            <a:avLst/>
            <a:gdLst>
              <a:gd name="connsiteX0" fmla="*/ 0 w 3707027"/>
              <a:gd name="connsiteY0" fmla="*/ 2397210 h 2405448"/>
              <a:gd name="connsiteX1" fmla="*/ 2875005 w 3707027"/>
              <a:gd name="connsiteY1" fmla="*/ 2405448 h 2405448"/>
              <a:gd name="connsiteX2" fmla="*/ 3707027 w 3707027"/>
              <a:gd name="connsiteY2" fmla="*/ 864973 h 2405448"/>
              <a:gd name="connsiteX3" fmla="*/ 3328086 w 3707027"/>
              <a:gd name="connsiteY3" fmla="*/ 856735 h 2405448"/>
              <a:gd name="connsiteX4" fmla="*/ 3319848 w 3707027"/>
              <a:gd name="connsiteY4" fmla="*/ 0 h 2405448"/>
              <a:gd name="connsiteX5" fmla="*/ 675502 w 3707027"/>
              <a:gd name="connsiteY5" fmla="*/ 8237 h 2405448"/>
              <a:gd name="connsiteX6" fmla="*/ 0 w 3707027"/>
              <a:gd name="connsiteY6" fmla="*/ 2397210 h 2405448"/>
              <a:gd name="connsiteX0" fmla="*/ 0 w 3707027"/>
              <a:gd name="connsiteY0" fmla="*/ 2397210 h 2405448"/>
              <a:gd name="connsiteX1" fmla="*/ 2875005 w 3707027"/>
              <a:gd name="connsiteY1" fmla="*/ 2405448 h 2405448"/>
              <a:gd name="connsiteX2" fmla="*/ 3707027 w 3707027"/>
              <a:gd name="connsiteY2" fmla="*/ 864973 h 2405448"/>
              <a:gd name="connsiteX3" fmla="*/ 3410464 w 3707027"/>
              <a:gd name="connsiteY3" fmla="*/ 683740 h 2405448"/>
              <a:gd name="connsiteX4" fmla="*/ 3319848 w 3707027"/>
              <a:gd name="connsiteY4" fmla="*/ 0 h 2405448"/>
              <a:gd name="connsiteX5" fmla="*/ 675502 w 3707027"/>
              <a:gd name="connsiteY5" fmla="*/ 8237 h 2405448"/>
              <a:gd name="connsiteX6" fmla="*/ 0 w 3707027"/>
              <a:gd name="connsiteY6" fmla="*/ 2397210 h 2405448"/>
              <a:gd name="connsiteX0" fmla="*/ 0 w 3657600"/>
              <a:gd name="connsiteY0" fmla="*/ 2397210 h 2405448"/>
              <a:gd name="connsiteX1" fmla="*/ 2875005 w 3657600"/>
              <a:gd name="connsiteY1" fmla="*/ 2405448 h 2405448"/>
              <a:gd name="connsiteX2" fmla="*/ 3657600 w 3657600"/>
              <a:gd name="connsiteY2" fmla="*/ 873211 h 2405448"/>
              <a:gd name="connsiteX3" fmla="*/ 3410464 w 3657600"/>
              <a:gd name="connsiteY3" fmla="*/ 683740 h 2405448"/>
              <a:gd name="connsiteX4" fmla="*/ 3319848 w 3657600"/>
              <a:gd name="connsiteY4" fmla="*/ 0 h 2405448"/>
              <a:gd name="connsiteX5" fmla="*/ 675502 w 3657600"/>
              <a:gd name="connsiteY5" fmla="*/ 8237 h 2405448"/>
              <a:gd name="connsiteX6" fmla="*/ 0 w 3657600"/>
              <a:gd name="connsiteY6" fmla="*/ 2397210 h 2405448"/>
              <a:gd name="connsiteX0" fmla="*/ 0 w 3657600"/>
              <a:gd name="connsiteY0" fmla="*/ 2397210 h 2405448"/>
              <a:gd name="connsiteX1" fmla="*/ 2875005 w 3657600"/>
              <a:gd name="connsiteY1" fmla="*/ 2405448 h 2405448"/>
              <a:gd name="connsiteX2" fmla="*/ 3657600 w 3657600"/>
              <a:gd name="connsiteY2" fmla="*/ 873211 h 2405448"/>
              <a:gd name="connsiteX3" fmla="*/ 3410464 w 3657600"/>
              <a:gd name="connsiteY3" fmla="*/ 683740 h 2405448"/>
              <a:gd name="connsiteX4" fmla="*/ 3319848 w 3657600"/>
              <a:gd name="connsiteY4" fmla="*/ 0 h 2405448"/>
              <a:gd name="connsiteX5" fmla="*/ 675502 w 3657600"/>
              <a:gd name="connsiteY5" fmla="*/ 8237 h 2405448"/>
              <a:gd name="connsiteX6" fmla="*/ 0 w 3657600"/>
              <a:gd name="connsiteY6" fmla="*/ 2397210 h 2405448"/>
              <a:gd name="connsiteX0" fmla="*/ 0 w 3657600"/>
              <a:gd name="connsiteY0" fmla="*/ 2397210 h 2405448"/>
              <a:gd name="connsiteX1" fmla="*/ 2875005 w 3657600"/>
              <a:gd name="connsiteY1" fmla="*/ 2405448 h 2405448"/>
              <a:gd name="connsiteX2" fmla="*/ 3657600 w 3657600"/>
              <a:gd name="connsiteY2" fmla="*/ 873211 h 2405448"/>
              <a:gd name="connsiteX3" fmla="*/ 3410464 w 3657600"/>
              <a:gd name="connsiteY3" fmla="*/ 683740 h 2405448"/>
              <a:gd name="connsiteX4" fmla="*/ 3319848 w 3657600"/>
              <a:gd name="connsiteY4" fmla="*/ 0 h 2405448"/>
              <a:gd name="connsiteX5" fmla="*/ 675502 w 3657600"/>
              <a:gd name="connsiteY5" fmla="*/ 8237 h 2405448"/>
              <a:gd name="connsiteX6" fmla="*/ 0 w 3657600"/>
              <a:gd name="connsiteY6" fmla="*/ 2397210 h 2405448"/>
              <a:gd name="connsiteX0" fmla="*/ 0 w 3657600"/>
              <a:gd name="connsiteY0" fmla="*/ 2397210 h 2405448"/>
              <a:gd name="connsiteX1" fmla="*/ 2875005 w 3657600"/>
              <a:gd name="connsiteY1" fmla="*/ 2405448 h 2405448"/>
              <a:gd name="connsiteX2" fmla="*/ 3657600 w 3657600"/>
              <a:gd name="connsiteY2" fmla="*/ 873211 h 2405448"/>
              <a:gd name="connsiteX3" fmla="*/ 3410464 w 3657600"/>
              <a:gd name="connsiteY3" fmla="*/ 683740 h 2405448"/>
              <a:gd name="connsiteX4" fmla="*/ 3319848 w 3657600"/>
              <a:gd name="connsiteY4" fmla="*/ 0 h 2405448"/>
              <a:gd name="connsiteX5" fmla="*/ 675502 w 3657600"/>
              <a:gd name="connsiteY5" fmla="*/ 8237 h 2405448"/>
              <a:gd name="connsiteX6" fmla="*/ 238897 w 3657600"/>
              <a:gd name="connsiteY6" fmla="*/ 1515762 h 2405448"/>
              <a:gd name="connsiteX7" fmla="*/ 0 w 3657600"/>
              <a:gd name="connsiteY7" fmla="*/ 2397210 h 2405448"/>
              <a:gd name="connsiteX0" fmla="*/ 0 w 3657600"/>
              <a:gd name="connsiteY0" fmla="*/ 2397210 h 2405448"/>
              <a:gd name="connsiteX1" fmla="*/ 2875005 w 3657600"/>
              <a:gd name="connsiteY1" fmla="*/ 2405448 h 2405448"/>
              <a:gd name="connsiteX2" fmla="*/ 3657600 w 3657600"/>
              <a:gd name="connsiteY2" fmla="*/ 873211 h 2405448"/>
              <a:gd name="connsiteX3" fmla="*/ 3410464 w 3657600"/>
              <a:gd name="connsiteY3" fmla="*/ 683740 h 2405448"/>
              <a:gd name="connsiteX4" fmla="*/ 3319848 w 3657600"/>
              <a:gd name="connsiteY4" fmla="*/ 0 h 2405448"/>
              <a:gd name="connsiteX5" fmla="*/ 675502 w 3657600"/>
              <a:gd name="connsiteY5" fmla="*/ 8237 h 2405448"/>
              <a:gd name="connsiteX6" fmla="*/ 230659 w 3657600"/>
              <a:gd name="connsiteY6" fmla="*/ 1524000 h 2405448"/>
              <a:gd name="connsiteX7" fmla="*/ 0 w 3657600"/>
              <a:gd name="connsiteY7" fmla="*/ 2397210 h 2405448"/>
              <a:gd name="connsiteX0" fmla="*/ 0 w 3657600"/>
              <a:gd name="connsiteY0" fmla="*/ 2397210 h 2405448"/>
              <a:gd name="connsiteX1" fmla="*/ 2875005 w 3657600"/>
              <a:gd name="connsiteY1" fmla="*/ 2405448 h 2405448"/>
              <a:gd name="connsiteX2" fmla="*/ 3657600 w 3657600"/>
              <a:gd name="connsiteY2" fmla="*/ 873211 h 2405448"/>
              <a:gd name="connsiteX3" fmla="*/ 3410464 w 3657600"/>
              <a:gd name="connsiteY3" fmla="*/ 683740 h 2405448"/>
              <a:gd name="connsiteX4" fmla="*/ 3319848 w 3657600"/>
              <a:gd name="connsiteY4" fmla="*/ 0 h 2405448"/>
              <a:gd name="connsiteX5" fmla="*/ 675502 w 3657600"/>
              <a:gd name="connsiteY5" fmla="*/ 8237 h 2405448"/>
              <a:gd name="connsiteX6" fmla="*/ 230659 w 3657600"/>
              <a:gd name="connsiteY6" fmla="*/ 1524000 h 2405448"/>
              <a:gd name="connsiteX7" fmla="*/ 82378 w 3657600"/>
              <a:gd name="connsiteY7" fmla="*/ 2092410 h 2405448"/>
              <a:gd name="connsiteX8" fmla="*/ 0 w 3657600"/>
              <a:gd name="connsiteY8" fmla="*/ 2397210 h 2405448"/>
              <a:gd name="connsiteX0" fmla="*/ 428368 w 4085968"/>
              <a:gd name="connsiteY0" fmla="*/ 2397210 h 2405448"/>
              <a:gd name="connsiteX1" fmla="*/ 3303373 w 4085968"/>
              <a:gd name="connsiteY1" fmla="*/ 2405448 h 2405448"/>
              <a:gd name="connsiteX2" fmla="*/ 4085968 w 4085968"/>
              <a:gd name="connsiteY2" fmla="*/ 873211 h 2405448"/>
              <a:gd name="connsiteX3" fmla="*/ 3838832 w 4085968"/>
              <a:gd name="connsiteY3" fmla="*/ 683740 h 2405448"/>
              <a:gd name="connsiteX4" fmla="*/ 3748216 w 4085968"/>
              <a:gd name="connsiteY4" fmla="*/ 0 h 2405448"/>
              <a:gd name="connsiteX5" fmla="*/ 1103870 w 4085968"/>
              <a:gd name="connsiteY5" fmla="*/ 8237 h 2405448"/>
              <a:gd name="connsiteX6" fmla="*/ 659027 w 4085968"/>
              <a:gd name="connsiteY6" fmla="*/ 1524000 h 2405448"/>
              <a:gd name="connsiteX7" fmla="*/ 0 w 4085968"/>
              <a:gd name="connsiteY7" fmla="*/ 1606378 h 2405448"/>
              <a:gd name="connsiteX8" fmla="*/ 428368 w 4085968"/>
              <a:gd name="connsiteY8" fmla="*/ 2397210 h 2405448"/>
              <a:gd name="connsiteX0" fmla="*/ 8238 w 4085968"/>
              <a:gd name="connsiteY0" fmla="*/ 2397210 h 2405448"/>
              <a:gd name="connsiteX1" fmla="*/ 3303373 w 4085968"/>
              <a:gd name="connsiteY1" fmla="*/ 2405448 h 2405448"/>
              <a:gd name="connsiteX2" fmla="*/ 4085968 w 4085968"/>
              <a:gd name="connsiteY2" fmla="*/ 873211 h 2405448"/>
              <a:gd name="connsiteX3" fmla="*/ 3838832 w 4085968"/>
              <a:gd name="connsiteY3" fmla="*/ 683740 h 2405448"/>
              <a:gd name="connsiteX4" fmla="*/ 3748216 w 4085968"/>
              <a:gd name="connsiteY4" fmla="*/ 0 h 2405448"/>
              <a:gd name="connsiteX5" fmla="*/ 1103870 w 4085968"/>
              <a:gd name="connsiteY5" fmla="*/ 8237 h 2405448"/>
              <a:gd name="connsiteX6" fmla="*/ 659027 w 4085968"/>
              <a:gd name="connsiteY6" fmla="*/ 1524000 h 2405448"/>
              <a:gd name="connsiteX7" fmla="*/ 0 w 4085968"/>
              <a:gd name="connsiteY7" fmla="*/ 1606378 h 2405448"/>
              <a:gd name="connsiteX8" fmla="*/ 8238 w 4085968"/>
              <a:gd name="connsiteY8" fmla="*/ 2397210 h 2405448"/>
              <a:gd name="connsiteX0" fmla="*/ 8238 w 4085968"/>
              <a:gd name="connsiteY0" fmla="*/ 2397210 h 2405448"/>
              <a:gd name="connsiteX1" fmla="*/ 3303373 w 4085968"/>
              <a:gd name="connsiteY1" fmla="*/ 2405448 h 2405448"/>
              <a:gd name="connsiteX2" fmla="*/ 4085968 w 4085968"/>
              <a:gd name="connsiteY2" fmla="*/ 873211 h 2405448"/>
              <a:gd name="connsiteX3" fmla="*/ 3838832 w 4085968"/>
              <a:gd name="connsiteY3" fmla="*/ 683740 h 2405448"/>
              <a:gd name="connsiteX4" fmla="*/ 3748216 w 4085968"/>
              <a:gd name="connsiteY4" fmla="*/ 0 h 2405448"/>
              <a:gd name="connsiteX5" fmla="*/ 1103870 w 4085968"/>
              <a:gd name="connsiteY5" fmla="*/ 8237 h 2405448"/>
              <a:gd name="connsiteX6" fmla="*/ 659027 w 4085968"/>
              <a:gd name="connsiteY6" fmla="*/ 1524000 h 2405448"/>
              <a:gd name="connsiteX7" fmla="*/ 0 w 4085968"/>
              <a:gd name="connsiteY7" fmla="*/ 1606378 h 2405448"/>
              <a:gd name="connsiteX8" fmla="*/ 8238 w 4085968"/>
              <a:gd name="connsiteY8" fmla="*/ 2397210 h 2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5968" h="2405448">
                <a:moveTo>
                  <a:pt x="8238" y="2397210"/>
                </a:moveTo>
                <a:lnTo>
                  <a:pt x="3303373" y="2405448"/>
                </a:lnTo>
                <a:lnTo>
                  <a:pt x="4085968" y="873211"/>
                </a:lnTo>
                <a:cubicBezTo>
                  <a:pt x="4003589" y="810054"/>
                  <a:pt x="3888259" y="821037"/>
                  <a:pt x="3838832" y="683740"/>
                </a:cubicBezTo>
                <a:cubicBezTo>
                  <a:pt x="3874530" y="447589"/>
                  <a:pt x="3778421" y="227913"/>
                  <a:pt x="3748216" y="0"/>
                </a:cubicBezTo>
                <a:lnTo>
                  <a:pt x="1103870" y="8237"/>
                </a:lnTo>
                <a:lnTo>
                  <a:pt x="659027" y="1524000"/>
                </a:lnTo>
                <a:lnTo>
                  <a:pt x="0" y="1606378"/>
                </a:lnTo>
                <a:lnTo>
                  <a:pt x="8238" y="2397210"/>
                </a:lnTo>
                <a:close/>
              </a:path>
            </a:pathLst>
          </a:custGeom>
          <a:solidFill>
            <a:srgbClr val="E7E6E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313489" y="5430579"/>
            <a:ext cx="1103871" cy="369332"/>
          </a:xfrm>
          <a:prstGeom prst="rect">
            <a:avLst/>
          </a:prstGeom>
          <a:noFill/>
        </p:spPr>
        <p:txBody>
          <a:bodyPr wrap="square" rtlCol="0">
            <a:spAutoFit/>
          </a:bodyPr>
          <a:lstStyle/>
          <a:p>
            <a:pPr algn="ctr"/>
            <a:r>
              <a:rPr lang="fr-FR" dirty="0" smtClean="0"/>
              <a:t>Anglais</a:t>
            </a:r>
            <a:endParaRPr lang="en-US" dirty="0"/>
          </a:p>
        </p:txBody>
      </p:sp>
      <p:sp>
        <p:nvSpPr>
          <p:cNvPr id="81" name="TextBox 80"/>
          <p:cNvSpPr txBox="1"/>
          <p:nvPr/>
        </p:nvSpPr>
        <p:spPr>
          <a:xfrm>
            <a:off x="2579074" y="6093042"/>
            <a:ext cx="2364258" cy="369332"/>
          </a:xfrm>
          <a:prstGeom prst="rect">
            <a:avLst/>
          </a:prstGeom>
          <a:noFill/>
        </p:spPr>
        <p:txBody>
          <a:bodyPr wrap="square" rtlCol="0">
            <a:spAutoFit/>
          </a:bodyPr>
          <a:lstStyle/>
          <a:p>
            <a:r>
              <a:rPr lang="fr-FR" dirty="0" smtClean="0"/>
              <a:t>Filet (</a:t>
            </a:r>
            <a:r>
              <a:rPr lang="fr-FR" dirty="0" err="1" smtClean="0"/>
              <a:t>fr</a:t>
            </a:r>
            <a:r>
              <a:rPr lang="fr-FR" dirty="0" smtClean="0"/>
              <a:t>) :  Thread (</a:t>
            </a:r>
            <a:r>
              <a:rPr lang="fr-FR" dirty="0" err="1" smtClean="0"/>
              <a:t>ang</a:t>
            </a:r>
            <a:r>
              <a:rPr lang="fr-FR" dirty="0" smtClean="0"/>
              <a:t>) </a:t>
            </a:r>
            <a:endParaRPr lang="en-US" dirty="0"/>
          </a:p>
        </p:txBody>
      </p:sp>
      <p:sp>
        <p:nvSpPr>
          <p:cNvPr id="3" name="Date Placeholder 2"/>
          <p:cNvSpPr>
            <a:spLocks noGrp="1"/>
          </p:cNvSpPr>
          <p:nvPr>
            <p:ph type="dt" sz="half" idx="10"/>
          </p:nvPr>
        </p:nvSpPr>
        <p:spPr/>
        <p:txBody>
          <a:bodyPr/>
          <a:lstStyle/>
          <a:p>
            <a:fld id="{9B71B670-C5B9-4793-B378-AED4D6A160CC}"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73032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34816" cy="1325563"/>
          </a:xfrm>
        </p:spPr>
        <p:txBody>
          <a:bodyPr>
            <a:normAutofit/>
          </a:bodyPr>
          <a:lstStyle/>
          <a:p>
            <a:r>
              <a:rPr lang="fr-FR" dirty="0"/>
              <a:t>Goujons </a:t>
            </a:r>
            <a:r>
              <a:rPr lang="fr-FR" sz="3600" dirty="0"/>
              <a:t>(</a:t>
            </a:r>
            <a:r>
              <a:rPr lang="fr-FR" sz="3600" dirty="0" err="1"/>
              <a:t>ang</a:t>
            </a:r>
            <a:r>
              <a:rPr lang="fr-FR" sz="3600" dirty="0"/>
              <a:t> : </a:t>
            </a:r>
            <a:r>
              <a:rPr lang="fr-FR" sz="3600" dirty="0" err="1"/>
              <a:t>threaded</a:t>
            </a:r>
            <a:r>
              <a:rPr lang="fr-FR" sz="3600" dirty="0"/>
              <a:t> pin/</a:t>
            </a:r>
            <a:r>
              <a:rPr lang="fr-FR" sz="3600" dirty="0" err="1"/>
              <a:t>dowel</a:t>
            </a:r>
            <a:r>
              <a:rPr lang="fr-FR" sz="3600" dirty="0"/>
              <a:t>) </a:t>
            </a:r>
            <a:r>
              <a:rPr lang="fr-FR" dirty="0"/>
              <a:t>et </a:t>
            </a:r>
            <a:r>
              <a:rPr lang="fr-FR" dirty="0" smtClean="0"/>
              <a:t/>
            </a:r>
            <a:br>
              <a:rPr lang="fr-FR" dirty="0" smtClean="0"/>
            </a:br>
            <a:r>
              <a:rPr lang="fr-FR" dirty="0" smtClean="0"/>
              <a:t>Ecrous</a:t>
            </a:r>
            <a:r>
              <a:rPr lang="fr-FR" sz="4000" dirty="0" smtClean="0"/>
              <a:t> </a:t>
            </a:r>
            <a:r>
              <a:rPr lang="fr-FR" sz="3600" dirty="0"/>
              <a:t>(</a:t>
            </a:r>
            <a:r>
              <a:rPr lang="fr-FR" sz="3600" dirty="0" err="1"/>
              <a:t>ang</a:t>
            </a:r>
            <a:r>
              <a:rPr lang="fr-FR" sz="3600" dirty="0"/>
              <a:t> : </a:t>
            </a:r>
            <a:r>
              <a:rPr lang="fr-FR" sz="3600" dirty="0" err="1"/>
              <a:t>nut</a:t>
            </a:r>
            <a:r>
              <a:rPr lang="fr-FR" sz="3600" dirty="0"/>
              <a:t>)</a:t>
            </a:r>
            <a:endParaRPr lang="en-US" sz="4000"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31</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27" y="1792674"/>
            <a:ext cx="545782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5855"/>
          <a:stretch/>
        </p:blipFill>
        <p:spPr bwMode="auto">
          <a:xfrm>
            <a:off x="6458511" y="1825625"/>
            <a:ext cx="5081421" cy="1634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5414"/>
          <a:stretch/>
        </p:blipFill>
        <p:spPr bwMode="auto">
          <a:xfrm>
            <a:off x="8120963" y="3403600"/>
            <a:ext cx="1522198"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97924" y="1800912"/>
            <a:ext cx="560173" cy="20912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6410325" y="4936267"/>
            <a:ext cx="4943475" cy="1505134"/>
          </a:xfrm>
          <a:prstGeom prst="rect">
            <a:avLst/>
          </a:prstGeom>
        </p:spPr>
      </p:pic>
      <p:sp>
        <p:nvSpPr>
          <p:cNvPr id="12" name="TextBox 11"/>
          <p:cNvSpPr txBox="1"/>
          <p:nvPr/>
        </p:nvSpPr>
        <p:spPr>
          <a:xfrm>
            <a:off x="10005060" y="3558540"/>
            <a:ext cx="1143000" cy="369332"/>
          </a:xfrm>
          <a:prstGeom prst="rect">
            <a:avLst/>
          </a:prstGeom>
          <a:noFill/>
        </p:spPr>
        <p:txBody>
          <a:bodyPr wrap="square" rtlCol="0">
            <a:spAutoFit/>
          </a:bodyPr>
          <a:lstStyle/>
          <a:p>
            <a:r>
              <a:rPr lang="fr-FR" dirty="0" smtClean="0">
                <a:solidFill>
                  <a:schemeClr val="accent1"/>
                </a:solidFill>
              </a:rPr>
              <a:t>Ecrou</a:t>
            </a:r>
            <a:endParaRPr lang="en-US" dirty="0">
              <a:solidFill>
                <a:schemeClr val="accent1"/>
              </a:solidFill>
            </a:endParaRPr>
          </a:p>
        </p:txBody>
      </p:sp>
      <p:cxnSp>
        <p:nvCxnSpPr>
          <p:cNvPr id="14" name="Straight Arrow Connector 13"/>
          <p:cNvCxnSpPr>
            <a:stCxn id="12" idx="1"/>
          </p:cNvCxnSpPr>
          <p:nvPr/>
        </p:nvCxnSpPr>
        <p:spPr>
          <a:xfrm flipH="1">
            <a:off x="9258300" y="3743206"/>
            <a:ext cx="746760" cy="7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081260" y="4368339"/>
            <a:ext cx="1143000" cy="369332"/>
          </a:xfrm>
          <a:prstGeom prst="rect">
            <a:avLst/>
          </a:prstGeom>
          <a:noFill/>
        </p:spPr>
        <p:txBody>
          <a:bodyPr wrap="square" rtlCol="0">
            <a:spAutoFit/>
          </a:bodyPr>
          <a:lstStyle/>
          <a:p>
            <a:r>
              <a:rPr lang="fr-FR" dirty="0" smtClean="0">
                <a:solidFill>
                  <a:schemeClr val="accent1"/>
                </a:solidFill>
              </a:rPr>
              <a:t>Goujon</a:t>
            </a:r>
            <a:endParaRPr lang="en-US" dirty="0">
              <a:solidFill>
                <a:schemeClr val="accent1"/>
              </a:solidFill>
            </a:endParaRPr>
          </a:p>
        </p:txBody>
      </p:sp>
      <p:cxnSp>
        <p:nvCxnSpPr>
          <p:cNvPr id="20" name="Straight Arrow Connector 19"/>
          <p:cNvCxnSpPr>
            <a:stCxn id="19" idx="1"/>
          </p:cNvCxnSpPr>
          <p:nvPr/>
        </p:nvCxnSpPr>
        <p:spPr>
          <a:xfrm flipH="1" flipV="1">
            <a:off x="8968740" y="4431155"/>
            <a:ext cx="1112520" cy="121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658551" y="3886477"/>
            <a:ext cx="1313180" cy="369332"/>
          </a:xfrm>
          <a:prstGeom prst="rect">
            <a:avLst/>
          </a:prstGeom>
        </p:spPr>
        <p:txBody>
          <a:bodyPr wrap="none">
            <a:spAutoFit/>
          </a:bodyPr>
          <a:lstStyle/>
          <a:p>
            <a:r>
              <a:rPr lang="fr-FR" dirty="0"/>
              <a:t>NF </a:t>
            </a:r>
            <a:r>
              <a:rPr lang="fr-FR" dirty="0" smtClean="0"/>
              <a:t>E 27-135</a:t>
            </a:r>
            <a:endParaRPr lang="en-US" dirty="0"/>
          </a:p>
        </p:txBody>
      </p:sp>
      <p:sp>
        <p:nvSpPr>
          <p:cNvPr id="9" name="Date Placeholder 8"/>
          <p:cNvSpPr>
            <a:spLocks noGrp="1"/>
          </p:cNvSpPr>
          <p:nvPr>
            <p:ph type="dt" sz="half" idx="10"/>
          </p:nvPr>
        </p:nvSpPr>
        <p:spPr/>
        <p:txBody>
          <a:bodyPr/>
          <a:lstStyle/>
          <a:p>
            <a:fld id="{6E8C6DD6-DABC-44BD-8AF2-0BB8819DBF8D}"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296376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34816" cy="1325563"/>
          </a:xfrm>
        </p:spPr>
        <p:txBody>
          <a:bodyPr>
            <a:normAutofit/>
          </a:bodyPr>
          <a:lstStyle/>
          <a:p>
            <a:r>
              <a:rPr lang="fr-FR" dirty="0"/>
              <a:t>Goujons </a:t>
            </a:r>
            <a:r>
              <a:rPr lang="fr-FR" sz="3600" dirty="0"/>
              <a:t>(</a:t>
            </a:r>
            <a:r>
              <a:rPr lang="fr-FR" sz="3600" dirty="0" err="1"/>
              <a:t>ang</a:t>
            </a:r>
            <a:r>
              <a:rPr lang="fr-FR" sz="3600" dirty="0"/>
              <a:t> : </a:t>
            </a:r>
            <a:r>
              <a:rPr lang="fr-FR" sz="3600" dirty="0" err="1"/>
              <a:t>threaded</a:t>
            </a:r>
            <a:r>
              <a:rPr lang="fr-FR" sz="3600" dirty="0"/>
              <a:t> pin/</a:t>
            </a:r>
            <a:r>
              <a:rPr lang="fr-FR" sz="3600" dirty="0" err="1"/>
              <a:t>dowel</a:t>
            </a:r>
            <a:r>
              <a:rPr lang="fr-FR" sz="3600" dirty="0"/>
              <a:t>) </a:t>
            </a:r>
            <a:r>
              <a:rPr lang="fr-FR" dirty="0"/>
              <a:t>et </a:t>
            </a:r>
            <a:r>
              <a:rPr lang="fr-FR" dirty="0" smtClean="0"/>
              <a:t/>
            </a:r>
            <a:br>
              <a:rPr lang="fr-FR" dirty="0" smtClean="0"/>
            </a:br>
            <a:r>
              <a:rPr lang="fr-FR" dirty="0" smtClean="0"/>
              <a:t>Ecrous</a:t>
            </a:r>
            <a:r>
              <a:rPr lang="fr-FR" sz="4000" dirty="0" smtClean="0"/>
              <a:t> </a:t>
            </a:r>
            <a:r>
              <a:rPr lang="fr-FR" sz="3600" dirty="0"/>
              <a:t>(</a:t>
            </a:r>
            <a:r>
              <a:rPr lang="fr-FR" sz="3600" dirty="0" err="1"/>
              <a:t>ang</a:t>
            </a:r>
            <a:r>
              <a:rPr lang="fr-FR" sz="3600" dirty="0"/>
              <a:t> : </a:t>
            </a:r>
            <a:r>
              <a:rPr lang="fr-FR" sz="3600" dirty="0" err="1"/>
              <a:t>nut</a:t>
            </a:r>
            <a:r>
              <a:rPr lang="fr-FR" sz="3600" dirty="0"/>
              <a:t>)</a:t>
            </a:r>
            <a:endParaRPr lang="en-US" sz="4000"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32</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27" y="1792674"/>
            <a:ext cx="545782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5855"/>
          <a:stretch/>
        </p:blipFill>
        <p:spPr bwMode="auto">
          <a:xfrm>
            <a:off x="6458511" y="1825625"/>
            <a:ext cx="5081421" cy="1634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5414"/>
          <a:stretch/>
        </p:blipFill>
        <p:spPr bwMode="auto">
          <a:xfrm>
            <a:off x="8120963" y="3403600"/>
            <a:ext cx="1522198"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97924" y="1800912"/>
            <a:ext cx="560173" cy="20912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6410325" y="4936267"/>
            <a:ext cx="4943475" cy="1505134"/>
          </a:xfrm>
          <a:prstGeom prst="rect">
            <a:avLst/>
          </a:prstGeom>
        </p:spPr>
      </p:pic>
      <p:sp>
        <p:nvSpPr>
          <p:cNvPr id="12" name="TextBox 11"/>
          <p:cNvSpPr txBox="1"/>
          <p:nvPr/>
        </p:nvSpPr>
        <p:spPr>
          <a:xfrm>
            <a:off x="10005060" y="3558540"/>
            <a:ext cx="1143000" cy="369332"/>
          </a:xfrm>
          <a:prstGeom prst="rect">
            <a:avLst/>
          </a:prstGeom>
          <a:noFill/>
        </p:spPr>
        <p:txBody>
          <a:bodyPr wrap="square" rtlCol="0">
            <a:spAutoFit/>
          </a:bodyPr>
          <a:lstStyle/>
          <a:p>
            <a:r>
              <a:rPr lang="fr-FR" dirty="0" smtClean="0">
                <a:solidFill>
                  <a:schemeClr val="accent1"/>
                </a:solidFill>
              </a:rPr>
              <a:t>Ecrou</a:t>
            </a:r>
            <a:endParaRPr lang="en-US" dirty="0">
              <a:solidFill>
                <a:schemeClr val="accent1"/>
              </a:solidFill>
            </a:endParaRPr>
          </a:p>
        </p:txBody>
      </p:sp>
      <p:cxnSp>
        <p:nvCxnSpPr>
          <p:cNvPr id="14" name="Straight Arrow Connector 13"/>
          <p:cNvCxnSpPr>
            <a:stCxn id="12" idx="1"/>
          </p:cNvCxnSpPr>
          <p:nvPr/>
        </p:nvCxnSpPr>
        <p:spPr>
          <a:xfrm flipH="1">
            <a:off x="9258300" y="3743206"/>
            <a:ext cx="746760" cy="7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658551" y="3886477"/>
            <a:ext cx="1313180" cy="369332"/>
          </a:xfrm>
          <a:prstGeom prst="rect">
            <a:avLst/>
          </a:prstGeom>
        </p:spPr>
        <p:txBody>
          <a:bodyPr wrap="none">
            <a:spAutoFit/>
          </a:bodyPr>
          <a:lstStyle/>
          <a:p>
            <a:r>
              <a:rPr lang="fr-FR" dirty="0"/>
              <a:t>NF </a:t>
            </a:r>
            <a:r>
              <a:rPr lang="fr-FR" dirty="0" smtClean="0"/>
              <a:t>E 27-135</a:t>
            </a:r>
            <a:endParaRPr lang="en-US" dirty="0"/>
          </a:p>
        </p:txBody>
      </p:sp>
      <p:sp>
        <p:nvSpPr>
          <p:cNvPr id="9" name="Ellipse 8"/>
          <p:cNvSpPr/>
          <p:nvPr/>
        </p:nvSpPr>
        <p:spPr>
          <a:xfrm>
            <a:off x="8069580" y="3558540"/>
            <a:ext cx="1508760" cy="6209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6224192" y="3293316"/>
            <a:ext cx="2052594" cy="1477328"/>
          </a:xfrm>
          <a:prstGeom prst="rect">
            <a:avLst/>
          </a:prstGeom>
          <a:noFill/>
          <a:ln>
            <a:solidFill>
              <a:srgbClr val="FF0000"/>
            </a:solidFill>
          </a:ln>
        </p:spPr>
        <p:txBody>
          <a:bodyPr wrap="square" rtlCol="0">
            <a:spAutoFit/>
          </a:bodyPr>
          <a:lstStyle/>
          <a:p>
            <a:r>
              <a:rPr lang="fr-FR" dirty="0">
                <a:solidFill>
                  <a:srgbClr val="FF0000"/>
                </a:solidFill>
              </a:rPr>
              <a:t>L</a:t>
            </a:r>
            <a:r>
              <a:rPr lang="fr-FR" dirty="0" smtClean="0">
                <a:solidFill>
                  <a:srgbClr val="FF0000"/>
                </a:solidFill>
              </a:rPr>
              <a:t>es écrous ne sont pas coupés ni hachurés!!!</a:t>
            </a:r>
          </a:p>
          <a:p>
            <a:r>
              <a:rPr lang="fr-FR" dirty="0" smtClean="0">
                <a:solidFill>
                  <a:srgbClr val="FF0000"/>
                </a:solidFill>
              </a:rPr>
              <a:t>(sauf exception : écrous à encoches)</a:t>
            </a:r>
            <a:endParaRPr lang="fr-FR" dirty="0">
              <a:solidFill>
                <a:srgbClr val="FF0000"/>
              </a:solidFill>
            </a:endParaRPr>
          </a:p>
        </p:txBody>
      </p:sp>
      <p:sp>
        <p:nvSpPr>
          <p:cNvPr id="10" name="Date Placeholder 9"/>
          <p:cNvSpPr>
            <a:spLocks noGrp="1"/>
          </p:cNvSpPr>
          <p:nvPr>
            <p:ph type="dt" sz="half" idx="10"/>
          </p:nvPr>
        </p:nvSpPr>
        <p:spPr/>
        <p:txBody>
          <a:bodyPr/>
          <a:lstStyle/>
          <a:p>
            <a:fld id="{68543641-0798-4DFE-B596-84FCCCCE91E3}" type="datetime7">
              <a:rPr lang="en-US" smtClean="0"/>
              <a:pPr/>
              <a:t>Nov-18</a:t>
            </a:fld>
            <a:endParaRPr lang="en-US"/>
          </a:p>
        </p:txBody>
      </p:sp>
      <p:sp>
        <p:nvSpPr>
          <p:cNvPr id="15" name="Footer Placeholder 14"/>
          <p:cNvSpPr>
            <a:spLocks noGrp="1"/>
          </p:cNvSpPr>
          <p:nvPr>
            <p:ph type="ftr" sz="quarter" idx="11"/>
          </p:nvPr>
        </p:nvSpPr>
        <p:spPr/>
        <p:txBody>
          <a:bodyPr/>
          <a:lstStyle/>
          <a:p>
            <a:r>
              <a:rPr lang="en-US" smtClean="0"/>
              <a:t>DI7</a:t>
            </a:r>
            <a:endParaRPr lang="en-US"/>
          </a:p>
        </p:txBody>
      </p:sp>
      <p:sp>
        <p:nvSpPr>
          <p:cNvPr id="25" name="TextBox 24"/>
          <p:cNvSpPr txBox="1"/>
          <p:nvPr/>
        </p:nvSpPr>
        <p:spPr>
          <a:xfrm>
            <a:off x="4861558" y="1436913"/>
            <a:ext cx="1913033" cy="369332"/>
          </a:xfrm>
          <a:prstGeom prst="rect">
            <a:avLst/>
          </a:prstGeom>
          <a:noFill/>
        </p:spPr>
        <p:txBody>
          <a:bodyPr wrap="square" rtlCol="0">
            <a:spAutoFit/>
          </a:bodyPr>
          <a:lstStyle/>
          <a:p>
            <a:r>
              <a:rPr lang="fr-FR" dirty="0" smtClean="0">
                <a:solidFill>
                  <a:schemeClr val="accent1"/>
                </a:solidFill>
              </a:rPr>
              <a:t>Rondelle</a:t>
            </a:r>
          </a:p>
        </p:txBody>
      </p:sp>
      <p:cxnSp>
        <p:nvCxnSpPr>
          <p:cNvPr id="26" name="Straight Arrow Connector 25"/>
          <p:cNvCxnSpPr>
            <a:stCxn id="25" idx="1"/>
          </p:cNvCxnSpPr>
          <p:nvPr/>
        </p:nvCxnSpPr>
        <p:spPr>
          <a:xfrm flipH="1">
            <a:off x="4184822" y="1621579"/>
            <a:ext cx="676736" cy="694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467100" y="1388825"/>
            <a:ext cx="1143000" cy="369332"/>
          </a:xfrm>
          <a:prstGeom prst="rect">
            <a:avLst/>
          </a:prstGeom>
          <a:noFill/>
        </p:spPr>
        <p:txBody>
          <a:bodyPr wrap="square" rtlCol="0">
            <a:spAutoFit/>
          </a:bodyPr>
          <a:lstStyle/>
          <a:p>
            <a:r>
              <a:rPr lang="fr-FR" dirty="0" smtClean="0">
                <a:solidFill>
                  <a:schemeClr val="accent1"/>
                </a:solidFill>
              </a:rPr>
              <a:t>Ecrou</a:t>
            </a:r>
            <a:endParaRPr lang="en-US" dirty="0">
              <a:solidFill>
                <a:schemeClr val="accent1"/>
              </a:solidFill>
            </a:endParaRPr>
          </a:p>
        </p:txBody>
      </p:sp>
      <p:cxnSp>
        <p:nvCxnSpPr>
          <p:cNvPr id="29" name="Straight Arrow Connector 28"/>
          <p:cNvCxnSpPr/>
          <p:nvPr/>
        </p:nvCxnSpPr>
        <p:spPr>
          <a:xfrm flipH="1">
            <a:off x="3970638" y="1792674"/>
            <a:ext cx="67962" cy="638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081260" y="4368339"/>
            <a:ext cx="1143000" cy="369332"/>
          </a:xfrm>
          <a:prstGeom prst="rect">
            <a:avLst/>
          </a:prstGeom>
          <a:noFill/>
        </p:spPr>
        <p:txBody>
          <a:bodyPr wrap="square" rtlCol="0">
            <a:spAutoFit/>
          </a:bodyPr>
          <a:lstStyle/>
          <a:p>
            <a:r>
              <a:rPr lang="fr-FR" dirty="0" smtClean="0">
                <a:solidFill>
                  <a:schemeClr val="accent1"/>
                </a:solidFill>
              </a:rPr>
              <a:t>Goujon</a:t>
            </a:r>
            <a:endParaRPr lang="en-US" dirty="0">
              <a:solidFill>
                <a:schemeClr val="accent1"/>
              </a:solidFill>
            </a:endParaRPr>
          </a:p>
        </p:txBody>
      </p:sp>
      <p:cxnSp>
        <p:nvCxnSpPr>
          <p:cNvPr id="34" name="Straight Arrow Connector 33"/>
          <p:cNvCxnSpPr>
            <a:stCxn id="33" idx="1"/>
          </p:cNvCxnSpPr>
          <p:nvPr/>
        </p:nvCxnSpPr>
        <p:spPr>
          <a:xfrm flipH="1" flipV="1">
            <a:off x="8968740" y="4431155"/>
            <a:ext cx="1112520" cy="121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92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34816" cy="1325563"/>
          </a:xfrm>
        </p:spPr>
        <p:txBody>
          <a:bodyPr>
            <a:normAutofit/>
          </a:bodyPr>
          <a:lstStyle/>
          <a:p>
            <a:r>
              <a:rPr lang="fr-FR" dirty="0" smtClean="0"/>
              <a:t>Goujons </a:t>
            </a:r>
            <a:r>
              <a:rPr lang="fr-FR" sz="3600" dirty="0" smtClean="0"/>
              <a:t>(</a:t>
            </a:r>
            <a:r>
              <a:rPr lang="fr-FR" sz="3600" dirty="0" err="1" smtClean="0"/>
              <a:t>ang</a:t>
            </a:r>
            <a:r>
              <a:rPr lang="fr-FR" sz="3600" dirty="0" smtClean="0"/>
              <a:t> : </a:t>
            </a:r>
            <a:r>
              <a:rPr lang="fr-FR" sz="3600" dirty="0" err="1" smtClean="0"/>
              <a:t>threaded</a:t>
            </a:r>
            <a:r>
              <a:rPr lang="fr-FR" sz="3600" dirty="0" smtClean="0"/>
              <a:t> pin/</a:t>
            </a:r>
            <a:r>
              <a:rPr lang="fr-FR" sz="3600" dirty="0" err="1" smtClean="0"/>
              <a:t>dowel</a:t>
            </a:r>
            <a:r>
              <a:rPr lang="fr-FR" sz="3600" dirty="0" smtClean="0"/>
              <a:t>)</a:t>
            </a:r>
            <a:r>
              <a:rPr lang="fr-FR" dirty="0" smtClean="0"/>
              <a:t> et </a:t>
            </a:r>
            <a:br>
              <a:rPr lang="fr-FR" dirty="0" smtClean="0"/>
            </a:br>
            <a:r>
              <a:rPr lang="fr-FR" dirty="0" smtClean="0"/>
              <a:t>Ecrous</a:t>
            </a:r>
            <a:r>
              <a:rPr lang="fr-FR" sz="3200" dirty="0" smtClean="0"/>
              <a:t> </a:t>
            </a:r>
            <a:r>
              <a:rPr lang="fr-FR" sz="3600" dirty="0" smtClean="0"/>
              <a:t>(</a:t>
            </a:r>
            <a:r>
              <a:rPr lang="fr-FR" sz="3600" dirty="0" err="1" smtClean="0"/>
              <a:t>ang</a:t>
            </a:r>
            <a:r>
              <a:rPr lang="fr-FR" sz="3600" dirty="0" smtClean="0"/>
              <a:t> : </a:t>
            </a:r>
            <a:r>
              <a:rPr lang="fr-FR" sz="3600" dirty="0" err="1" smtClean="0"/>
              <a:t>nut</a:t>
            </a:r>
            <a:r>
              <a:rPr lang="fr-FR" sz="3600" dirty="0" smtClean="0"/>
              <a:t>)</a:t>
            </a:r>
            <a:endParaRPr lang="en-US" sz="4800"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33</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27" y="1792674"/>
            <a:ext cx="545782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5855"/>
          <a:stretch/>
        </p:blipFill>
        <p:spPr bwMode="auto">
          <a:xfrm>
            <a:off x="6458511" y="1825625"/>
            <a:ext cx="5081421" cy="1634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5414"/>
          <a:stretch/>
        </p:blipFill>
        <p:spPr bwMode="auto">
          <a:xfrm>
            <a:off x="8120963" y="3403600"/>
            <a:ext cx="1522198"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97924" y="1800912"/>
            <a:ext cx="560173" cy="209121"/>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6410325" y="4936267"/>
            <a:ext cx="4943475" cy="1505134"/>
          </a:xfrm>
          <a:prstGeom prst="rect">
            <a:avLst/>
          </a:prstGeom>
        </p:spPr>
      </p:pic>
      <p:sp>
        <p:nvSpPr>
          <p:cNvPr id="12" name="TextBox 11"/>
          <p:cNvSpPr txBox="1"/>
          <p:nvPr/>
        </p:nvSpPr>
        <p:spPr>
          <a:xfrm>
            <a:off x="10005060" y="3558540"/>
            <a:ext cx="1143000" cy="369332"/>
          </a:xfrm>
          <a:prstGeom prst="rect">
            <a:avLst/>
          </a:prstGeom>
          <a:noFill/>
        </p:spPr>
        <p:txBody>
          <a:bodyPr wrap="square" rtlCol="0">
            <a:spAutoFit/>
          </a:bodyPr>
          <a:lstStyle/>
          <a:p>
            <a:r>
              <a:rPr lang="fr-FR" dirty="0" smtClean="0">
                <a:solidFill>
                  <a:schemeClr val="accent1"/>
                </a:solidFill>
              </a:rPr>
              <a:t>Ecrou</a:t>
            </a:r>
            <a:endParaRPr lang="en-US" dirty="0">
              <a:solidFill>
                <a:schemeClr val="accent1"/>
              </a:solidFill>
            </a:endParaRPr>
          </a:p>
        </p:txBody>
      </p:sp>
      <p:cxnSp>
        <p:nvCxnSpPr>
          <p:cNvPr id="14" name="Straight Arrow Connector 13"/>
          <p:cNvCxnSpPr>
            <a:stCxn id="12" idx="1"/>
          </p:cNvCxnSpPr>
          <p:nvPr/>
        </p:nvCxnSpPr>
        <p:spPr>
          <a:xfrm flipH="1">
            <a:off x="9258300" y="3743206"/>
            <a:ext cx="746760" cy="7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081260" y="4368339"/>
            <a:ext cx="1143000" cy="369332"/>
          </a:xfrm>
          <a:prstGeom prst="rect">
            <a:avLst/>
          </a:prstGeom>
          <a:noFill/>
        </p:spPr>
        <p:txBody>
          <a:bodyPr wrap="square" rtlCol="0">
            <a:spAutoFit/>
          </a:bodyPr>
          <a:lstStyle/>
          <a:p>
            <a:r>
              <a:rPr lang="fr-FR" dirty="0" smtClean="0">
                <a:solidFill>
                  <a:schemeClr val="accent1"/>
                </a:solidFill>
              </a:rPr>
              <a:t>Goujon</a:t>
            </a:r>
            <a:endParaRPr lang="en-US" dirty="0">
              <a:solidFill>
                <a:schemeClr val="accent1"/>
              </a:solidFill>
            </a:endParaRPr>
          </a:p>
        </p:txBody>
      </p:sp>
      <p:cxnSp>
        <p:nvCxnSpPr>
          <p:cNvPr id="20" name="Straight Arrow Connector 19"/>
          <p:cNvCxnSpPr>
            <a:stCxn id="19" idx="1"/>
          </p:cNvCxnSpPr>
          <p:nvPr/>
        </p:nvCxnSpPr>
        <p:spPr>
          <a:xfrm flipH="1" flipV="1">
            <a:off x="8968740" y="4431155"/>
            <a:ext cx="1112520" cy="121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6"/>
          <p:cNvSpPr txBox="1"/>
          <p:nvPr/>
        </p:nvSpPr>
        <p:spPr>
          <a:xfrm>
            <a:off x="4719061" y="2907973"/>
            <a:ext cx="3811579" cy="1754326"/>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Trouvez l’ensemble goujon-</a:t>
            </a:r>
            <a:r>
              <a:rPr lang="fr-FR" dirty="0">
                <a:solidFill>
                  <a:srgbClr val="FF0000"/>
                </a:solidFill>
              </a:rPr>
              <a:t>é</a:t>
            </a:r>
            <a:r>
              <a:rPr lang="fr-FR" dirty="0" smtClean="0">
                <a:solidFill>
                  <a:srgbClr val="FF0000"/>
                </a:solidFill>
              </a:rPr>
              <a:t>crou sur le dessin page 2 </a:t>
            </a:r>
            <a:r>
              <a:rPr lang="fr-FR" dirty="0">
                <a:solidFill>
                  <a:srgbClr val="FF0000"/>
                </a:solidFill>
              </a:rPr>
              <a:t>de votre « Recueil A3 </a:t>
            </a:r>
            <a:r>
              <a:rPr lang="fr-FR" dirty="0" smtClean="0">
                <a:solidFill>
                  <a:srgbClr val="FF0000"/>
                </a:solidFill>
              </a:rPr>
              <a:t>» et </a:t>
            </a:r>
            <a:r>
              <a:rPr lang="fr-FR" dirty="0">
                <a:solidFill>
                  <a:srgbClr val="FF0000"/>
                </a:solidFill>
              </a:rPr>
              <a:t>e</a:t>
            </a:r>
            <a:r>
              <a:rPr lang="fr-FR" dirty="0" smtClean="0">
                <a:solidFill>
                  <a:srgbClr val="FF0000"/>
                </a:solidFill>
              </a:rPr>
              <a:t>xpliquez son fonctionnement.</a:t>
            </a:r>
          </a:p>
          <a:p>
            <a:pPr algn="ctr"/>
            <a:r>
              <a:rPr lang="fr-FR" dirty="0" smtClean="0">
                <a:solidFill>
                  <a:srgbClr val="FF0000"/>
                </a:solidFill>
              </a:rPr>
              <a:t>(Note : C’est très important de savoir la réponse à cette question)</a:t>
            </a:r>
          </a:p>
        </p:txBody>
      </p:sp>
      <p:sp>
        <p:nvSpPr>
          <p:cNvPr id="3" name="Date Placeholder 2"/>
          <p:cNvSpPr>
            <a:spLocks noGrp="1"/>
          </p:cNvSpPr>
          <p:nvPr>
            <p:ph type="dt" sz="half" idx="10"/>
          </p:nvPr>
        </p:nvSpPr>
        <p:spPr/>
        <p:txBody>
          <a:bodyPr/>
          <a:lstStyle/>
          <a:p>
            <a:fld id="{86D3A84B-6CC2-4EC3-9211-CF7F18F1737B}"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6098617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878"/>
          <a:stretch/>
        </p:blipFill>
        <p:spPr bwMode="auto">
          <a:xfrm>
            <a:off x="8120256" y="1747345"/>
            <a:ext cx="2995560" cy="209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smtClean="0"/>
              <a:t>Désignation Normalisée – Vis et Goujon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3612" y="1326292"/>
                <a:ext cx="8103002" cy="5531708"/>
              </a:xfrm>
            </p:spPr>
            <p:txBody>
              <a:bodyPr>
                <a:normAutofit fontScale="47500" lnSpcReduction="20000"/>
              </a:bodyPr>
              <a:lstStyle/>
              <a:p>
                <a:pPr marL="0" indent="0">
                  <a:lnSpc>
                    <a:spcPct val="120000"/>
                  </a:lnSpc>
                  <a:buNone/>
                </a:pPr>
                <a:r>
                  <a:rPr lang="fr-FR" dirty="0" smtClean="0"/>
                  <a:t>Pour désigner une vis, nous utilisons la nomenclature suivante :</a:t>
                </a:r>
                <a:endParaRPr lang="en-US" dirty="0"/>
              </a:p>
              <a:p>
                <a:pPr marL="0" indent="0" algn="ctr">
                  <a:lnSpc>
                    <a:spcPct val="120000"/>
                  </a:lnSpc>
                  <a:buNone/>
                </a:pPr>
                <a:r>
                  <a:rPr lang="fr-FR" dirty="0" smtClean="0"/>
                  <a:t>Vis {Forme de la tête}  M{</a:t>
                </a:r>
                <a14:m>
                  <m:oMath xmlns:m="http://schemas.openxmlformats.org/officeDocument/2006/math">
                    <m:r>
                      <a:rPr lang="fr-FR" i="1" dirty="0" smtClean="0">
                        <a:latin typeface="Cambria Math" panose="02040503050406030204" pitchFamily="18" charset="0"/>
                      </a:rPr>
                      <m:t>𝑑</m:t>
                    </m:r>
                    <m:r>
                      <a:rPr lang="fr-FR" i="1" dirty="0" smtClean="0">
                        <a:latin typeface="Cambria Math" panose="02040503050406030204" pitchFamily="18" charset="0"/>
                      </a:rPr>
                      <m:t>1</m:t>
                    </m:r>
                  </m:oMath>
                </a14:m>
                <a:r>
                  <a:rPr lang="fr-FR" dirty="0" smtClean="0"/>
                  <a:t>}</a:t>
                </a:r>
                <a14:m>
                  <m:oMath xmlns:m="http://schemas.openxmlformats.org/officeDocument/2006/math">
                    <m:r>
                      <a:rPr lang="fr-FR" i="1" dirty="0" smtClean="0">
                        <a:latin typeface="Cambria Math" panose="02040503050406030204" pitchFamily="18" charset="0"/>
                        <a:ea typeface="Cambria Math" panose="02040503050406030204" pitchFamily="18" charset="0"/>
                      </a:rPr>
                      <m:t>×</m:t>
                    </m:r>
                  </m:oMath>
                </a14:m>
                <a:r>
                  <a:rPr lang="fr-FR" dirty="0" smtClean="0"/>
                  <a:t>{</a:t>
                </a:r>
                <a14:m>
                  <m:oMath xmlns:m="http://schemas.openxmlformats.org/officeDocument/2006/math">
                    <m:r>
                      <a:rPr lang="fr-FR" i="1" dirty="0" smtClean="0">
                        <a:latin typeface="Cambria Math" panose="02040503050406030204" pitchFamily="18" charset="0"/>
                      </a:rPr>
                      <m:t>𝐿</m:t>
                    </m:r>
                  </m:oMath>
                </a14:m>
                <a:r>
                  <a:rPr lang="fr-FR" dirty="0" smtClean="0"/>
                  <a:t>} ({</a:t>
                </a:r>
                <a14:m>
                  <m:oMath xmlns:m="http://schemas.openxmlformats.org/officeDocument/2006/math">
                    <m:r>
                      <a:rPr lang="fr-FR" i="1" dirty="0" smtClean="0">
                        <a:latin typeface="Cambria Math" panose="02040503050406030204" pitchFamily="18" charset="0"/>
                      </a:rPr>
                      <m:t>𝑙</m:t>
                    </m:r>
                  </m:oMath>
                </a14:m>
                <a:r>
                  <a:rPr lang="fr-FR" dirty="0" smtClean="0"/>
                  <a:t>}) {Classe de Qualité}  [autres détails]</a:t>
                </a:r>
              </a:p>
              <a:p>
                <a:pPr marL="0" indent="0">
                  <a:lnSpc>
                    <a:spcPct val="120000"/>
                  </a:lnSpc>
                  <a:buNone/>
                </a:pPr>
                <a:r>
                  <a:rPr lang="fr-FR" dirty="0" smtClean="0"/>
                  <a:t>Pour désigner un goujon :</a:t>
                </a:r>
                <a:endParaRPr lang="fr-FR" dirty="0"/>
              </a:p>
              <a:p>
                <a:pPr marL="0" indent="0" algn="ctr">
                  <a:lnSpc>
                    <a:spcPct val="120000"/>
                  </a:lnSpc>
                  <a:buNone/>
                </a:pPr>
                <a:r>
                  <a:rPr lang="fr-FR" dirty="0" smtClean="0"/>
                  <a:t>Goujon M{</a:t>
                </a:r>
                <a14:m>
                  <m:oMath xmlns:m="http://schemas.openxmlformats.org/officeDocument/2006/math">
                    <m:r>
                      <a:rPr lang="fr-FR" i="1" dirty="0" smtClean="0">
                        <a:latin typeface="Cambria Math" panose="02040503050406030204" pitchFamily="18" charset="0"/>
                      </a:rPr>
                      <m:t>𝑑</m:t>
                    </m:r>
                    <m:r>
                      <a:rPr lang="fr-FR" i="1" dirty="0" smtClean="0">
                        <a:latin typeface="Cambria Math" panose="02040503050406030204" pitchFamily="18" charset="0"/>
                      </a:rPr>
                      <m:t>1</m:t>
                    </m:r>
                  </m:oMath>
                </a14:m>
                <a:r>
                  <a:rPr lang="fr-FR" dirty="0" smtClean="0"/>
                  <a:t>}-{</a:t>
                </a:r>
                <a14:m>
                  <m:oMath xmlns:m="http://schemas.openxmlformats.org/officeDocument/2006/math">
                    <m:r>
                      <a:rPr lang="fr-FR" i="1" dirty="0" smtClean="0">
                        <a:latin typeface="Cambria Math" panose="02040503050406030204" pitchFamily="18" charset="0"/>
                      </a:rPr>
                      <m:t>𝐿</m:t>
                    </m:r>
                  </m:oMath>
                </a14:m>
                <a:r>
                  <a:rPr lang="fr-FR" dirty="0" smtClean="0"/>
                  <a:t>} </a:t>
                </a:r>
                <a:r>
                  <a:rPr lang="fr-FR" dirty="0" err="1" smtClean="0"/>
                  <a:t>bm</a:t>
                </a:r>
                <a:r>
                  <a:rPr lang="fr-FR" dirty="0" smtClean="0"/>
                  <a:t> {</a:t>
                </a:r>
                <a14:m>
                  <m:oMath xmlns:m="http://schemas.openxmlformats.org/officeDocument/2006/math">
                    <m:r>
                      <a:rPr lang="fr-FR" i="1" dirty="0" smtClean="0">
                        <a:latin typeface="Cambria Math" panose="02040503050406030204" pitchFamily="18" charset="0"/>
                      </a:rPr>
                      <m:t>𝐽</m:t>
                    </m:r>
                  </m:oMath>
                </a14:m>
                <a:r>
                  <a:rPr lang="fr-FR" dirty="0" smtClean="0"/>
                  <a:t>} – </a:t>
                </a:r>
                <a:r>
                  <a:rPr lang="fr-FR" dirty="0"/>
                  <a:t>{Classe de Qualité</a:t>
                </a:r>
                <a:r>
                  <a:rPr lang="fr-FR" dirty="0" smtClean="0"/>
                  <a:t>} {</a:t>
                </a:r>
                <a14:m>
                  <m:oMath xmlns:m="http://schemas.openxmlformats.org/officeDocument/2006/math">
                    <m:r>
                      <a:rPr lang="fr-FR" i="1" dirty="0" smtClean="0">
                        <a:latin typeface="Cambria Math" panose="02040503050406030204" pitchFamily="18" charset="0"/>
                      </a:rPr>
                      <m:t>𝑙</m:t>
                    </m:r>
                  </m:oMath>
                </a14:m>
                <a:r>
                  <a:rPr lang="fr-FR" dirty="0" smtClean="0"/>
                  <a:t>} [autres détails]</a:t>
                </a:r>
                <a:endParaRPr lang="fr-FR" dirty="0"/>
              </a:p>
              <a:p>
                <a:pPr marL="0" indent="0">
                  <a:lnSpc>
                    <a:spcPct val="120000"/>
                  </a:lnSpc>
                  <a:buNone/>
                </a:pPr>
                <a:r>
                  <a:rPr lang="fr-FR" dirty="0" smtClean="0"/>
                  <a:t>Où on doit remplacer les suivants : </a:t>
                </a:r>
              </a:p>
              <a:p>
                <a:pPr marL="0" indent="0">
                  <a:lnSpc>
                    <a:spcPct val="120000"/>
                  </a:lnSpc>
                  <a:buNone/>
                </a:pPr>
                <a:r>
                  <a:rPr lang="fr-FR" dirty="0"/>
                  <a:t>	 {</a:t>
                </a:r>
                <a:r>
                  <a:rPr lang="fr-FR" dirty="0" smtClean="0"/>
                  <a:t>Forme de la tête} : la lettre ou l’ensemble de lettres qui correspond à la forme de la tête</a:t>
                </a:r>
              </a:p>
              <a:p>
                <a:pPr marL="0" indent="0">
                  <a:lnSpc>
                    <a:spcPct val="120000"/>
                  </a:lnSpc>
                  <a:buNone/>
                </a:pPr>
                <a:r>
                  <a:rPr lang="fr-FR" dirty="0" smtClean="0"/>
                  <a:t>	</a:t>
                </a:r>
                <a14:m>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𝑑</m:t>
                    </m:r>
                    <m:r>
                      <a:rPr lang="fr-FR" i="1" dirty="0" smtClean="0">
                        <a:latin typeface="Cambria Math" panose="02040503050406030204" pitchFamily="18" charset="0"/>
                      </a:rPr>
                      <m:t>1} </m:t>
                    </m:r>
                  </m:oMath>
                </a14:m>
                <a:r>
                  <a:rPr lang="fr-FR" dirty="0" smtClean="0"/>
                  <a:t>: le diamètre nominal </a:t>
                </a:r>
              </a:p>
              <a:p>
                <a:pPr marL="0" indent="0">
                  <a:lnSpc>
                    <a:spcPct val="120000"/>
                  </a:lnSpc>
                  <a:buNone/>
                </a:pPr>
                <a:r>
                  <a:rPr lang="fr-FR" dirty="0" smtClean="0"/>
                  <a:t>	</a:t>
                </a:r>
                <a14:m>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𝐿</m:t>
                    </m:r>
                    <m:r>
                      <a:rPr lang="fr-FR" i="1" dirty="0" smtClean="0">
                        <a:latin typeface="Cambria Math" panose="02040503050406030204" pitchFamily="18" charset="0"/>
                      </a:rPr>
                      <m:t>}</m:t>
                    </m:r>
                  </m:oMath>
                </a14:m>
                <a:r>
                  <a:rPr lang="fr-FR" dirty="0" smtClean="0"/>
                  <a:t>    : la longueur de la tige pour les vis ou </a:t>
                </a:r>
                <a:br>
                  <a:rPr lang="fr-FR" dirty="0" smtClean="0"/>
                </a:br>
                <a:r>
                  <a:rPr lang="fr-FR" dirty="0" smtClean="0"/>
                  <a:t>	           la longueur     libre     pour les goujons</a:t>
                </a:r>
              </a:p>
              <a:p>
                <a:pPr marL="0" indent="0">
                  <a:lnSpc>
                    <a:spcPct val="120000"/>
                  </a:lnSpc>
                  <a:buNone/>
                </a:pPr>
                <a:r>
                  <a:rPr lang="fr-FR" dirty="0" smtClean="0"/>
                  <a:t>	</a:t>
                </a:r>
                <a14:m>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𝑙</m:t>
                    </m:r>
                    <m:r>
                      <a:rPr lang="fr-FR" i="1" dirty="0" smtClean="0">
                        <a:latin typeface="Cambria Math" panose="02040503050406030204" pitchFamily="18" charset="0"/>
                      </a:rPr>
                      <m:t>} </m:t>
                    </m:r>
                  </m:oMath>
                </a14:m>
                <a:r>
                  <a:rPr lang="fr-FR" dirty="0" smtClean="0"/>
                  <a:t>    :  la longueur fileté (optionnelle pour les vis) </a:t>
                </a:r>
              </a:p>
              <a:p>
                <a:pPr marL="0" indent="0">
                  <a:lnSpc>
                    <a:spcPct val="120000"/>
                  </a:lnSpc>
                  <a:buNone/>
                </a:pPr>
                <a:r>
                  <a:rPr lang="fr-FR" dirty="0" smtClean="0"/>
                  <a:t>	</a:t>
                </a:r>
                <a14:m>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𝐽</m:t>
                    </m:r>
                    <m:r>
                      <a:rPr lang="fr-FR" i="1" dirty="0" smtClean="0">
                        <a:latin typeface="Cambria Math" panose="02040503050406030204" pitchFamily="18" charset="0"/>
                      </a:rPr>
                      <m:t>}</m:t>
                    </m:r>
                  </m:oMath>
                </a14:m>
                <a:r>
                  <a:rPr lang="fr-FR" dirty="0" smtClean="0"/>
                  <a:t>     : la longueur de l’implantation pour les goujons </a:t>
                </a:r>
                <a:r>
                  <a:rPr lang="fr-FR" sz="2100" dirty="0" smtClean="0"/>
                  <a:t>(métaux durs </a:t>
                </a:r>
                <a14:m>
                  <m:oMath xmlns:m="http://schemas.openxmlformats.org/officeDocument/2006/math">
                    <m:r>
                      <a:rPr lang="fr-FR" sz="2100" i="1" dirty="0">
                        <a:latin typeface="Cambria Math" panose="02040503050406030204" pitchFamily="18" charset="0"/>
                      </a:rPr>
                      <m:t>𝐽</m:t>
                    </m:r>
                    <m:r>
                      <a:rPr lang="fr-FR" sz="2100" b="0" i="1" dirty="0" smtClean="0">
                        <a:latin typeface="Cambria Math" panose="02040503050406030204" pitchFamily="18" charset="0"/>
                      </a:rPr>
                      <m:t>=1.5</m:t>
                    </m:r>
                    <m:r>
                      <a:rPr lang="fr-FR" sz="2100" b="0" i="1" dirty="0" smtClean="0">
                        <a:latin typeface="Cambria Math" panose="02040503050406030204" pitchFamily="18" charset="0"/>
                      </a:rPr>
                      <m:t>𝑑</m:t>
                    </m:r>
                  </m:oMath>
                </a14:m>
                <a:r>
                  <a:rPr lang="fr-FR" sz="2100" dirty="0"/>
                  <a:t>, métaux </a:t>
                </a:r>
                <a:r>
                  <a:rPr lang="fr-FR" sz="2100" dirty="0" smtClean="0"/>
                  <a:t>tendres</a:t>
                </a:r>
                <a14:m>
                  <m:oMath xmlns:m="http://schemas.openxmlformats.org/officeDocument/2006/math">
                    <m:r>
                      <a:rPr lang="fr-FR" sz="2100" b="0" i="0" dirty="0" smtClean="0">
                        <a:latin typeface="Cambria Math" panose="02040503050406030204" pitchFamily="18" charset="0"/>
                      </a:rPr>
                      <m:t> </m:t>
                    </m:r>
                    <m:r>
                      <a:rPr lang="fr-FR" sz="2100" i="1" dirty="0">
                        <a:latin typeface="Cambria Math" panose="02040503050406030204" pitchFamily="18" charset="0"/>
                      </a:rPr>
                      <m:t>𝐽</m:t>
                    </m:r>
                    <m:r>
                      <a:rPr lang="fr-FR" sz="2100" i="1" dirty="0">
                        <a:latin typeface="Cambria Math" panose="02040503050406030204" pitchFamily="18" charset="0"/>
                      </a:rPr>
                      <m:t>=2</m:t>
                    </m:r>
                    <m:r>
                      <a:rPr lang="fr-FR" sz="2100" i="1" dirty="0">
                        <a:latin typeface="Cambria Math" panose="02040503050406030204" pitchFamily="18" charset="0"/>
                      </a:rPr>
                      <m:t>𝑑</m:t>
                    </m:r>
                    <m:r>
                      <a:rPr lang="fr-FR" sz="2100" b="0" i="0" dirty="0" smtClean="0">
                        <a:latin typeface="Cambria Math" panose="02040503050406030204" pitchFamily="18" charset="0"/>
                      </a:rPr>
                      <m:t>)</m:t>
                    </m:r>
                  </m:oMath>
                </a14:m>
                <a:endParaRPr lang="fr-FR" dirty="0" smtClean="0"/>
              </a:p>
              <a:p>
                <a:pPr marL="0" indent="0">
                  <a:lnSpc>
                    <a:spcPct val="120000"/>
                  </a:lnSpc>
                  <a:buNone/>
                </a:pPr>
                <a:r>
                  <a:rPr lang="fr-FR" dirty="0" smtClean="0"/>
                  <a:t>	{Classe de Qualité} : information utilisée pour trouver les valeurs numériques </a:t>
                </a:r>
                <a:br>
                  <a:rPr lang="fr-FR" dirty="0" smtClean="0"/>
                </a:br>
                <a:r>
                  <a:rPr lang="fr-FR" dirty="0" smtClean="0"/>
                  <a:t>                                                            relatives à la résistance du matériel</a:t>
                </a:r>
              </a:p>
              <a:p>
                <a:pPr marL="0" indent="0">
                  <a:lnSpc>
                    <a:spcPct val="120000"/>
                  </a:lnSpc>
                  <a:buNone/>
                </a:pPr>
                <a:r>
                  <a:rPr lang="fr-FR" dirty="0" smtClean="0"/>
                  <a:t>	[Autres détails] : Norme de référence (importante à indiquer) : NF EN ISO, DIN, …, Traitement </a:t>
                </a:r>
              </a:p>
              <a:p>
                <a:pPr marL="0" indent="0">
                  <a:lnSpc>
                    <a:spcPct val="120000"/>
                  </a:lnSpc>
                  <a:buNone/>
                </a:pPr>
                <a:r>
                  <a:rPr lang="fr-FR" dirty="0"/>
                  <a:t>e.g. Vis CHC M16</a:t>
                </a:r>
                <a14:m>
                  <m:oMath xmlns:m="http://schemas.openxmlformats.org/officeDocument/2006/math">
                    <m:r>
                      <a:rPr lang="fr-FR" i="1" dirty="0">
                        <a:latin typeface="Cambria Math" panose="02040503050406030204" pitchFamily="18" charset="0"/>
                        <a:ea typeface="Cambria Math" panose="02040503050406030204" pitchFamily="18" charset="0"/>
                      </a:rPr>
                      <m:t>×</m:t>
                    </m:r>
                  </m:oMath>
                </a14:m>
                <a:r>
                  <a:rPr lang="fr-FR" dirty="0"/>
                  <a:t>44 (38) 8.8 ISO 4762</a:t>
                </a:r>
                <a:br>
                  <a:rPr lang="fr-FR" dirty="0"/>
                </a:br>
                <a:r>
                  <a:rPr lang="fr-FR" dirty="0"/>
                  <a:t>        tête : CHC ISO 4762, M : </a:t>
                </a:r>
                <a:r>
                  <a:rPr lang="fr-FR" dirty="0" smtClean="0"/>
                  <a:t>filetage métrique, </a:t>
                </a:r>
                <a14:m>
                  <m:oMath xmlns:m="http://schemas.openxmlformats.org/officeDocument/2006/math">
                    <m:r>
                      <a:rPr lang="fr-FR" i="1">
                        <a:latin typeface="Cambria Math" panose="02040503050406030204" pitchFamily="18" charset="0"/>
                      </a:rPr>
                      <m:t>𝑑</m:t>
                    </m:r>
                    <m:r>
                      <a:rPr lang="fr-FR" i="1">
                        <a:latin typeface="Cambria Math" panose="02040503050406030204" pitchFamily="18" charset="0"/>
                      </a:rPr>
                      <m:t>1=16 </m:t>
                    </m:r>
                    <m:r>
                      <a:rPr lang="fr-FR" i="1">
                        <a:latin typeface="Cambria Math" panose="02040503050406030204" pitchFamily="18" charset="0"/>
                      </a:rPr>
                      <m:t>𝑚𝑚</m:t>
                    </m:r>
                  </m:oMath>
                </a14:m>
                <a:r>
                  <a:rPr lang="fr-FR" dirty="0"/>
                  <a:t>, </a:t>
                </a:r>
                <a14:m>
                  <m:oMath xmlns:m="http://schemas.openxmlformats.org/officeDocument/2006/math">
                    <m:r>
                      <a:rPr lang="fr-FR" i="1">
                        <a:latin typeface="Cambria Math" panose="02040503050406030204" pitchFamily="18" charset="0"/>
                      </a:rPr>
                      <m:t>𝐿</m:t>
                    </m:r>
                    <m:r>
                      <a:rPr lang="fr-FR" i="1">
                        <a:latin typeface="Cambria Math" panose="02040503050406030204" pitchFamily="18" charset="0"/>
                      </a:rPr>
                      <m:t>=44 </m:t>
                    </m:r>
                    <m:r>
                      <a:rPr lang="fr-FR" i="1">
                        <a:latin typeface="Cambria Math" panose="02040503050406030204" pitchFamily="18" charset="0"/>
                      </a:rPr>
                      <m:t>𝑚𝑚</m:t>
                    </m:r>
                    <m:r>
                      <a:rPr lang="fr-FR" i="1">
                        <a:latin typeface="Cambria Math" panose="02040503050406030204" pitchFamily="18" charset="0"/>
                      </a:rPr>
                      <m:t>,  </m:t>
                    </m:r>
                    <m:r>
                      <a:rPr lang="fr-FR" i="1">
                        <a:latin typeface="Cambria Math" panose="02040503050406030204" pitchFamily="18" charset="0"/>
                      </a:rPr>
                      <m:t>𝑙</m:t>
                    </m:r>
                    <m:r>
                      <a:rPr lang="fr-FR" i="1">
                        <a:latin typeface="Cambria Math" panose="02040503050406030204" pitchFamily="18" charset="0"/>
                      </a:rPr>
                      <m:t>=38 </m:t>
                    </m:r>
                    <m:r>
                      <a:rPr lang="fr-FR" i="1">
                        <a:latin typeface="Cambria Math" panose="02040503050406030204" pitchFamily="18" charset="0"/>
                      </a:rPr>
                      <m:t>𝑚𝑚</m:t>
                    </m:r>
                    <m:r>
                      <a:rPr lang="fr-FR" i="1">
                        <a:latin typeface="Cambria Math" panose="02040503050406030204" pitchFamily="18" charset="0"/>
                      </a:rPr>
                      <m:t>,</m:t>
                    </m:r>
                  </m:oMath>
                </a14:m>
                <a:r>
                  <a:rPr lang="fr-FR" dirty="0"/>
                  <a:t> Classe 8.8  </a:t>
                </a:r>
              </a:p>
              <a:p>
                <a:pPr marL="0" indent="0">
                  <a:lnSpc>
                    <a:spcPct val="120000"/>
                  </a:lnSpc>
                  <a:buNone/>
                </a:pPr>
                <a:r>
                  <a:rPr lang="fr-FR" dirty="0" err="1"/>
                  <a:t>e.g</a:t>
                </a:r>
                <a:r>
                  <a:rPr lang="fr-FR" dirty="0"/>
                  <a:t>. Goujon M12-60 </a:t>
                </a:r>
                <a:r>
                  <a:rPr lang="fr-FR" dirty="0" err="1"/>
                  <a:t>bm</a:t>
                </a:r>
                <a:r>
                  <a:rPr lang="fr-FR" dirty="0"/>
                  <a:t> 18 – 8.8 30 NF E27-135</a:t>
                </a:r>
                <a:br>
                  <a:rPr lang="fr-FR" dirty="0"/>
                </a:br>
                <a:r>
                  <a:rPr lang="fr-FR" dirty="0"/>
                  <a:t>        type : NF E27-135, M : </a:t>
                </a:r>
                <a:r>
                  <a:rPr lang="fr-FR" dirty="0" smtClean="0"/>
                  <a:t>filetage métrique, </a:t>
                </a:r>
                <a14:m>
                  <m:oMath xmlns:m="http://schemas.openxmlformats.org/officeDocument/2006/math">
                    <m:r>
                      <a:rPr lang="fr-FR" i="1">
                        <a:latin typeface="Cambria Math" panose="02040503050406030204" pitchFamily="18" charset="0"/>
                      </a:rPr>
                      <m:t>𝑑</m:t>
                    </m:r>
                    <m:r>
                      <a:rPr lang="fr-FR" i="1">
                        <a:latin typeface="Cambria Math" panose="02040503050406030204" pitchFamily="18" charset="0"/>
                      </a:rPr>
                      <m:t>1=12 </m:t>
                    </m:r>
                    <m:r>
                      <a:rPr lang="fr-FR" i="1">
                        <a:latin typeface="Cambria Math" panose="02040503050406030204" pitchFamily="18" charset="0"/>
                      </a:rPr>
                      <m:t>𝑚𝑚</m:t>
                    </m:r>
                  </m:oMath>
                </a14:m>
                <a:r>
                  <a:rPr lang="fr-FR" dirty="0"/>
                  <a:t>, </a:t>
                </a:r>
                <a14:m>
                  <m:oMath xmlns:m="http://schemas.openxmlformats.org/officeDocument/2006/math">
                    <m:r>
                      <a:rPr lang="fr-FR" i="1">
                        <a:latin typeface="Cambria Math" panose="02040503050406030204" pitchFamily="18" charset="0"/>
                      </a:rPr>
                      <m:t>𝐿</m:t>
                    </m:r>
                    <m:r>
                      <a:rPr lang="fr-FR" i="1">
                        <a:latin typeface="Cambria Math" panose="02040503050406030204" pitchFamily="18" charset="0"/>
                      </a:rPr>
                      <m:t>=60 </m:t>
                    </m:r>
                    <m:r>
                      <a:rPr lang="fr-FR" i="1">
                        <a:latin typeface="Cambria Math" panose="02040503050406030204" pitchFamily="18" charset="0"/>
                      </a:rPr>
                      <m:t>𝑚𝑚</m:t>
                    </m:r>
                    <m:r>
                      <a:rPr lang="fr-FR" i="1">
                        <a:latin typeface="Cambria Math" panose="02040503050406030204" pitchFamily="18" charset="0"/>
                      </a:rPr>
                      <m:t>,  </m:t>
                    </m:r>
                    <m:r>
                      <a:rPr lang="fr-FR" i="1">
                        <a:latin typeface="Cambria Math" panose="02040503050406030204" pitchFamily="18" charset="0"/>
                      </a:rPr>
                      <m:t>𝐽</m:t>
                    </m:r>
                    <m:r>
                      <a:rPr lang="fr-FR" i="1">
                        <a:latin typeface="Cambria Math" panose="02040503050406030204" pitchFamily="18" charset="0"/>
                      </a:rPr>
                      <m:t>=18 </m:t>
                    </m:r>
                    <m:r>
                      <a:rPr lang="fr-FR" i="1">
                        <a:latin typeface="Cambria Math" panose="02040503050406030204" pitchFamily="18" charset="0"/>
                      </a:rPr>
                      <m:t>𝑚𝑚</m:t>
                    </m:r>
                    <m:r>
                      <a:rPr lang="fr-FR" i="1">
                        <a:latin typeface="Cambria Math" panose="02040503050406030204" pitchFamily="18" charset="0"/>
                      </a:rPr>
                      <m:t>, </m:t>
                    </m:r>
                    <m:r>
                      <a:rPr lang="fr-FR" i="1">
                        <a:latin typeface="Cambria Math" panose="02040503050406030204" pitchFamily="18" charset="0"/>
                      </a:rPr>
                      <m:t>𝑙</m:t>
                    </m:r>
                    <m:r>
                      <a:rPr lang="fr-FR" i="1">
                        <a:latin typeface="Cambria Math" panose="02040503050406030204" pitchFamily="18" charset="0"/>
                      </a:rPr>
                      <m:t>=30 </m:t>
                    </m:r>
                    <m:r>
                      <a:rPr lang="fr-FR" i="1">
                        <a:latin typeface="Cambria Math" panose="02040503050406030204" pitchFamily="18" charset="0"/>
                      </a:rPr>
                      <m:t>𝑚𝑚</m:t>
                    </m:r>
                    <m:r>
                      <a:rPr lang="fr-FR" i="1">
                        <a:latin typeface="Cambria Math" panose="02040503050406030204" pitchFamily="18" charset="0"/>
                      </a:rPr>
                      <m:t>,</m:t>
                    </m:r>
                  </m:oMath>
                </a14:m>
                <a:r>
                  <a:rPr lang="fr-FR" dirty="0"/>
                  <a:t> Classe 8.8</a:t>
                </a:r>
              </a:p>
              <a:p>
                <a:pPr marL="0" indent="0">
                  <a:buNone/>
                </a:pPr>
                <a:endParaRPr lang="fr-F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3612" y="1326292"/>
                <a:ext cx="8103002" cy="5531708"/>
              </a:xfrm>
              <a:blipFill rotWithShape="1">
                <a:blip r:embed="rId3"/>
                <a:stretch>
                  <a:fillRect l="-75" t="-110"/>
                </a:stretch>
              </a:blipFill>
            </p:spPr>
            <p:txBody>
              <a:bodyPr/>
              <a:lstStyle/>
              <a:p>
                <a:r>
                  <a:rPr lang="fr-FR">
                    <a:noFill/>
                  </a:rPr>
                  <a:t> </a:t>
                </a:r>
              </a:p>
            </p:txBody>
          </p:sp>
        </mc:Fallback>
      </mc:AlternateContent>
      <p:sp>
        <p:nvSpPr>
          <p:cNvPr id="4" name="Slide Number Placeholder 3"/>
          <p:cNvSpPr>
            <a:spLocks noGrp="1"/>
          </p:cNvSpPr>
          <p:nvPr>
            <p:ph type="sldNum" sz="quarter" idx="12"/>
          </p:nvPr>
        </p:nvSpPr>
        <p:spPr/>
        <p:txBody>
          <a:bodyPr/>
          <a:lstStyle/>
          <a:p>
            <a:fld id="{FF19FD34-F3E2-41A0-88F1-A5505E346591}" type="slidenum">
              <a:rPr lang="en-US" smtClean="0"/>
              <a:pPr/>
              <a:t>34</a:t>
            </a:fld>
            <a:endParaRPr lang="en-US"/>
          </a:p>
        </p:txBody>
      </p:sp>
      <p:cxnSp>
        <p:nvCxnSpPr>
          <p:cNvPr id="6" name="Straight Connector 5"/>
          <p:cNvCxnSpPr/>
          <p:nvPr/>
        </p:nvCxnSpPr>
        <p:spPr>
          <a:xfrm flipV="1">
            <a:off x="9331325" y="1566603"/>
            <a:ext cx="4762" cy="1446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573071" y="1566603"/>
            <a:ext cx="4762" cy="1601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9336087" y="1669791"/>
            <a:ext cx="1241746" cy="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9802119" y="1414403"/>
                <a:ext cx="284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i="1" dirty="0" smtClean="0">
                          <a:latin typeface="Cambria Math" panose="02040503050406030204" pitchFamily="18" charset="0"/>
                        </a:rPr>
                        <m:t>𝐿</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9802119" y="1414403"/>
                <a:ext cx="284965" cy="307777"/>
              </a:xfrm>
              <a:prstGeom prst="rect">
                <a:avLst/>
              </a:prstGeom>
              <a:blipFill rotWithShape="0">
                <a:blip r:embed="rId4"/>
                <a:stretch>
                  <a:fillRect/>
                </a:stretch>
              </a:blipFill>
            </p:spPr>
            <p:txBody>
              <a:bodyPr/>
              <a:lstStyle/>
              <a:p>
                <a:r>
                  <a:rPr lang="en-US">
                    <a:noFill/>
                  </a:rPr>
                  <a:t> </a:t>
                </a:r>
              </a:p>
            </p:txBody>
          </p:sp>
        </mc:Fallback>
      </mc:AlternateContent>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4375" b="56223"/>
          <a:stretch/>
        </p:blipFill>
        <p:spPr bwMode="auto">
          <a:xfrm>
            <a:off x="8549905" y="4156935"/>
            <a:ext cx="2490141" cy="1947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10079941" y="4881562"/>
            <a:ext cx="1115281" cy="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079941" y="5245893"/>
            <a:ext cx="1115281" cy="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115816" y="4889800"/>
            <a:ext cx="0" cy="36433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566" t="25124" r="38949" b="70629"/>
          <a:stretch/>
        </p:blipFill>
        <p:spPr bwMode="auto">
          <a:xfrm rot="5400000">
            <a:off x="11255375" y="4883923"/>
            <a:ext cx="196850" cy="365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Straight Connector 22"/>
          <p:cNvCxnSpPr/>
          <p:nvPr/>
        </p:nvCxnSpPr>
        <p:spPr>
          <a:xfrm flipV="1">
            <a:off x="10260488" y="1921904"/>
            <a:ext cx="11035" cy="1027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336087" y="1942799"/>
            <a:ext cx="9366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9697235" y="1703337"/>
                <a:ext cx="284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i="1" dirty="0" smtClean="0">
                          <a:latin typeface="Cambria Math" panose="02040503050406030204" pitchFamily="18" charset="0"/>
                        </a:rPr>
                        <m:t>𝑙</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7235" y="1703337"/>
                <a:ext cx="284965" cy="307777"/>
              </a:xfrm>
              <a:prstGeom prst="rect">
                <a:avLst/>
              </a:prstGeom>
              <a:blipFill rotWithShape="0">
                <a:blip r:embed="rId6"/>
                <a:stretch>
                  <a:fillRect/>
                </a:stretch>
              </a:blipFill>
            </p:spPr>
            <p:txBody>
              <a:bodyPr/>
              <a:lstStyle/>
              <a:p>
                <a:r>
                  <a:rPr lang="en-US">
                    <a:noFill/>
                  </a:rPr>
                  <a:t> </a:t>
                </a:r>
              </a:p>
            </p:txBody>
          </p:sp>
        </mc:Fallback>
      </mc:AlternateContent>
      <p:cxnSp>
        <p:nvCxnSpPr>
          <p:cNvPr id="33" name="Straight Connector 32"/>
          <p:cNvCxnSpPr/>
          <p:nvPr/>
        </p:nvCxnSpPr>
        <p:spPr>
          <a:xfrm flipV="1">
            <a:off x="8737583" y="4047375"/>
            <a:ext cx="4762" cy="111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605812" y="4047375"/>
            <a:ext cx="0" cy="1049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742345" y="4089936"/>
            <a:ext cx="863467"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9032014" y="3855890"/>
                <a:ext cx="284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i="1" dirty="0" smtClean="0">
                          <a:latin typeface="Cambria Math" panose="02040503050406030204" pitchFamily="18" charset="0"/>
                        </a:rPr>
                        <m:t>𝑙</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9032014" y="3855890"/>
                <a:ext cx="284965" cy="307777"/>
              </a:xfrm>
              <a:prstGeom prst="rect">
                <a:avLst/>
              </a:prstGeom>
              <a:blipFill rotWithShape="0">
                <a:blip r:embed="rId7"/>
                <a:stretch>
                  <a:fillRect/>
                </a:stretch>
              </a:blipFill>
            </p:spPr>
            <p:txBody>
              <a:bodyPr/>
              <a:lstStyle/>
              <a:p>
                <a:r>
                  <a:rPr lang="en-US">
                    <a:noFill/>
                  </a:rPr>
                  <a:t> </a:t>
                </a:r>
              </a:p>
            </p:txBody>
          </p:sp>
        </mc:Fallback>
      </mc:AlternateContent>
      <p:sp>
        <p:nvSpPr>
          <p:cNvPr id="10" name="Date Placeholder 9"/>
          <p:cNvSpPr>
            <a:spLocks noGrp="1"/>
          </p:cNvSpPr>
          <p:nvPr>
            <p:ph type="dt" sz="half" idx="10"/>
          </p:nvPr>
        </p:nvSpPr>
        <p:spPr/>
        <p:txBody>
          <a:bodyPr/>
          <a:lstStyle/>
          <a:p>
            <a:fld id="{3A723247-2AA2-40BC-AE0E-2CFCE54C8B75}" type="datetime7">
              <a:rPr lang="en-US" smtClean="0"/>
              <a:pPr/>
              <a:t>Nov-18</a:t>
            </a:fld>
            <a:endParaRPr lang="en-US" dirty="0"/>
          </a:p>
        </p:txBody>
      </p:sp>
      <p:sp>
        <p:nvSpPr>
          <p:cNvPr id="12" name="Footer Placeholder 11"/>
          <p:cNvSpPr>
            <a:spLocks noGrp="1"/>
          </p:cNvSpPr>
          <p:nvPr>
            <p:ph type="ftr" sz="quarter" idx="11"/>
          </p:nvPr>
        </p:nvSpPr>
        <p:spPr/>
        <p:txBody>
          <a:bodyPr/>
          <a:lstStyle/>
          <a:p>
            <a:r>
              <a:rPr lang="en-US" dirty="0" smtClean="0"/>
              <a:t>DI7</a:t>
            </a:r>
            <a:endParaRPr lang="en-US" dirty="0"/>
          </a:p>
        </p:txBody>
      </p:sp>
    </p:spTree>
    <p:extLst>
      <p:ext uri="{BB962C8B-B14F-4D97-AF65-F5344CB8AC3E}">
        <p14:creationId xmlns:p14="http://schemas.microsoft.com/office/powerpoint/2010/main" val="29554750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0878"/>
          <a:stretch/>
        </p:blipFill>
        <p:spPr bwMode="auto">
          <a:xfrm>
            <a:off x="8120256" y="1747345"/>
            <a:ext cx="2995560" cy="209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fr-FR" dirty="0" smtClean="0"/>
              <a:t>Désignation Normalisée – Vis et Goujon</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35</a:t>
            </a:fld>
            <a:endParaRPr lang="en-US"/>
          </a:p>
        </p:txBody>
      </p:sp>
      <p:cxnSp>
        <p:nvCxnSpPr>
          <p:cNvPr id="6" name="Straight Connector 5"/>
          <p:cNvCxnSpPr/>
          <p:nvPr/>
        </p:nvCxnSpPr>
        <p:spPr>
          <a:xfrm flipV="1">
            <a:off x="9331325" y="1566603"/>
            <a:ext cx="4762" cy="1446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573071" y="1566603"/>
            <a:ext cx="4762" cy="1601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9336087" y="1669791"/>
            <a:ext cx="1241746" cy="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9802119" y="1414403"/>
                <a:ext cx="284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i="1" dirty="0" smtClean="0">
                          <a:latin typeface="Cambria Math" panose="02040503050406030204" pitchFamily="18" charset="0"/>
                        </a:rPr>
                        <m:t>𝐿</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9802119" y="1414403"/>
                <a:ext cx="284965" cy="307777"/>
              </a:xfrm>
              <a:prstGeom prst="rect">
                <a:avLst/>
              </a:prstGeom>
              <a:blipFill rotWithShape="0">
                <a:blip r:embed="rId4"/>
                <a:stretch>
                  <a:fillRect/>
                </a:stretch>
              </a:blipFill>
            </p:spPr>
            <p:txBody>
              <a:bodyPr/>
              <a:lstStyle/>
              <a:p>
                <a:r>
                  <a:rPr lang="en-US">
                    <a:noFill/>
                  </a:rPr>
                  <a:t> </a:t>
                </a:r>
              </a:p>
            </p:txBody>
          </p:sp>
        </mc:Fallback>
      </mc:AlternateContent>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4375" b="56223"/>
          <a:stretch/>
        </p:blipFill>
        <p:spPr bwMode="auto">
          <a:xfrm>
            <a:off x="8549905" y="4156935"/>
            <a:ext cx="2490141" cy="1947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10079941" y="4881562"/>
            <a:ext cx="1115281" cy="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079941" y="5245893"/>
            <a:ext cx="1115281" cy="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115816" y="4889800"/>
            <a:ext cx="0" cy="36433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566" t="25124" r="38949" b="70629"/>
          <a:stretch/>
        </p:blipFill>
        <p:spPr bwMode="auto">
          <a:xfrm rot="5400000">
            <a:off x="11255375" y="4883923"/>
            <a:ext cx="196850" cy="365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Straight Connector 22"/>
          <p:cNvCxnSpPr/>
          <p:nvPr/>
        </p:nvCxnSpPr>
        <p:spPr>
          <a:xfrm flipV="1">
            <a:off x="10260488" y="1921904"/>
            <a:ext cx="11035" cy="1027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336087" y="1942799"/>
            <a:ext cx="93662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9697235" y="1703337"/>
                <a:ext cx="284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i="1" dirty="0" smtClean="0">
                          <a:latin typeface="Cambria Math" panose="02040503050406030204" pitchFamily="18" charset="0"/>
                        </a:rPr>
                        <m:t>𝑙</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7235" y="1703337"/>
                <a:ext cx="284965" cy="307777"/>
              </a:xfrm>
              <a:prstGeom prst="rect">
                <a:avLst/>
              </a:prstGeom>
              <a:blipFill rotWithShape="0">
                <a:blip r:embed="rId6"/>
                <a:stretch>
                  <a:fillRect/>
                </a:stretch>
              </a:blipFill>
            </p:spPr>
            <p:txBody>
              <a:bodyPr/>
              <a:lstStyle/>
              <a:p>
                <a:r>
                  <a:rPr lang="en-US">
                    <a:noFill/>
                  </a:rPr>
                  <a:t> </a:t>
                </a:r>
              </a:p>
            </p:txBody>
          </p:sp>
        </mc:Fallback>
      </mc:AlternateContent>
      <p:cxnSp>
        <p:nvCxnSpPr>
          <p:cNvPr id="33" name="Straight Connector 32"/>
          <p:cNvCxnSpPr/>
          <p:nvPr/>
        </p:nvCxnSpPr>
        <p:spPr>
          <a:xfrm flipV="1">
            <a:off x="8737583" y="4047375"/>
            <a:ext cx="4762" cy="1112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605812" y="4047375"/>
            <a:ext cx="0" cy="1049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742345" y="4089936"/>
            <a:ext cx="863467"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9032014" y="3855890"/>
                <a:ext cx="284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i="1" dirty="0" smtClean="0">
                          <a:latin typeface="Cambria Math" panose="02040503050406030204" pitchFamily="18" charset="0"/>
                        </a:rPr>
                        <m:t>𝑙</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9032014" y="3855890"/>
                <a:ext cx="284965" cy="307777"/>
              </a:xfrm>
              <a:prstGeom prst="rect">
                <a:avLst/>
              </a:prstGeom>
              <a:blipFill rotWithShape="0">
                <a:blip r:embed="rId7"/>
                <a:stretch>
                  <a:fillRect/>
                </a:stretch>
              </a:blipFill>
            </p:spPr>
            <p:txBody>
              <a:bodyPr/>
              <a:lstStyle/>
              <a:p>
                <a:r>
                  <a:rPr lang="en-US">
                    <a:noFill/>
                  </a:rPr>
                  <a:t> </a:t>
                </a:r>
              </a:p>
            </p:txBody>
          </p:sp>
        </mc:Fallback>
      </mc:AlternateContent>
      <p:sp>
        <p:nvSpPr>
          <p:cNvPr id="10" name="Date Placeholder 9"/>
          <p:cNvSpPr>
            <a:spLocks noGrp="1"/>
          </p:cNvSpPr>
          <p:nvPr>
            <p:ph type="dt" sz="half" idx="10"/>
          </p:nvPr>
        </p:nvSpPr>
        <p:spPr/>
        <p:txBody>
          <a:bodyPr/>
          <a:lstStyle/>
          <a:p>
            <a:fld id="{3A723247-2AA2-40BC-AE0E-2CFCE54C8B75}" type="datetime7">
              <a:rPr lang="en-US" smtClean="0"/>
              <a:pPr/>
              <a:t>Nov-18</a:t>
            </a:fld>
            <a:endParaRPr lang="en-US"/>
          </a:p>
        </p:txBody>
      </p:sp>
      <p:sp>
        <p:nvSpPr>
          <p:cNvPr id="12" name="Footer Placeholder 11"/>
          <p:cNvSpPr>
            <a:spLocks noGrp="1"/>
          </p:cNvSpPr>
          <p:nvPr>
            <p:ph type="ftr" sz="quarter" idx="11"/>
          </p:nvPr>
        </p:nvSpPr>
        <p:spPr/>
        <p:txBody>
          <a:bodyPr/>
          <a:lstStyle/>
          <a:p>
            <a:r>
              <a:rPr lang="en-US" smtClean="0"/>
              <a:t>DI7</a:t>
            </a:r>
            <a:endParaRPr lang="en-US"/>
          </a:p>
        </p:txBody>
      </p:sp>
      <p:sp>
        <p:nvSpPr>
          <p:cNvPr id="14" name="Espace réservé du contenu 13"/>
          <p:cNvSpPr>
            <a:spLocks noGrp="1"/>
          </p:cNvSpPr>
          <p:nvPr>
            <p:ph idx="1"/>
          </p:nvPr>
        </p:nvSpPr>
        <p:spPr/>
        <p:txBody>
          <a:bodyPr/>
          <a:lstStyle/>
          <a:p>
            <a:endParaRPr lang="fr-FR"/>
          </a:p>
        </p:txBody>
      </p:sp>
      <mc:AlternateContent xmlns:mc="http://schemas.openxmlformats.org/markup-compatibility/2006" xmlns:a14="http://schemas.microsoft.com/office/drawing/2010/main">
        <mc:Choice Requires="a14">
          <p:sp>
            <p:nvSpPr>
              <p:cNvPr id="26" name="Content Placeholder 2"/>
              <p:cNvSpPr txBox="1">
                <a:spLocks/>
              </p:cNvSpPr>
              <p:nvPr/>
            </p:nvSpPr>
            <p:spPr>
              <a:xfrm>
                <a:off x="873612" y="1326292"/>
                <a:ext cx="8103002" cy="553170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fr-FR" dirty="0" smtClean="0"/>
                  <a:t>Pour désigner une vis, nous utilisons la nomenclature suivante :</a:t>
                </a:r>
                <a:endParaRPr lang="en-US" dirty="0"/>
              </a:p>
              <a:p>
                <a:pPr marL="0" indent="0" algn="ctr">
                  <a:lnSpc>
                    <a:spcPct val="120000"/>
                  </a:lnSpc>
                  <a:buFont typeface="Arial" panose="020B0604020202020204" pitchFamily="34" charset="0"/>
                  <a:buNone/>
                </a:pPr>
                <a:r>
                  <a:rPr lang="fr-FR" dirty="0" smtClean="0"/>
                  <a:t>Vis {Forme de la tête}  M{</a:t>
                </a:r>
                <a14:m>
                  <m:oMath xmlns:m="http://schemas.openxmlformats.org/officeDocument/2006/math">
                    <m:r>
                      <a:rPr lang="fr-FR" i="1" dirty="0" smtClean="0">
                        <a:latin typeface="Cambria Math" panose="02040503050406030204" pitchFamily="18" charset="0"/>
                      </a:rPr>
                      <m:t>𝑑</m:t>
                    </m:r>
                    <m:r>
                      <a:rPr lang="fr-FR" i="1" dirty="0" smtClean="0">
                        <a:latin typeface="Cambria Math" panose="02040503050406030204" pitchFamily="18" charset="0"/>
                      </a:rPr>
                      <m:t>1</m:t>
                    </m:r>
                  </m:oMath>
                </a14:m>
                <a:r>
                  <a:rPr lang="fr-FR" dirty="0" smtClean="0"/>
                  <a:t>}</a:t>
                </a:r>
                <a14:m>
                  <m:oMath xmlns:m="http://schemas.openxmlformats.org/officeDocument/2006/math">
                    <m:r>
                      <a:rPr lang="fr-FR" i="1" dirty="0" smtClean="0">
                        <a:latin typeface="Cambria Math" panose="02040503050406030204" pitchFamily="18" charset="0"/>
                        <a:ea typeface="Cambria Math" panose="02040503050406030204" pitchFamily="18" charset="0"/>
                      </a:rPr>
                      <m:t>×</m:t>
                    </m:r>
                  </m:oMath>
                </a14:m>
                <a:r>
                  <a:rPr lang="fr-FR" dirty="0" smtClean="0"/>
                  <a:t>{</a:t>
                </a:r>
                <a14:m>
                  <m:oMath xmlns:m="http://schemas.openxmlformats.org/officeDocument/2006/math">
                    <m:r>
                      <a:rPr lang="fr-FR" i="1" dirty="0" smtClean="0">
                        <a:latin typeface="Cambria Math" panose="02040503050406030204" pitchFamily="18" charset="0"/>
                      </a:rPr>
                      <m:t>𝐿</m:t>
                    </m:r>
                  </m:oMath>
                </a14:m>
                <a:r>
                  <a:rPr lang="fr-FR" dirty="0" smtClean="0"/>
                  <a:t>} ({</a:t>
                </a:r>
                <a14:m>
                  <m:oMath xmlns:m="http://schemas.openxmlformats.org/officeDocument/2006/math">
                    <m:r>
                      <a:rPr lang="fr-FR" i="1" dirty="0" smtClean="0">
                        <a:latin typeface="Cambria Math" panose="02040503050406030204" pitchFamily="18" charset="0"/>
                      </a:rPr>
                      <m:t>𝑙</m:t>
                    </m:r>
                  </m:oMath>
                </a14:m>
                <a:r>
                  <a:rPr lang="fr-FR" dirty="0" smtClean="0"/>
                  <a:t>}) {Classe de Qualité}  [autres détails]</a:t>
                </a:r>
              </a:p>
              <a:p>
                <a:pPr marL="0" indent="0">
                  <a:lnSpc>
                    <a:spcPct val="120000"/>
                  </a:lnSpc>
                  <a:buFont typeface="Arial" panose="020B0604020202020204" pitchFamily="34" charset="0"/>
                  <a:buNone/>
                </a:pPr>
                <a:r>
                  <a:rPr lang="fr-FR" dirty="0" smtClean="0"/>
                  <a:t>Pour désigner un goujon :</a:t>
                </a:r>
                <a:endParaRPr lang="fr-FR" dirty="0"/>
              </a:p>
              <a:p>
                <a:pPr marL="0" indent="0" algn="ctr">
                  <a:lnSpc>
                    <a:spcPct val="120000"/>
                  </a:lnSpc>
                  <a:buFont typeface="Arial" panose="020B0604020202020204" pitchFamily="34" charset="0"/>
                  <a:buNone/>
                </a:pPr>
                <a:r>
                  <a:rPr lang="fr-FR" dirty="0" smtClean="0"/>
                  <a:t>Goujon M{</a:t>
                </a:r>
                <a14:m>
                  <m:oMath xmlns:m="http://schemas.openxmlformats.org/officeDocument/2006/math">
                    <m:r>
                      <a:rPr lang="fr-FR" i="1" dirty="0" smtClean="0">
                        <a:latin typeface="Cambria Math" panose="02040503050406030204" pitchFamily="18" charset="0"/>
                      </a:rPr>
                      <m:t>𝑑</m:t>
                    </m:r>
                    <m:r>
                      <a:rPr lang="fr-FR" i="1" dirty="0" smtClean="0">
                        <a:latin typeface="Cambria Math" panose="02040503050406030204" pitchFamily="18" charset="0"/>
                      </a:rPr>
                      <m:t>1</m:t>
                    </m:r>
                  </m:oMath>
                </a14:m>
                <a:r>
                  <a:rPr lang="fr-FR" dirty="0" smtClean="0"/>
                  <a:t>}-{</a:t>
                </a:r>
                <a14:m>
                  <m:oMath xmlns:m="http://schemas.openxmlformats.org/officeDocument/2006/math">
                    <m:r>
                      <a:rPr lang="fr-FR" i="1" dirty="0" smtClean="0">
                        <a:latin typeface="Cambria Math" panose="02040503050406030204" pitchFamily="18" charset="0"/>
                      </a:rPr>
                      <m:t>𝐿</m:t>
                    </m:r>
                  </m:oMath>
                </a14:m>
                <a:r>
                  <a:rPr lang="fr-FR" dirty="0" smtClean="0"/>
                  <a:t>} </a:t>
                </a:r>
                <a:r>
                  <a:rPr lang="fr-FR" dirty="0" err="1" smtClean="0"/>
                  <a:t>bm</a:t>
                </a:r>
                <a:r>
                  <a:rPr lang="fr-FR" dirty="0" smtClean="0"/>
                  <a:t> {</a:t>
                </a:r>
                <a14:m>
                  <m:oMath xmlns:m="http://schemas.openxmlformats.org/officeDocument/2006/math">
                    <m:r>
                      <a:rPr lang="fr-FR" i="1" dirty="0" smtClean="0">
                        <a:latin typeface="Cambria Math" panose="02040503050406030204" pitchFamily="18" charset="0"/>
                      </a:rPr>
                      <m:t>𝐽</m:t>
                    </m:r>
                  </m:oMath>
                </a14:m>
                <a:r>
                  <a:rPr lang="fr-FR" dirty="0" smtClean="0"/>
                  <a:t>} – </a:t>
                </a:r>
                <a:r>
                  <a:rPr lang="fr-FR" dirty="0"/>
                  <a:t>{Classe de Qualité</a:t>
                </a:r>
                <a:r>
                  <a:rPr lang="fr-FR" dirty="0" smtClean="0"/>
                  <a:t>} {</a:t>
                </a:r>
                <a14:m>
                  <m:oMath xmlns:m="http://schemas.openxmlformats.org/officeDocument/2006/math">
                    <m:r>
                      <a:rPr lang="fr-FR" i="1" dirty="0" smtClean="0">
                        <a:latin typeface="Cambria Math" panose="02040503050406030204" pitchFamily="18" charset="0"/>
                      </a:rPr>
                      <m:t>𝑙</m:t>
                    </m:r>
                  </m:oMath>
                </a14:m>
                <a:r>
                  <a:rPr lang="fr-FR" dirty="0" smtClean="0"/>
                  <a:t>} [autres détails]</a:t>
                </a:r>
                <a:endParaRPr lang="fr-FR" dirty="0"/>
              </a:p>
              <a:p>
                <a:pPr marL="0" indent="0">
                  <a:lnSpc>
                    <a:spcPct val="120000"/>
                  </a:lnSpc>
                  <a:buFont typeface="Arial" panose="020B0604020202020204" pitchFamily="34" charset="0"/>
                  <a:buNone/>
                </a:pPr>
                <a:r>
                  <a:rPr lang="fr-FR" dirty="0" smtClean="0"/>
                  <a:t>Où on doit remplacer les suivants : </a:t>
                </a:r>
              </a:p>
              <a:p>
                <a:pPr marL="0" indent="0">
                  <a:lnSpc>
                    <a:spcPct val="120000"/>
                  </a:lnSpc>
                  <a:buFont typeface="Arial" panose="020B0604020202020204" pitchFamily="34" charset="0"/>
                  <a:buNone/>
                </a:pPr>
                <a:r>
                  <a:rPr lang="fr-FR" dirty="0"/>
                  <a:t>	 {</a:t>
                </a:r>
                <a:r>
                  <a:rPr lang="fr-FR" dirty="0" smtClean="0"/>
                  <a:t>Forme de la tête} : la lettre ou l’ensemble de lettres qui correspond à la forme de la tête</a:t>
                </a:r>
              </a:p>
              <a:p>
                <a:pPr marL="0" indent="0">
                  <a:lnSpc>
                    <a:spcPct val="120000"/>
                  </a:lnSpc>
                  <a:buFont typeface="Arial" panose="020B0604020202020204" pitchFamily="34" charset="0"/>
                  <a:buNone/>
                </a:pPr>
                <a:r>
                  <a:rPr lang="fr-FR" dirty="0" smtClean="0"/>
                  <a:t>	</a:t>
                </a:r>
                <a14:m>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𝑑</m:t>
                    </m:r>
                    <m:r>
                      <a:rPr lang="fr-FR" i="1" dirty="0" smtClean="0">
                        <a:latin typeface="Cambria Math" panose="02040503050406030204" pitchFamily="18" charset="0"/>
                      </a:rPr>
                      <m:t>1} </m:t>
                    </m:r>
                  </m:oMath>
                </a14:m>
                <a:r>
                  <a:rPr lang="fr-FR" dirty="0" smtClean="0"/>
                  <a:t>: le diamètre nominal </a:t>
                </a:r>
              </a:p>
              <a:p>
                <a:pPr marL="0" indent="0">
                  <a:lnSpc>
                    <a:spcPct val="120000"/>
                  </a:lnSpc>
                  <a:buFont typeface="Arial" panose="020B0604020202020204" pitchFamily="34" charset="0"/>
                  <a:buNone/>
                </a:pPr>
                <a:r>
                  <a:rPr lang="fr-FR" dirty="0" smtClean="0"/>
                  <a:t>	</a:t>
                </a:r>
                <a14:m>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𝐿</m:t>
                    </m:r>
                    <m:r>
                      <a:rPr lang="fr-FR" i="1" dirty="0" smtClean="0">
                        <a:latin typeface="Cambria Math" panose="02040503050406030204" pitchFamily="18" charset="0"/>
                      </a:rPr>
                      <m:t>}</m:t>
                    </m:r>
                  </m:oMath>
                </a14:m>
                <a:r>
                  <a:rPr lang="fr-FR" dirty="0" smtClean="0"/>
                  <a:t>    : la longueur de la tige pour les vis ou </a:t>
                </a:r>
                <a:br>
                  <a:rPr lang="fr-FR" dirty="0" smtClean="0"/>
                </a:br>
                <a:r>
                  <a:rPr lang="fr-FR" dirty="0" smtClean="0"/>
                  <a:t>	           la longueur     libre     pour les goujons</a:t>
                </a:r>
              </a:p>
              <a:p>
                <a:pPr marL="0" indent="0">
                  <a:lnSpc>
                    <a:spcPct val="120000"/>
                  </a:lnSpc>
                  <a:buFont typeface="Arial" panose="020B0604020202020204" pitchFamily="34" charset="0"/>
                  <a:buNone/>
                </a:pPr>
                <a:r>
                  <a:rPr lang="fr-FR" dirty="0" smtClean="0"/>
                  <a:t>	</a:t>
                </a:r>
                <a14:m>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𝑙</m:t>
                    </m:r>
                    <m:r>
                      <a:rPr lang="fr-FR" i="1" dirty="0" smtClean="0">
                        <a:latin typeface="Cambria Math" panose="02040503050406030204" pitchFamily="18" charset="0"/>
                      </a:rPr>
                      <m:t>} </m:t>
                    </m:r>
                  </m:oMath>
                </a14:m>
                <a:r>
                  <a:rPr lang="fr-FR" dirty="0" smtClean="0"/>
                  <a:t>    :  la longueur fileté (optionnelle pour les vis) </a:t>
                </a:r>
              </a:p>
              <a:p>
                <a:pPr marL="0" indent="0">
                  <a:lnSpc>
                    <a:spcPct val="120000"/>
                  </a:lnSpc>
                  <a:buFont typeface="Arial" panose="020B0604020202020204" pitchFamily="34" charset="0"/>
                  <a:buNone/>
                </a:pPr>
                <a:r>
                  <a:rPr lang="fr-FR" dirty="0" smtClean="0"/>
                  <a:t>	</a:t>
                </a:r>
                <a14:m>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𝐽</m:t>
                    </m:r>
                    <m:r>
                      <a:rPr lang="fr-FR" i="1" dirty="0" smtClean="0">
                        <a:latin typeface="Cambria Math" panose="02040503050406030204" pitchFamily="18" charset="0"/>
                      </a:rPr>
                      <m:t>}</m:t>
                    </m:r>
                  </m:oMath>
                </a14:m>
                <a:r>
                  <a:rPr lang="fr-FR" dirty="0" smtClean="0"/>
                  <a:t>     : la longueur de l’implantation pour les goujons </a:t>
                </a:r>
                <a:r>
                  <a:rPr lang="fr-FR" sz="2100" dirty="0" smtClean="0"/>
                  <a:t>(métaux durs </a:t>
                </a:r>
                <a14:m>
                  <m:oMath xmlns:m="http://schemas.openxmlformats.org/officeDocument/2006/math">
                    <m:r>
                      <a:rPr lang="fr-FR" sz="2100" i="1" dirty="0">
                        <a:latin typeface="Cambria Math" panose="02040503050406030204" pitchFamily="18" charset="0"/>
                      </a:rPr>
                      <m:t>𝐽</m:t>
                    </m:r>
                    <m:r>
                      <a:rPr lang="fr-FR" sz="2100" i="1" dirty="0" smtClean="0">
                        <a:latin typeface="Cambria Math" panose="02040503050406030204" pitchFamily="18" charset="0"/>
                      </a:rPr>
                      <m:t>=1.5</m:t>
                    </m:r>
                    <m:r>
                      <a:rPr lang="fr-FR" sz="2100" i="1" dirty="0" smtClean="0">
                        <a:latin typeface="Cambria Math" panose="02040503050406030204" pitchFamily="18" charset="0"/>
                      </a:rPr>
                      <m:t>𝑑</m:t>
                    </m:r>
                  </m:oMath>
                </a14:m>
                <a:r>
                  <a:rPr lang="fr-FR" sz="2100" dirty="0"/>
                  <a:t>, métaux </a:t>
                </a:r>
                <a:r>
                  <a:rPr lang="fr-FR" sz="2100" dirty="0" smtClean="0"/>
                  <a:t>tendres</a:t>
                </a:r>
                <a14:m>
                  <m:oMath xmlns:m="http://schemas.openxmlformats.org/officeDocument/2006/math">
                    <m:r>
                      <a:rPr lang="fr-FR" sz="2100" dirty="0" smtClean="0">
                        <a:latin typeface="Cambria Math" panose="02040503050406030204" pitchFamily="18" charset="0"/>
                      </a:rPr>
                      <m:t> </m:t>
                    </m:r>
                    <m:r>
                      <a:rPr lang="fr-FR" sz="2100" i="1" dirty="0">
                        <a:latin typeface="Cambria Math" panose="02040503050406030204" pitchFamily="18" charset="0"/>
                      </a:rPr>
                      <m:t>𝐽</m:t>
                    </m:r>
                    <m:r>
                      <a:rPr lang="fr-FR" sz="2100" i="1" dirty="0">
                        <a:latin typeface="Cambria Math" panose="02040503050406030204" pitchFamily="18" charset="0"/>
                      </a:rPr>
                      <m:t>=2</m:t>
                    </m:r>
                    <m:r>
                      <a:rPr lang="fr-FR" sz="2100" i="1" dirty="0">
                        <a:latin typeface="Cambria Math" panose="02040503050406030204" pitchFamily="18" charset="0"/>
                      </a:rPr>
                      <m:t>𝑑</m:t>
                    </m:r>
                    <m:r>
                      <a:rPr lang="fr-FR" sz="2100" dirty="0" smtClean="0">
                        <a:latin typeface="Cambria Math" panose="02040503050406030204" pitchFamily="18" charset="0"/>
                      </a:rPr>
                      <m:t>)</m:t>
                    </m:r>
                  </m:oMath>
                </a14:m>
                <a:endParaRPr lang="fr-FR" dirty="0" smtClean="0"/>
              </a:p>
              <a:p>
                <a:pPr marL="0" indent="0">
                  <a:lnSpc>
                    <a:spcPct val="120000"/>
                  </a:lnSpc>
                  <a:buFont typeface="Arial" panose="020B0604020202020204" pitchFamily="34" charset="0"/>
                  <a:buNone/>
                </a:pPr>
                <a:r>
                  <a:rPr lang="fr-FR" dirty="0" smtClean="0"/>
                  <a:t>	{Classe de Qualité} : information utilisée pour trouver les valeurs numériques </a:t>
                </a:r>
                <a:br>
                  <a:rPr lang="fr-FR" dirty="0" smtClean="0"/>
                </a:br>
                <a:r>
                  <a:rPr lang="fr-FR" dirty="0" smtClean="0"/>
                  <a:t>                                                            relatives à la résistance du matériel</a:t>
                </a:r>
              </a:p>
              <a:p>
                <a:pPr marL="0" indent="0">
                  <a:lnSpc>
                    <a:spcPct val="120000"/>
                  </a:lnSpc>
                  <a:buFont typeface="Arial" panose="020B0604020202020204" pitchFamily="34" charset="0"/>
                  <a:buNone/>
                </a:pPr>
                <a:r>
                  <a:rPr lang="fr-FR" dirty="0" smtClean="0"/>
                  <a:t>	[Autres détails] : Norme de référence (importante à indiquer) : NF EN ISO, DIN, …, Traitement </a:t>
                </a:r>
              </a:p>
              <a:p>
                <a:pPr marL="0" indent="0">
                  <a:lnSpc>
                    <a:spcPct val="120000"/>
                  </a:lnSpc>
                  <a:buFont typeface="Arial" panose="020B0604020202020204" pitchFamily="34" charset="0"/>
                  <a:buNone/>
                </a:pPr>
                <a:r>
                  <a:rPr lang="fr-FR" dirty="0"/>
                  <a:t>e.g. Vis CHC M16</a:t>
                </a:r>
                <a14:m>
                  <m:oMath xmlns:m="http://schemas.openxmlformats.org/officeDocument/2006/math">
                    <m:r>
                      <a:rPr lang="fr-FR" i="1" dirty="0">
                        <a:latin typeface="Cambria Math" panose="02040503050406030204" pitchFamily="18" charset="0"/>
                        <a:ea typeface="Cambria Math" panose="02040503050406030204" pitchFamily="18" charset="0"/>
                      </a:rPr>
                      <m:t>×</m:t>
                    </m:r>
                  </m:oMath>
                </a14:m>
                <a:r>
                  <a:rPr lang="fr-FR" dirty="0"/>
                  <a:t>44 (38) 8.8 ISO 4762</a:t>
                </a:r>
                <a:br>
                  <a:rPr lang="fr-FR" dirty="0"/>
                </a:br>
                <a:r>
                  <a:rPr lang="fr-FR" dirty="0"/>
                  <a:t>        tête : CHC ISO 4762, M : </a:t>
                </a:r>
                <a:r>
                  <a:rPr lang="fr-FR" dirty="0" smtClean="0"/>
                  <a:t>filetage métrique, </a:t>
                </a:r>
                <a14:m>
                  <m:oMath xmlns:m="http://schemas.openxmlformats.org/officeDocument/2006/math">
                    <m:r>
                      <a:rPr lang="fr-FR" i="1">
                        <a:latin typeface="Cambria Math" panose="02040503050406030204" pitchFamily="18" charset="0"/>
                      </a:rPr>
                      <m:t>𝑑</m:t>
                    </m:r>
                    <m:r>
                      <a:rPr lang="fr-FR" i="1">
                        <a:latin typeface="Cambria Math" panose="02040503050406030204" pitchFamily="18" charset="0"/>
                      </a:rPr>
                      <m:t>1=16 </m:t>
                    </m:r>
                    <m:r>
                      <a:rPr lang="fr-FR" i="1">
                        <a:latin typeface="Cambria Math" panose="02040503050406030204" pitchFamily="18" charset="0"/>
                      </a:rPr>
                      <m:t>𝑚𝑚</m:t>
                    </m:r>
                  </m:oMath>
                </a14:m>
                <a:r>
                  <a:rPr lang="fr-FR" dirty="0"/>
                  <a:t>, </a:t>
                </a:r>
                <a14:m>
                  <m:oMath xmlns:m="http://schemas.openxmlformats.org/officeDocument/2006/math">
                    <m:r>
                      <a:rPr lang="fr-FR" i="1">
                        <a:latin typeface="Cambria Math" panose="02040503050406030204" pitchFamily="18" charset="0"/>
                      </a:rPr>
                      <m:t>𝐿</m:t>
                    </m:r>
                    <m:r>
                      <a:rPr lang="fr-FR" i="1">
                        <a:latin typeface="Cambria Math" panose="02040503050406030204" pitchFamily="18" charset="0"/>
                      </a:rPr>
                      <m:t>=44 </m:t>
                    </m:r>
                    <m:r>
                      <a:rPr lang="fr-FR" i="1">
                        <a:latin typeface="Cambria Math" panose="02040503050406030204" pitchFamily="18" charset="0"/>
                      </a:rPr>
                      <m:t>𝑚𝑚</m:t>
                    </m:r>
                    <m:r>
                      <a:rPr lang="fr-FR" i="1">
                        <a:latin typeface="Cambria Math" panose="02040503050406030204" pitchFamily="18" charset="0"/>
                      </a:rPr>
                      <m:t>,  </m:t>
                    </m:r>
                    <m:r>
                      <a:rPr lang="fr-FR" i="1">
                        <a:latin typeface="Cambria Math" panose="02040503050406030204" pitchFamily="18" charset="0"/>
                      </a:rPr>
                      <m:t>𝑙</m:t>
                    </m:r>
                    <m:r>
                      <a:rPr lang="fr-FR" i="1">
                        <a:latin typeface="Cambria Math" panose="02040503050406030204" pitchFamily="18" charset="0"/>
                      </a:rPr>
                      <m:t>=38 </m:t>
                    </m:r>
                    <m:r>
                      <a:rPr lang="fr-FR" i="1">
                        <a:latin typeface="Cambria Math" panose="02040503050406030204" pitchFamily="18" charset="0"/>
                      </a:rPr>
                      <m:t>𝑚𝑚</m:t>
                    </m:r>
                    <m:r>
                      <a:rPr lang="fr-FR" i="1">
                        <a:latin typeface="Cambria Math" panose="02040503050406030204" pitchFamily="18" charset="0"/>
                      </a:rPr>
                      <m:t>,</m:t>
                    </m:r>
                  </m:oMath>
                </a14:m>
                <a:r>
                  <a:rPr lang="fr-FR" dirty="0"/>
                  <a:t> Classe 8.8  </a:t>
                </a:r>
              </a:p>
              <a:p>
                <a:pPr marL="0" indent="0">
                  <a:lnSpc>
                    <a:spcPct val="120000"/>
                  </a:lnSpc>
                  <a:buFont typeface="Arial" panose="020B0604020202020204" pitchFamily="34" charset="0"/>
                  <a:buNone/>
                </a:pPr>
                <a:r>
                  <a:rPr lang="fr-FR" dirty="0" err="1"/>
                  <a:t>e.g</a:t>
                </a:r>
                <a:r>
                  <a:rPr lang="fr-FR" dirty="0"/>
                  <a:t>. Goujon M12-60 </a:t>
                </a:r>
                <a:r>
                  <a:rPr lang="fr-FR" dirty="0" err="1"/>
                  <a:t>bm</a:t>
                </a:r>
                <a:r>
                  <a:rPr lang="fr-FR" dirty="0"/>
                  <a:t> 18 – 8.8 30 NF E27-135</a:t>
                </a:r>
                <a:br>
                  <a:rPr lang="fr-FR" dirty="0"/>
                </a:br>
                <a:r>
                  <a:rPr lang="fr-FR" dirty="0"/>
                  <a:t>        type : NF E27-135, M : </a:t>
                </a:r>
                <a:r>
                  <a:rPr lang="fr-FR" dirty="0" smtClean="0"/>
                  <a:t>filetage métrique, </a:t>
                </a:r>
                <a14:m>
                  <m:oMath xmlns:m="http://schemas.openxmlformats.org/officeDocument/2006/math">
                    <m:r>
                      <a:rPr lang="fr-FR" i="1">
                        <a:latin typeface="Cambria Math" panose="02040503050406030204" pitchFamily="18" charset="0"/>
                      </a:rPr>
                      <m:t>𝑑</m:t>
                    </m:r>
                    <m:r>
                      <a:rPr lang="fr-FR" i="1">
                        <a:latin typeface="Cambria Math" panose="02040503050406030204" pitchFamily="18" charset="0"/>
                      </a:rPr>
                      <m:t>1=12 </m:t>
                    </m:r>
                    <m:r>
                      <a:rPr lang="fr-FR" i="1">
                        <a:latin typeface="Cambria Math" panose="02040503050406030204" pitchFamily="18" charset="0"/>
                      </a:rPr>
                      <m:t>𝑚𝑚</m:t>
                    </m:r>
                  </m:oMath>
                </a14:m>
                <a:r>
                  <a:rPr lang="fr-FR" dirty="0"/>
                  <a:t>, </a:t>
                </a:r>
                <a14:m>
                  <m:oMath xmlns:m="http://schemas.openxmlformats.org/officeDocument/2006/math">
                    <m:r>
                      <a:rPr lang="fr-FR" i="1">
                        <a:latin typeface="Cambria Math" panose="02040503050406030204" pitchFamily="18" charset="0"/>
                      </a:rPr>
                      <m:t>𝐿</m:t>
                    </m:r>
                    <m:r>
                      <a:rPr lang="fr-FR" i="1">
                        <a:latin typeface="Cambria Math" panose="02040503050406030204" pitchFamily="18" charset="0"/>
                      </a:rPr>
                      <m:t>=60 </m:t>
                    </m:r>
                    <m:r>
                      <a:rPr lang="fr-FR" i="1">
                        <a:latin typeface="Cambria Math" panose="02040503050406030204" pitchFamily="18" charset="0"/>
                      </a:rPr>
                      <m:t>𝑚𝑚</m:t>
                    </m:r>
                    <m:r>
                      <a:rPr lang="fr-FR" i="1">
                        <a:latin typeface="Cambria Math" panose="02040503050406030204" pitchFamily="18" charset="0"/>
                      </a:rPr>
                      <m:t>,  </m:t>
                    </m:r>
                    <m:r>
                      <a:rPr lang="fr-FR" i="1">
                        <a:latin typeface="Cambria Math" panose="02040503050406030204" pitchFamily="18" charset="0"/>
                      </a:rPr>
                      <m:t>𝐽</m:t>
                    </m:r>
                    <m:r>
                      <a:rPr lang="fr-FR" i="1">
                        <a:latin typeface="Cambria Math" panose="02040503050406030204" pitchFamily="18" charset="0"/>
                      </a:rPr>
                      <m:t>=18 </m:t>
                    </m:r>
                    <m:r>
                      <a:rPr lang="fr-FR" i="1">
                        <a:latin typeface="Cambria Math" panose="02040503050406030204" pitchFamily="18" charset="0"/>
                      </a:rPr>
                      <m:t>𝑚𝑚</m:t>
                    </m:r>
                    <m:r>
                      <a:rPr lang="fr-FR" i="1">
                        <a:latin typeface="Cambria Math" panose="02040503050406030204" pitchFamily="18" charset="0"/>
                      </a:rPr>
                      <m:t>, </m:t>
                    </m:r>
                    <m:r>
                      <a:rPr lang="fr-FR" i="1">
                        <a:latin typeface="Cambria Math" panose="02040503050406030204" pitchFamily="18" charset="0"/>
                      </a:rPr>
                      <m:t>𝑙</m:t>
                    </m:r>
                    <m:r>
                      <a:rPr lang="fr-FR" i="1">
                        <a:latin typeface="Cambria Math" panose="02040503050406030204" pitchFamily="18" charset="0"/>
                      </a:rPr>
                      <m:t>=30 </m:t>
                    </m:r>
                    <m:r>
                      <a:rPr lang="fr-FR" i="1">
                        <a:latin typeface="Cambria Math" panose="02040503050406030204" pitchFamily="18" charset="0"/>
                      </a:rPr>
                      <m:t>𝑚𝑚</m:t>
                    </m:r>
                    <m:r>
                      <a:rPr lang="fr-FR" i="1">
                        <a:latin typeface="Cambria Math" panose="02040503050406030204" pitchFamily="18" charset="0"/>
                      </a:rPr>
                      <m:t>,</m:t>
                    </m:r>
                  </m:oMath>
                </a14:m>
                <a:r>
                  <a:rPr lang="fr-FR" dirty="0"/>
                  <a:t> Classe 8.8</a:t>
                </a:r>
              </a:p>
              <a:p>
                <a:pPr marL="0" indent="0">
                  <a:buFont typeface="Arial" panose="020B0604020202020204" pitchFamily="34" charset="0"/>
                  <a:buNone/>
                </a:pPr>
                <a:endParaRPr lang="fr-FR" dirty="0"/>
              </a:p>
            </p:txBody>
          </p:sp>
        </mc:Choice>
        <mc:Fallback xmlns="">
          <p:sp>
            <p:nvSpPr>
              <p:cNvPr id="26" name="Content Placeholder 2"/>
              <p:cNvSpPr txBox="1">
                <a:spLocks noRot="1" noChangeAspect="1" noMove="1" noResize="1" noEditPoints="1" noAdjustHandles="1" noChangeArrowheads="1" noChangeShapeType="1" noTextEdit="1"/>
              </p:cNvSpPr>
              <p:nvPr/>
            </p:nvSpPr>
            <p:spPr>
              <a:xfrm>
                <a:off x="873612" y="1326292"/>
                <a:ext cx="8103002" cy="5531708"/>
              </a:xfrm>
              <a:prstGeom prst="rect">
                <a:avLst/>
              </a:prstGeom>
              <a:blipFill rotWithShape="1">
                <a:blip r:embed="rId8"/>
                <a:stretch>
                  <a:fillRect l="-75" t="-110"/>
                </a:stretch>
              </a:blipFill>
            </p:spPr>
            <p:txBody>
              <a:bodyPr/>
              <a:lstStyle/>
              <a:p>
                <a:r>
                  <a:rPr lang="fr-FR">
                    <a:noFill/>
                  </a:rPr>
                  <a:t> </a:t>
                </a:r>
              </a:p>
            </p:txBody>
          </p:sp>
        </mc:Fallback>
      </mc:AlternateContent>
      <p:sp>
        <p:nvSpPr>
          <p:cNvPr id="22" name="ZoneTexte 6"/>
          <p:cNvSpPr txBox="1"/>
          <p:nvPr/>
        </p:nvSpPr>
        <p:spPr>
          <a:xfrm>
            <a:off x="303304" y="2435899"/>
            <a:ext cx="7169059" cy="1200329"/>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marL="342900" indent="-342900" algn="ctr">
              <a:buAutoNum type="alphaLcParenBoth"/>
            </a:pPr>
            <a:r>
              <a:rPr lang="fr-FR" dirty="0" smtClean="0">
                <a:solidFill>
                  <a:srgbClr val="FF0000"/>
                </a:solidFill>
              </a:rPr>
              <a:t>Répondez aux questions pages 50, 51 et 54.</a:t>
            </a:r>
          </a:p>
          <a:p>
            <a:pPr marL="342900" indent="-342900" algn="ctr">
              <a:buAutoNum type="alphaLcParenBoth"/>
            </a:pPr>
            <a:r>
              <a:rPr lang="fr-FR" dirty="0" smtClean="0">
                <a:solidFill>
                  <a:srgbClr val="FF0000"/>
                </a:solidFill>
              </a:rPr>
              <a:t>Trouvez les filetages indiqués sur les dessins des pages 37, 44 et 49</a:t>
            </a:r>
          </a:p>
          <a:p>
            <a:pPr marL="342900" indent="-342900" algn="ctr">
              <a:buAutoNum type="alphaLcParenBoth"/>
            </a:pPr>
            <a:r>
              <a:rPr lang="fr-FR" dirty="0" smtClean="0">
                <a:solidFill>
                  <a:srgbClr val="FF0000"/>
                </a:solidFill>
              </a:rPr>
              <a:t>Corrigez vos dessins, si nécessaire   </a:t>
            </a:r>
            <a:endParaRPr lang="fr-FR" dirty="0">
              <a:solidFill>
                <a:srgbClr val="FF0000"/>
              </a:solidFill>
            </a:endParaRPr>
          </a:p>
        </p:txBody>
      </p:sp>
    </p:spTree>
    <p:extLst>
      <p:ext uri="{BB962C8B-B14F-4D97-AF65-F5344CB8AC3E}">
        <p14:creationId xmlns:p14="http://schemas.microsoft.com/office/powerpoint/2010/main" val="38784115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avec freins</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36</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827BA981-7DAA-4957-82DA-8C019E8C9DB3}"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0194286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avec freins</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37</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necteur droit 4"/>
          <p:cNvCxnSpPr/>
          <p:nvPr/>
        </p:nvCxnSpPr>
        <p:spPr>
          <a:xfrm>
            <a:off x="2841171" y="1665514"/>
            <a:ext cx="95522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3318782" y="1665514"/>
            <a:ext cx="1179739" cy="14205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3736965" y="1823357"/>
            <a:ext cx="12128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4343405" y="1823357"/>
            <a:ext cx="155116" cy="12627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4498519" y="3086100"/>
            <a:ext cx="7409945" cy="923330"/>
          </a:xfrm>
          <a:prstGeom prst="rect">
            <a:avLst/>
          </a:prstGeom>
          <a:noFill/>
          <a:ln w="19050">
            <a:solidFill>
              <a:srgbClr val="FF0000"/>
            </a:solidFill>
          </a:ln>
        </p:spPr>
        <p:txBody>
          <a:bodyPr wrap="square" rtlCol="0">
            <a:spAutoFit/>
          </a:bodyPr>
          <a:lstStyle/>
          <a:p>
            <a:r>
              <a:rPr lang="fr-FR" dirty="0" smtClean="0">
                <a:solidFill>
                  <a:srgbClr val="FF0000"/>
                </a:solidFill>
              </a:rPr>
              <a:t>Les phénomènes dont l’auteur parle sont reliés aux sollicitations dynamiques. Les sollicitations dynamiques impliquent des efforts d’inerties qui peuvent éventuellement desserrer l’écrou. Un frein empêche le desserrage.</a:t>
            </a:r>
            <a:endParaRPr lang="fr-FR" dirty="0">
              <a:solidFill>
                <a:srgbClr val="FF0000"/>
              </a:solidFill>
            </a:endParaRPr>
          </a:p>
        </p:txBody>
      </p:sp>
      <p:sp>
        <p:nvSpPr>
          <p:cNvPr id="3" name="Date Placeholder 2"/>
          <p:cNvSpPr>
            <a:spLocks noGrp="1"/>
          </p:cNvSpPr>
          <p:nvPr>
            <p:ph type="dt" sz="half" idx="10"/>
          </p:nvPr>
        </p:nvSpPr>
        <p:spPr/>
        <p:txBody>
          <a:bodyPr/>
          <a:lstStyle/>
          <a:p>
            <a:fld id="{3F02EAE3-B31E-479F-B10C-E2F03B1A578A}"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3620899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avec freins</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38</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33569" y="482166"/>
            <a:ext cx="3921623" cy="646331"/>
          </a:xfrm>
          <a:prstGeom prst="rect">
            <a:avLst/>
          </a:prstGeom>
          <a:noFill/>
        </p:spPr>
        <p:txBody>
          <a:bodyPr wrap="square" rtlCol="0">
            <a:spAutoFit/>
          </a:bodyPr>
          <a:lstStyle/>
          <a:p>
            <a:r>
              <a:rPr lang="fr-FR" dirty="0" smtClean="0"/>
              <a:t>Un exemple est l’écrou à créneaux (HK) et sa goupille (goupille fendue)</a:t>
            </a:r>
          </a:p>
        </p:txBody>
      </p:sp>
      <p:sp>
        <p:nvSpPr>
          <p:cNvPr id="14" name="Right Brace 13"/>
          <p:cNvSpPr/>
          <p:nvPr/>
        </p:nvSpPr>
        <p:spPr>
          <a:xfrm>
            <a:off x="6557319" y="1375719"/>
            <a:ext cx="337751" cy="1416908"/>
          </a:xfrm>
          <a:prstGeom prst="rightBrace">
            <a:avLst>
              <a:gd name="adj1" fmla="val 38921"/>
              <a:gd name="adj2" fmla="val 4709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rotWithShape="1">
          <a:blip r:embed="rId3"/>
          <a:srcRect l="241" t="15421" r="-241" b="440"/>
          <a:stretch/>
        </p:blipFill>
        <p:spPr>
          <a:xfrm>
            <a:off x="7197550" y="1074493"/>
            <a:ext cx="3160542" cy="1458067"/>
          </a:xfrm>
          <a:prstGeom prst="rect">
            <a:avLst/>
          </a:prstGeom>
        </p:spPr>
      </p:pic>
      <p:pic>
        <p:nvPicPr>
          <p:cNvPr id="7" name="Picture 6"/>
          <p:cNvPicPr>
            <a:picLocks noChangeAspect="1"/>
          </p:cNvPicPr>
          <p:nvPr/>
        </p:nvPicPr>
        <p:blipFill rotWithShape="1">
          <a:blip r:embed="rId4"/>
          <a:srcRect b="17978"/>
          <a:stretch/>
        </p:blipFill>
        <p:spPr>
          <a:xfrm>
            <a:off x="7033569" y="2675539"/>
            <a:ext cx="2550795" cy="1586229"/>
          </a:xfrm>
          <a:prstGeom prst="rect">
            <a:avLst/>
          </a:prstGeom>
        </p:spPr>
      </p:pic>
      <p:sp>
        <p:nvSpPr>
          <p:cNvPr id="12" name="TextBox 11"/>
          <p:cNvSpPr txBox="1"/>
          <p:nvPr/>
        </p:nvSpPr>
        <p:spPr>
          <a:xfrm>
            <a:off x="7033569" y="2532560"/>
            <a:ext cx="4168429" cy="369332"/>
          </a:xfrm>
          <a:prstGeom prst="rect">
            <a:avLst/>
          </a:prstGeom>
          <a:noFill/>
        </p:spPr>
        <p:txBody>
          <a:bodyPr wrap="square" rtlCol="0">
            <a:spAutoFit/>
          </a:bodyPr>
          <a:lstStyle/>
          <a:p>
            <a:r>
              <a:rPr lang="fr-FR" dirty="0" smtClean="0"/>
              <a:t>Ecrou HK à créneaux et goupille</a:t>
            </a:r>
            <a:endParaRPr lang="en-US" dirty="0"/>
          </a:p>
        </p:txBody>
      </p:sp>
      <p:pic>
        <p:nvPicPr>
          <p:cNvPr id="15" name="Picture 14"/>
          <p:cNvPicPr>
            <a:picLocks noChangeAspect="1"/>
          </p:cNvPicPr>
          <p:nvPr/>
        </p:nvPicPr>
        <p:blipFill>
          <a:blip r:embed="rId5"/>
          <a:stretch>
            <a:fillRect/>
          </a:stretch>
        </p:blipFill>
        <p:spPr>
          <a:xfrm>
            <a:off x="6708122" y="4840877"/>
            <a:ext cx="3008955" cy="1406208"/>
          </a:xfrm>
          <a:prstGeom prst="rect">
            <a:avLst/>
          </a:prstGeom>
        </p:spPr>
      </p:pic>
      <p:sp>
        <p:nvSpPr>
          <p:cNvPr id="19" name="TextBox 18"/>
          <p:cNvSpPr txBox="1"/>
          <p:nvPr/>
        </p:nvSpPr>
        <p:spPr>
          <a:xfrm>
            <a:off x="7048809" y="4483384"/>
            <a:ext cx="3893511" cy="369332"/>
          </a:xfrm>
          <a:prstGeom prst="rect">
            <a:avLst/>
          </a:prstGeom>
          <a:noFill/>
        </p:spPr>
        <p:txBody>
          <a:bodyPr wrap="square" rtlCol="0">
            <a:spAutoFit/>
          </a:bodyPr>
          <a:lstStyle/>
          <a:p>
            <a:r>
              <a:rPr lang="fr-FR" dirty="0" smtClean="0"/>
              <a:t>Ecrou HK dégagé à créneaux et goupille</a:t>
            </a:r>
            <a:endParaRPr lang="en-US" dirty="0"/>
          </a:p>
        </p:txBody>
      </p:sp>
      <p:sp>
        <p:nvSpPr>
          <p:cNvPr id="3" name="Rectangle 2"/>
          <p:cNvSpPr/>
          <p:nvPr/>
        </p:nvSpPr>
        <p:spPr>
          <a:xfrm>
            <a:off x="6784522" y="331470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658306" y="486541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686426" y="4857813"/>
            <a:ext cx="70588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833508" y="4869044"/>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726194" y="4900582"/>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514428" y="5098331"/>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6417112" y="5123098"/>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Date Placeholder 7"/>
          <p:cNvSpPr>
            <a:spLocks noGrp="1"/>
          </p:cNvSpPr>
          <p:nvPr>
            <p:ph type="dt" sz="half" idx="10"/>
          </p:nvPr>
        </p:nvSpPr>
        <p:spPr/>
        <p:txBody>
          <a:bodyPr/>
          <a:lstStyle/>
          <a:p>
            <a:fld id="{B654B47B-926B-4E9B-ABE8-F1D0B25C0728}"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5668818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avec freins</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39</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33569" y="482166"/>
            <a:ext cx="3921623" cy="646331"/>
          </a:xfrm>
          <a:prstGeom prst="rect">
            <a:avLst/>
          </a:prstGeom>
          <a:noFill/>
        </p:spPr>
        <p:txBody>
          <a:bodyPr wrap="square" rtlCol="0">
            <a:spAutoFit/>
          </a:bodyPr>
          <a:lstStyle/>
          <a:p>
            <a:r>
              <a:rPr lang="fr-FR" dirty="0" smtClean="0"/>
              <a:t>Un exemple est l’écrou à créneaux (HK) et sa goupille (goupille fendue)</a:t>
            </a:r>
          </a:p>
        </p:txBody>
      </p:sp>
      <p:sp>
        <p:nvSpPr>
          <p:cNvPr id="14" name="Right Brace 13"/>
          <p:cNvSpPr/>
          <p:nvPr/>
        </p:nvSpPr>
        <p:spPr>
          <a:xfrm>
            <a:off x="6557319" y="1375719"/>
            <a:ext cx="337751" cy="1416908"/>
          </a:xfrm>
          <a:prstGeom prst="rightBrace">
            <a:avLst>
              <a:gd name="adj1" fmla="val 38921"/>
              <a:gd name="adj2" fmla="val 4709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rotWithShape="1">
          <a:blip r:embed="rId3"/>
          <a:srcRect l="241" t="15421" r="-241" b="440"/>
          <a:stretch/>
        </p:blipFill>
        <p:spPr>
          <a:xfrm>
            <a:off x="7197550" y="1074493"/>
            <a:ext cx="3160542" cy="1458067"/>
          </a:xfrm>
          <a:prstGeom prst="rect">
            <a:avLst/>
          </a:prstGeom>
        </p:spPr>
      </p:pic>
      <p:pic>
        <p:nvPicPr>
          <p:cNvPr id="7" name="Picture 6"/>
          <p:cNvPicPr>
            <a:picLocks noChangeAspect="1"/>
          </p:cNvPicPr>
          <p:nvPr/>
        </p:nvPicPr>
        <p:blipFill rotWithShape="1">
          <a:blip r:embed="rId4"/>
          <a:srcRect b="17978"/>
          <a:stretch/>
        </p:blipFill>
        <p:spPr>
          <a:xfrm>
            <a:off x="7033569" y="2675539"/>
            <a:ext cx="2550795" cy="1586229"/>
          </a:xfrm>
          <a:prstGeom prst="rect">
            <a:avLst/>
          </a:prstGeom>
        </p:spPr>
      </p:pic>
      <p:sp>
        <p:nvSpPr>
          <p:cNvPr id="12" name="TextBox 11"/>
          <p:cNvSpPr txBox="1"/>
          <p:nvPr/>
        </p:nvSpPr>
        <p:spPr>
          <a:xfrm>
            <a:off x="7033569" y="2532560"/>
            <a:ext cx="4168429" cy="369332"/>
          </a:xfrm>
          <a:prstGeom prst="rect">
            <a:avLst/>
          </a:prstGeom>
          <a:noFill/>
        </p:spPr>
        <p:txBody>
          <a:bodyPr wrap="square" rtlCol="0">
            <a:spAutoFit/>
          </a:bodyPr>
          <a:lstStyle/>
          <a:p>
            <a:r>
              <a:rPr lang="fr-FR" dirty="0" smtClean="0"/>
              <a:t>Ecrou HK à créneaux et goupille</a:t>
            </a:r>
            <a:endParaRPr lang="en-US" dirty="0"/>
          </a:p>
        </p:txBody>
      </p:sp>
      <p:pic>
        <p:nvPicPr>
          <p:cNvPr id="15" name="Picture 14"/>
          <p:cNvPicPr>
            <a:picLocks noChangeAspect="1"/>
          </p:cNvPicPr>
          <p:nvPr/>
        </p:nvPicPr>
        <p:blipFill>
          <a:blip r:embed="rId5"/>
          <a:stretch>
            <a:fillRect/>
          </a:stretch>
        </p:blipFill>
        <p:spPr>
          <a:xfrm>
            <a:off x="6708122" y="4840877"/>
            <a:ext cx="3008955" cy="1406208"/>
          </a:xfrm>
          <a:prstGeom prst="rect">
            <a:avLst/>
          </a:prstGeom>
        </p:spPr>
      </p:pic>
      <p:sp>
        <p:nvSpPr>
          <p:cNvPr id="19" name="TextBox 18"/>
          <p:cNvSpPr txBox="1"/>
          <p:nvPr/>
        </p:nvSpPr>
        <p:spPr>
          <a:xfrm>
            <a:off x="7048809" y="4483384"/>
            <a:ext cx="3893511" cy="369332"/>
          </a:xfrm>
          <a:prstGeom prst="rect">
            <a:avLst/>
          </a:prstGeom>
          <a:noFill/>
        </p:spPr>
        <p:txBody>
          <a:bodyPr wrap="square" rtlCol="0">
            <a:spAutoFit/>
          </a:bodyPr>
          <a:lstStyle/>
          <a:p>
            <a:r>
              <a:rPr lang="fr-FR" dirty="0" smtClean="0"/>
              <a:t>Ecrou HK dégagé à créneaux et goupille</a:t>
            </a:r>
            <a:endParaRPr lang="en-US" dirty="0"/>
          </a:p>
        </p:txBody>
      </p:sp>
      <p:sp>
        <p:nvSpPr>
          <p:cNvPr id="3" name="Rectangle 2"/>
          <p:cNvSpPr/>
          <p:nvPr/>
        </p:nvSpPr>
        <p:spPr>
          <a:xfrm>
            <a:off x="6784522" y="331470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658306" y="486541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686426" y="4857813"/>
            <a:ext cx="70588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833508" y="4869044"/>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726194" y="4900582"/>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514428" y="5098331"/>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6417112" y="5123098"/>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p:cNvCxnSpPr/>
          <p:nvPr/>
        </p:nvCxnSpPr>
        <p:spPr>
          <a:xfrm flipH="1" flipV="1">
            <a:off x="9344026" y="3743326"/>
            <a:ext cx="507032" cy="181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439277" y="5429250"/>
            <a:ext cx="411781" cy="11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943975" y="3038475"/>
            <a:ext cx="640389" cy="1223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035464" y="4865410"/>
            <a:ext cx="640389" cy="1223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777664" y="4826202"/>
            <a:ext cx="2474923" cy="1477328"/>
          </a:xfrm>
          <a:prstGeom prst="rect">
            <a:avLst/>
          </a:prstGeom>
          <a:noFill/>
        </p:spPr>
        <p:txBody>
          <a:bodyPr wrap="square" rtlCol="0">
            <a:spAutoFit/>
          </a:bodyPr>
          <a:lstStyle/>
          <a:p>
            <a:r>
              <a:rPr lang="fr-FR" dirty="0" smtClean="0"/>
              <a:t>Observez les différences aux montages : la goupille ne s’accroche pas au même endroit sur l’écrou.</a:t>
            </a:r>
            <a:endParaRPr lang="en-US" dirty="0"/>
          </a:p>
        </p:txBody>
      </p:sp>
      <p:sp>
        <p:nvSpPr>
          <p:cNvPr id="8" name="Date Placeholder 7"/>
          <p:cNvSpPr>
            <a:spLocks noGrp="1"/>
          </p:cNvSpPr>
          <p:nvPr>
            <p:ph type="dt" sz="half" idx="10"/>
          </p:nvPr>
        </p:nvSpPr>
        <p:spPr/>
        <p:txBody>
          <a:bodyPr/>
          <a:lstStyle/>
          <a:p>
            <a:fld id="{FDB85393-3C07-4FED-B8A6-622985C068E8}"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5276380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SMT1\Related Documents\100 01 85 E2 Propulseur AV - Boitier inférieur.jpg"/>
          <p:cNvPicPr>
            <a:picLocks noChangeAspect="1" noChangeArrowheads="1"/>
          </p:cNvPicPr>
          <p:nvPr/>
        </p:nvPicPr>
        <p:blipFill rotWithShape="1">
          <a:blip r:embed="rId2">
            <a:extLst>
              <a:ext uri="{28A0092B-C50C-407E-A947-70E740481C1C}">
                <a14:useLocalDpi xmlns:a14="http://schemas.microsoft.com/office/drawing/2010/main" val="0"/>
              </a:ext>
            </a:extLst>
          </a:blip>
          <a:srcRect l="16211" t="23056" r="5603" b="19028"/>
          <a:stretch/>
        </p:blipFill>
        <p:spPr bwMode="auto">
          <a:xfrm>
            <a:off x="5610225" y="-37980"/>
            <a:ext cx="6581775" cy="6895980"/>
          </a:xfrm>
          <a:prstGeom prst="rect">
            <a:avLst/>
          </a:prstGeom>
          <a:solidFill>
            <a:srgbClr val="C9C9C9">
              <a:alpha val="50196"/>
            </a:srgbClr>
          </a:solidFill>
        </p:spPr>
      </p:pic>
      <p:sp>
        <p:nvSpPr>
          <p:cNvPr id="2" name="Titre 1"/>
          <p:cNvSpPr>
            <a:spLocks noGrp="1"/>
          </p:cNvSpPr>
          <p:nvPr>
            <p:ph type="title"/>
          </p:nvPr>
        </p:nvSpPr>
        <p:spPr>
          <a:xfrm>
            <a:off x="838200" y="365125"/>
            <a:ext cx="6191250" cy="1325563"/>
          </a:xfrm>
        </p:spPr>
        <p:txBody>
          <a:bodyPr/>
          <a:lstStyle/>
          <a:p>
            <a:r>
              <a:rPr lang="fr-FR" dirty="0" smtClean="0"/>
              <a:t>Vers l’étude des mécanismes</a:t>
            </a:r>
            <a:endParaRPr lang="fr-FR" dirty="0"/>
          </a:p>
        </p:txBody>
      </p:sp>
      <p:sp>
        <p:nvSpPr>
          <p:cNvPr id="3" name="Espace réservé du contenu 2"/>
          <p:cNvSpPr>
            <a:spLocks noGrp="1"/>
          </p:cNvSpPr>
          <p:nvPr>
            <p:ph idx="1"/>
          </p:nvPr>
        </p:nvSpPr>
        <p:spPr>
          <a:xfrm>
            <a:off x="838200" y="1825625"/>
            <a:ext cx="4831080" cy="4351338"/>
          </a:xfrm>
        </p:spPr>
        <p:txBody>
          <a:bodyPr>
            <a:normAutofit fontScale="92500" lnSpcReduction="10000"/>
          </a:bodyPr>
          <a:lstStyle/>
          <a:p>
            <a:pPr marL="0" indent="0">
              <a:lnSpc>
                <a:spcPct val="110000"/>
              </a:lnSpc>
              <a:buNone/>
            </a:pPr>
            <a:r>
              <a:rPr lang="fr-FR" sz="1900" dirty="0"/>
              <a:t>Cet exemple clarifie l’importance des pièces normalisées. Sur ce dessin, seules les pièces du corps et les deux arbres (pièces colorées) ne sont pas normalisées (pouvez-vous trouver les couleurs qui indiquent les arbres ?).  </a:t>
            </a:r>
          </a:p>
          <a:p>
            <a:pPr marL="0" indent="0">
              <a:lnSpc>
                <a:spcPct val="110000"/>
              </a:lnSpc>
              <a:buNone/>
            </a:pPr>
            <a:r>
              <a:rPr lang="fr-FR" sz="1900" b="1" dirty="0" smtClean="0"/>
              <a:t>Les </a:t>
            </a:r>
            <a:r>
              <a:rPr lang="fr-FR" sz="1900" b="1" dirty="0"/>
              <a:t>pièces qui ne sont pas colorées sont des pièces </a:t>
            </a:r>
            <a:r>
              <a:rPr lang="fr-FR" sz="1900" b="1" dirty="0" smtClean="0"/>
              <a:t>normalisées.</a:t>
            </a:r>
            <a:endParaRPr lang="fr-FR" sz="100" b="1" dirty="0"/>
          </a:p>
          <a:p>
            <a:pPr marL="0" indent="0">
              <a:lnSpc>
                <a:spcPct val="110000"/>
              </a:lnSpc>
              <a:buNone/>
            </a:pPr>
            <a:r>
              <a:rPr lang="fr-FR" sz="1900" dirty="0" smtClean="0"/>
              <a:t>Nous comprenons directement l’importance des pièces normalisées. Sans connaître ces pièces ainsi que leur fonctionnement de base nous ne pouvons pas apprécier le fonctionnement du mécanisme, ni les choix du dessinateur, ni les problèmes qui sont potentiellement associés avec le mécanisme. </a:t>
            </a:r>
            <a:endParaRPr lang="fr-FR" sz="2200" u="sng" dirty="0">
              <a:solidFill>
                <a:srgbClr val="FF0000"/>
              </a:solidFill>
            </a:endParaRPr>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4</a:t>
            </a:fld>
            <a:endParaRPr lang="en-US"/>
          </a:p>
        </p:txBody>
      </p:sp>
      <p:sp>
        <p:nvSpPr>
          <p:cNvPr id="5" name="Forme libre 4"/>
          <p:cNvSpPr/>
          <p:nvPr/>
        </p:nvSpPr>
        <p:spPr>
          <a:xfrm>
            <a:off x="7348538" y="1419225"/>
            <a:ext cx="727075" cy="2690813"/>
          </a:xfrm>
          <a:custGeom>
            <a:avLst/>
            <a:gdLst>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33400 w 890588"/>
              <a:gd name="connsiteY22" fmla="*/ 14288 h 2681288"/>
              <a:gd name="connsiteX23" fmla="*/ 500063 w 890588"/>
              <a:gd name="connsiteY23" fmla="*/ 133350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52413 w 890588"/>
              <a:gd name="connsiteY28" fmla="*/ 147638 h 2681288"/>
              <a:gd name="connsiteX29" fmla="*/ 271463 w 890588"/>
              <a:gd name="connsiteY29" fmla="*/ 23813 h 2681288"/>
              <a:gd name="connsiteX30" fmla="*/ 180975 w 890588"/>
              <a:gd name="connsiteY30" fmla="*/ 28575 h 2681288"/>
              <a:gd name="connsiteX31" fmla="*/ 195263 w 890588"/>
              <a:gd name="connsiteY31" fmla="*/ 247650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33400 w 890588"/>
              <a:gd name="connsiteY22" fmla="*/ 14288 h 2681288"/>
              <a:gd name="connsiteX23" fmla="*/ 500063 w 890588"/>
              <a:gd name="connsiteY23" fmla="*/ 133350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95263 w 890588"/>
              <a:gd name="connsiteY31" fmla="*/ 247650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33400 w 890588"/>
              <a:gd name="connsiteY22" fmla="*/ 14288 h 2681288"/>
              <a:gd name="connsiteX23" fmla="*/ 500063 w 890588"/>
              <a:gd name="connsiteY23" fmla="*/ 133350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0063 w 890588"/>
              <a:gd name="connsiteY23" fmla="*/ 133350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19113 w 890588"/>
              <a:gd name="connsiteY23" fmla="*/ 142875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6275 w 890588"/>
              <a:gd name="connsiteY13" fmla="*/ 671513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33425 w 890588"/>
              <a:gd name="connsiteY16" fmla="*/ 595313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14375 w 890588"/>
              <a:gd name="connsiteY17" fmla="*/ 390525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28662 w 890588"/>
              <a:gd name="connsiteY17" fmla="*/ 376238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28662 w 890588"/>
              <a:gd name="connsiteY17" fmla="*/ 400051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76225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28662 w 890588"/>
              <a:gd name="connsiteY17" fmla="*/ 400051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52400 w 890588"/>
              <a:gd name="connsiteY32" fmla="*/ 271463 h 2681288"/>
              <a:gd name="connsiteX33" fmla="*/ 100013 w 890588"/>
              <a:gd name="connsiteY33" fmla="*/ 261937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1288"/>
              <a:gd name="connsiteX1" fmla="*/ 19050 w 890588"/>
              <a:gd name="connsiteY1" fmla="*/ 2600325 h 2681288"/>
              <a:gd name="connsiteX2" fmla="*/ 252413 w 890588"/>
              <a:gd name="connsiteY2" fmla="*/ 2600325 h 2681288"/>
              <a:gd name="connsiteX3" fmla="*/ 247650 w 890588"/>
              <a:gd name="connsiteY3" fmla="*/ 2667000 h 2681288"/>
              <a:gd name="connsiteX4" fmla="*/ 61913 w 890588"/>
              <a:gd name="connsiteY4" fmla="*/ 2657475 h 2681288"/>
              <a:gd name="connsiteX5" fmla="*/ 61913 w 890588"/>
              <a:gd name="connsiteY5" fmla="*/ 2657475 h 2681288"/>
              <a:gd name="connsiteX6" fmla="*/ 428625 w 890588"/>
              <a:gd name="connsiteY6" fmla="*/ 2681288 h 2681288"/>
              <a:gd name="connsiteX7" fmla="*/ 433388 w 890588"/>
              <a:gd name="connsiteY7" fmla="*/ 2605088 h 2681288"/>
              <a:gd name="connsiteX8" fmla="*/ 276225 w 890588"/>
              <a:gd name="connsiteY8" fmla="*/ 2552700 h 2681288"/>
              <a:gd name="connsiteX9" fmla="*/ 257175 w 890588"/>
              <a:gd name="connsiteY9" fmla="*/ 490538 h 2681288"/>
              <a:gd name="connsiteX10" fmla="*/ 280988 w 890588"/>
              <a:gd name="connsiteY10" fmla="*/ 471488 h 2681288"/>
              <a:gd name="connsiteX11" fmla="*/ 433388 w 890588"/>
              <a:gd name="connsiteY11" fmla="*/ 466725 h 2681288"/>
              <a:gd name="connsiteX12" fmla="*/ 600075 w 890588"/>
              <a:gd name="connsiteY12" fmla="*/ 595313 h 2681288"/>
              <a:gd name="connsiteX13" fmla="*/ 671512 w 890588"/>
              <a:gd name="connsiteY13" fmla="*/ 657226 h 2681288"/>
              <a:gd name="connsiteX14" fmla="*/ 890588 w 890588"/>
              <a:gd name="connsiteY14" fmla="*/ 657225 h 2681288"/>
              <a:gd name="connsiteX15" fmla="*/ 890588 w 890588"/>
              <a:gd name="connsiteY15" fmla="*/ 581025 h 2681288"/>
              <a:gd name="connsiteX16" fmla="*/ 728663 w 890588"/>
              <a:gd name="connsiteY16" fmla="*/ 581026 h 2681288"/>
              <a:gd name="connsiteX17" fmla="*/ 728662 w 890588"/>
              <a:gd name="connsiteY17" fmla="*/ 400051 h 2681288"/>
              <a:gd name="connsiteX18" fmla="*/ 666750 w 890588"/>
              <a:gd name="connsiteY18" fmla="*/ 385763 h 2681288"/>
              <a:gd name="connsiteX19" fmla="*/ 657225 w 890588"/>
              <a:gd name="connsiteY19" fmla="*/ 219075 h 2681288"/>
              <a:gd name="connsiteX20" fmla="*/ 695325 w 890588"/>
              <a:gd name="connsiteY20" fmla="*/ 219075 h 2681288"/>
              <a:gd name="connsiteX21" fmla="*/ 690563 w 890588"/>
              <a:gd name="connsiteY21" fmla="*/ 0 h 2681288"/>
              <a:gd name="connsiteX22" fmla="*/ 504825 w 890588"/>
              <a:gd name="connsiteY22" fmla="*/ 9526 h 2681288"/>
              <a:gd name="connsiteX23" fmla="*/ 504825 w 890588"/>
              <a:gd name="connsiteY23" fmla="*/ 147637 h 2681288"/>
              <a:gd name="connsiteX24" fmla="*/ 428625 w 890588"/>
              <a:gd name="connsiteY24" fmla="*/ 133350 h 2681288"/>
              <a:gd name="connsiteX25" fmla="*/ 428625 w 890588"/>
              <a:gd name="connsiteY25" fmla="*/ 9525 h 2681288"/>
              <a:gd name="connsiteX26" fmla="*/ 328613 w 890588"/>
              <a:gd name="connsiteY26" fmla="*/ 23813 h 2681288"/>
              <a:gd name="connsiteX27" fmla="*/ 323850 w 890588"/>
              <a:gd name="connsiteY27" fmla="*/ 147638 h 2681288"/>
              <a:gd name="connsiteX28" fmla="*/ 266700 w 890588"/>
              <a:gd name="connsiteY28" fmla="*/ 147638 h 2681288"/>
              <a:gd name="connsiteX29" fmla="*/ 271463 w 890588"/>
              <a:gd name="connsiteY29" fmla="*/ 23813 h 2681288"/>
              <a:gd name="connsiteX30" fmla="*/ 180975 w 890588"/>
              <a:gd name="connsiteY30" fmla="*/ 28575 h 2681288"/>
              <a:gd name="connsiteX31" fmla="*/ 185738 w 890588"/>
              <a:gd name="connsiteY31" fmla="*/ 214312 h 2681288"/>
              <a:gd name="connsiteX32" fmla="*/ 161925 w 890588"/>
              <a:gd name="connsiteY32" fmla="*/ 252413 h 2681288"/>
              <a:gd name="connsiteX33" fmla="*/ 100013 w 890588"/>
              <a:gd name="connsiteY33" fmla="*/ 261937 h 2681288"/>
              <a:gd name="connsiteX34" fmla="*/ 114300 w 890588"/>
              <a:gd name="connsiteY34" fmla="*/ 2471738 h 2681288"/>
              <a:gd name="connsiteX35" fmla="*/ 85725 w 890588"/>
              <a:gd name="connsiteY35" fmla="*/ 2524125 h 2681288"/>
              <a:gd name="connsiteX36" fmla="*/ 0 w 890588"/>
              <a:gd name="connsiteY36" fmla="*/ 2514600 h 2681288"/>
              <a:gd name="connsiteX0" fmla="*/ 0 w 890588"/>
              <a:gd name="connsiteY0" fmla="*/ 2514600 h 2683669"/>
              <a:gd name="connsiteX1" fmla="*/ 19050 w 890588"/>
              <a:gd name="connsiteY1" fmla="*/ 2600325 h 2683669"/>
              <a:gd name="connsiteX2" fmla="*/ 252413 w 890588"/>
              <a:gd name="connsiteY2" fmla="*/ 2600325 h 2683669"/>
              <a:gd name="connsiteX3" fmla="*/ 247650 w 890588"/>
              <a:gd name="connsiteY3" fmla="*/ 2667000 h 2683669"/>
              <a:gd name="connsiteX4" fmla="*/ 61913 w 890588"/>
              <a:gd name="connsiteY4" fmla="*/ 2657475 h 2683669"/>
              <a:gd name="connsiteX5" fmla="*/ 30956 w 890588"/>
              <a:gd name="connsiteY5" fmla="*/ 2683669 h 2683669"/>
              <a:gd name="connsiteX6" fmla="*/ 428625 w 890588"/>
              <a:gd name="connsiteY6" fmla="*/ 2681288 h 2683669"/>
              <a:gd name="connsiteX7" fmla="*/ 433388 w 890588"/>
              <a:gd name="connsiteY7" fmla="*/ 2605088 h 2683669"/>
              <a:gd name="connsiteX8" fmla="*/ 276225 w 890588"/>
              <a:gd name="connsiteY8" fmla="*/ 2552700 h 2683669"/>
              <a:gd name="connsiteX9" fmla="*/ 257175 w 890588"/>
              <a:gd name="connsiteY9" fmla="*/ 490538 h 2683669"/>
              <a:gd name="connsiteX10" fmla="*/ 280988 w 890588"/>
              <a:gd name="connsiteY10" fmla="*/ 471488 h 2683669"/>
              <a:gd name="connsiteX11" fmla="*/ 433388 w 890588"/>
              <a:gd name="connsiteY11" fmla="*/ 466725 h 2683669"/>
              <a:gd name="connsiteX12" fmla="*/ 600075 w 890588"/>
              <a:gd name="connsiteY12" fmla="*/ 595313 h 2683669"/>
              <a:gd name="connsiteX13" fmla="*/ 671512 w 890588"/>
              <a:gd name="connsiteY13" fmla="*/ 657226 h 2683669"/>
              <a:gd name="connsiteX14" fmla="*/ 890588 w 890588"/>
              <a:gd name="connsiteY14" fmla="*/ 657225 h 2683669"/>
              <a:gd name="connsiteX15" fmla="*/ 890588 w 890588"/>
              <a:gd name="connsiteY15" fmla="*/ 581025 h 2683669"/>
              <a:gd name="connsiteX16" fmla="*/ 728663 w 890588"/>
              <a:gd name="connsiteY16" fmla="*/ 581026 h 2683669"/>
              <a:gd name="connsiteX17" fmla="*/ 728662 w 890588"/>
              <a:gd name="connsiteY17" fmla="*/ 400051 h 2683669"/>
              <a:gd name="connsiteX18" fmla="*/ 666750 w 890588"/>
              <a:gd name="connsiteY18" fmla="*/ 385763 h 2683669"/>
              <a:gd name="connsiteX19" fmla="*/ 657225 w 890588"/>
              <a:gd name="connsiteY19" fmla="*/ 219075 h 2683669"/>
              <a:gd name="connsiteX20" fmla="*/ 695325 w 890588"/>
              <a:gd name="connsiteY20" fmla="*/ 219075 h 2683669"/>
              <a:gd name="connsiteX21" fmla="*/ 690563 w 890588"/>
              <a:gd name="connsiteY21" fmla="*/ 0 h 2683669"/>
              <a:gd name="connsiteX22" fmla="*/ 504825 w 890588"/>
              <a:gd name="connsiteY22" fmla="*/ 9526 h 2683669"/>
              <a:gd name="connsiteX23" fmla="*/ 504825 w 890588"/>
              <a:gd name="connsiteY23" fmla="*/ 147637 h 2683669"/>
              <a:gd name="connsiteX24" fmla="*/ 428625 w 890588"/>
              <a:gd name="connsiteY24" fmla="*/ 133350 h 2683669"/>
              <a:gd name="connsiteX25" fmla="*/ 428625 w 890588"/>
              <a:gd name="connsiteY25" fmla="*/ 9525 h 2683669"/>
              <a:gd name="connsiteX26" fmla="*/ 328613 w 890588"/>
              <a:gd name="connsiteY26" fmla="*/ 23813 h 2683669"/>
              <a:gd name="connsiteX27" fmla="*/ 323850 w 890588"/>
              <a:gd name="connsiteY27" fmla="*/ 147638 h 2683669"/>
              <a:gd name="connsiteX28" fmla="*/ 266700 w 890588"/>
              <a:gd name="connsiteY28" fmla="*/ 147638 h 2683669"/>
              <a:gd name="connsiteX29" fmla="*/ 271463 w 890588"/>
              <a:gd name="connsiteY29" fmla="*/ 23813 h 2683669"/>
              <a:gd name="connsiteX30" fmla="*/ 180975 w 890588"/>
              <a:gd name="connsiteY30" fmla="*/ 28575 h 2683669"/>
              <a:gd name="connsiteX31" fmla="*/ 185738 w 890588"/>
              <a:gd name="connsiteY31" fmla="*/ 214312 h 2683669"/>
              <a:gd name="connsiteX32" fmla="*/ 161925 w 890588"/>
              <a:gd name="connsiteY32" fmla="*/ 252413 h 2683669"/>
              <a:gd name="connsiteX33" fmla="*/ 100013 w 890588"/>
              <a:gd name="connsiteY33" fmla="*/ 261937 h 2683669"/>
              <a:gd name="connsiteX34" fmla="*/ 114300 w 890588"/>
              <a:gd name="connsiteY34" fmla="*/ 2471738 h 2683669"/>
              <a:gd name="connsiteX35" fmla="*/ 85725 w 890588"/>
              <a:gd name="connsiteY35" fmla="*/ 2524125 h 2683669"/>
              <a:gd name="connsiteX36" fmla="*/ 0 w 890588"/>
              <a:gd name="connsiteY36" fmla="*/ 2514600 h 2683669"/>
              <a:gd name="connsiteX0" fmla="*/ 0 w 890588"/>
              <a:gd name="connsiteY0" fmla="*/ 2514600 h 2688431"/>
              <a:gd name="connsiteX1" fmla="*/ 19050 w 890588"/>
              <a:gd name="connsiteY1" fmla="*/ 2600325 h 2688431"/>
              <a:gd name="connsiteX2" fmla="*/ 252413 w 890588"/>
              <a:gd name="connsiteY2" fmla="*/ 2600325 h 2688431"/>
              <a:gd name="connsiteX3" fmla="*/ 247650 w 890588"/>
              <a:gd name="connsiteY3" fmla="*/ 2667000 h 2688431"/>
              <a:gd name="connsiteX4" fmla="*/ 61913 w 890588"/>
              <a:gd name="connsiteY4" fmla="*/ 2657475 h 2688431"/>
              <a:gd name="connsiteX5" fmla="*/ 61913 w 890588"/>
              <a:gd name="connsiteY5" fmla="*/ 2688431 h 2688431"/>
              <a:gd name="connsiteX6" fmla="*/ 428625 w 890588"/>
              <a:gd name="connsiteY6" fmla="*/ 2681288 h 2688431"/>
              <a:gd name="connsiteX7" fmla="*/ 433388 w 890588"/>
              <a:gd name="connsiteY7" fmla="*/ 2605088 h 2688431"/>
              <a:gd name="connsiteX8" fmla="*/ 276225 w 890588"/>
              <a:gd name="connsiteY8" fmla="*/ 2552700 h 2688431"/>
              <a:gd name="connsiteX9" fmla="*/ 257175 w 890588"/>
              <a:gd name="connsiteY9" fmla="*/ 490538 h 2688431"/>
              <a:gd name="connsiteX10" fmla="*/ 280988 w 890588"/>
              <a:gd name="connsiteY10" fmla="*/ 471488 h 2688431"/>
              <a:gd name="connsiteX11" fmla="*/ 433388 w 890588"/>
              <a:gd name="connsiteY11" fmla="*/ 466725 h 2688431"/>
              <a:gd name="connsiteX12" fmla="*/ 600075 w 890588"/>
              <a:gd name="connsiteY12" fmla="*/ 595313 h 2688431"/>
              <a:gd name="connsiteX13" fmla="*/ 671512 w 890588"/>
              <a:gd name="connsiteY13" fmla="*/ 657226 h 2688431"/>
              <a:gd name="connsiteX14" fmla="*/ 890588 w 890588"/>
              <a:gd name="connsiteY14" fmla="*/ 657225 h 2688431"/>
              <a:gd name="connsiteX15" fmla="*/ 890588 w 890588"/>
              <a:gd name="connsiteY15" fmla="*/ 581025 h 2688431"/>
              <a:gd name="connsiteX16" fmla="*/ 728663 w 890588"/>
              <a:gd name="connsiteY16" fmla="*/ 581026 h 2688431"/>
              <a:gd name="connsiteX17" fmla="*/ 728662 w 890588"/>
              <a:gd name="connsiteY17" fmla="*/ 400051 h 2688431"/>
              <a:gd name="connsiteX18" fmla="*/ 666750 w 890588"/>
              <a:gd name="connsiteY18" fmla="*/ 385763 h 2688431"/>
              <a:gd name="connsiteX19" fmla="*/ 657225 w 890588"/>
              <a:gd name="connsiteY19" fmla="*/ 219075 h 2688431"/>
              <a:gd name="connsiteX20" fmla="*/ 695325 w 890588"/>
              <a:gd name="connsiteY20" fmla="*/ 219075 h 2688431"/>
              <a:gd name="connsiteX21" fmla="*/ 690563 w 890588"/>
              <a:gd name="connsiteY21" fmla="*/ 0 h 2688431"/>
              <a:gd name="connsiteX22" fmla="*/ 504825 w 890588"/>
              <a:gd name="connsiteY22" fmla="*/ 9526 h 2688431"/>
              <a:gd name="connsiteX23" fmla="*/ 504825 w 890588"/>
              <a:gd name="connsiteY23" fmla="*/ 147637 h 2688431"/>
              <a:gd name="connsiteX24" fmla="*/ 428625 w 890588"/>
              <a:gd name="connsiteY24" fmla="*/ 133350 h 2688431"/>
              <a:gd name="connsiteX25" fmla="*/ 428625 w 890588"/>
              <a:gd name="connsiteY25" fmla="*/ 9525 h 2688431"/>
              <a:gd name="connsiteX26" fmla="*/ 328613 w 890588"/>
              <a:gd name="connsiteY26" fmla="*/ 23813 h 2688431"/>
              <a:gd name="connsiteX27" fmla="*/ 323850 w 890588"/>
              <a:gd name="connsiteY27" fmla="*/ 147638 h 2688431"/>
              <a:gd name="connsiteX28" fmla="*/ 266700 w 890588"/>
              <a:gd name="connsiteY28" fmla="*/ 147638 h 2688431"/>
              <a:gd name="connsiteX29" fmla="*/ 271463 w 890588"/>
              <a:gd name="connsiteY29" fmla="*/ 23813 h 2688431"/>
              <a:gd name="connsiteX30" fmla="*/ 180975 w 890588"/>
              <a:gd name="connsiteY30" fmla="*/ 28575 h 2688431"/>
              <a:gd name="connsiteX31" fmla="*/ 185738 w 890588"/>
              <a:gd name="connsiteY31" fmla="*/ 214312 h 2688431"/>
              <a:gd name="connsiteX32" fmla="*/ 161925 w 890588"/>
              <a:gd name="connsiteY32" fmla="*/ 252413 h 2688431"/>
              <a:gd name="connsiteX33" fmla="*/ 100013 w 890588"/>
              <a:gd name="connsiteY33" fmla="*/ 261937 h 2688431"/>
              <a:gd name="connsiteX34" fmla="*/ 114300 w 890588"/>
              <a:gd name="connsiteY34" fmla="*/ 2471738 h 2688431"/>
              <a:gd name="connsiteX35" fmla="*/ 85725 w 890588"/>
              <a:gd name="connsiteY35" fmla="*/ 2524125 h 2688431"/>
              <a:gd name="connsiteX36" fmla="*/ 0 w 890588"/>
              <a:gd name="connsiteY36" fmla="*/ 2514600 h 2688431"/>
              <a:gd name="connsiteX0" fmla="*/ 0 w 890588"/>
              <a:gd name="connsiteY0" fmla="*/ 2514600 h 2688431"/>
              <a:gd name="connsiteX1" fmla="*/ 19050 w 890588"/>
              <a:gd name="connsiteY1" fmla="*/ 2600325 h 2688431"/>
              <a:gd name="connsiteX2" fmla="*/ 252413 w 890588"/>
              <a:gd name="connsiteY2" fmla="*/ 2600325 h 2688431"/>
              <a:gd name="connsiteX3" fmla="*/ 247650 w 890588"/>
              <a:gd name="connsiteY3" fmla="*/ 2667000 h 2688431"/>
              <a:gd name="connsiteX4" fmla="*/ 61913 w 890588"/>
              <a:gd name="connsiteY4" fmla="*/ 2657475 h 2688431"/>
              <a:gd name="connsiteX5" fmla="*/ 61913 w 890588"/>
              <a:gd name="connsiteY5" fmla="*/ 2688431 h 2688431"/>
              <a:gd name="connsiteX6" fmla="*/ 428625 w 890588"/>
              <a:gd name="connsiteY6" fmla="*/ 2681288 h 2688431"/>
              <a:gd name="connsiteX7" fmla="*/ 433388 w 890588"/>
              <a:gd name="connsiteY7" fmla="*/ 2605088 h 2688431"/>
              <a:gd name="connsiteX8" fmla="*/ 276225 w 890588"/>
              <a:gd name="connsiteY8" fmla="*/ 2552700 h 2688431"/>
              <a:gd name="connsiteX9" fmla="*/ 257175 w 890588"/>
              <a:gd name="connsiteY9" fmla="*/ 490538 h 2688431"/>
              <a:gd name="connsiteX10" fmla="*/ 280988 w 890588"/>
              <a:gd name="connsiteY10" fmla="*/ 471488 h 2688431"/>
              <a:gd name="connsiteX11" fmla="*/ 433388 w 890588"/>
              <a:gd name="connsiteY11" fmla="*/ 466725 h 2688431"/>
              <a:gd name="connsiteX12" fmla="*/ 600075 w 890588"/>
              <a:gd name="connsiteY12" fmla="*/ 595313 h 2688431"/>
              <a:gd name="connsiteX13" fmla="*/ 671512 w 890588"/>
              <a:gd name="connsiteY13" fmla="*/ 657226 h 2688431"/>
              <a:gd name="connsiteX14" fmla="*/ 890588 w 890588"/>
              <a:gd name="connsiteY14" fmla="*/ 657225 h 2688431"/>
              <a:gd name="connsiteX15" fmla="*/ 890588 w 890588"/>
              <a:gd name="connsiteY15" fmla="*/ 581025 h 2688431"/>
              <a:gd name="connsiteX16" fmla="*/ 728663 w 890588"/>
              <a:gd name="connsiteY16" fmla="*/ 581026 h 2688431"/>
              <a:gd name="connsiteX17" fmla="*/ 728662 w 890588"/>
              <a:gd name="connsiteY17" fmla="*/ 400051 h 2688431"/>
              <a:gd name="connsiteX18" fmla="*/ 666750 w 890588"/>
              <a:gd name="connsiteY18" fmla="*/ 385763 h 2688431"/>
              <a:gd name="connsiteX19" fmla="*/ 657225 w 890588"/>
              <a:gd name="connsiteY19" fmla="*/ 219075 h 2688431"/>
              <a:gd name="connsiteX20" fmla="*/ 695325 w 890588"/>
              <a:gd name="connsiteY20" fmla="*/ 219075 h 2688431"/>
              <a:gd name="connsiteX21" fmla="*/ 690563 w 890588"/>
              <a:gd name="connsiteY21" fmla="*/ 0 h 2688431"/>
              <a:gd name="connsiteX22" fmla="*/ 504825 w 890588"/>
              <a:gd name="connsiteY22" fmla="*/ 9526 h 2688431"/>
              <a:gd name="connsiteX23" fmla="*/ 504825 w 890588"/>
              <a:gd name="connsiteY23" fmla="*/ 147637 h 2688431"/>
              <a:gd name="connsiteX24" fmla="*/ 428625 w 890588"/>
              <a:gd name="connsiteY24" fmla="*/ 133350 h 2688431"/>
              <a:gd name="connsiteX25" fmla="*/ 428625 w 890588"/>
              <a:gd name="connsiteY25" fmla="*/ 9525 h 2688431"/>
              <a:gd name="connsiteX26" fmla="*/ 328613 w 890588"/>
              <a:gd name="connsiteY26" fmla="*/ 23813 h 2688431"/>
              <a:gd name="connsiteX27" fmla="*/ 323850 w 890588"/>
              <a:gd name="connsiteY27" fmla="*/ 147638 h 2688431"/>
              <a:gd name="connsiteX28" fmla="*/ 266700 w 890588"/>
              <a:gd name="connsiteY28" fmla="*/ 147638 h 2688431"/>
              <a:gd name="connsiteX29" fmla="*/ 271463 w 890588"/>
              <a:gd name="connsiteY29" fmla="*/ 23813 h 2688431"/>
              <a:gd name="connsiteX30" fmla="*/ 180975 w 890588"/>
              <a:gd name="connsiteY30" fmla="*/ 28575 h 2688431"/>
              <a:gd name="connsiteX31" fmla="*/ 185738 w 890588"/>
              <a:gd name="connsiteY31" fmla="*/ 214312 h 2688431"/>
              <a:gd name="connsiteX32" fmla="*/ 161925 w 890588"/>
              <a:gd name="connsiteY32" fmla="*/ 252413 h 2688431"/>
              <a:gd name="connsiteX33" fmla="*/ 100013 w 890588"/>
              <a:gd name="connsiteY33" fmla="*/ 261937 h 2688431"/>
              <a:gd name="connsiteX34" fmla="*/ 114300 w 890588"/>
              <a:gd name="connsiteY34" fmla="*/ 2471738 h 2688431"/>
              <a:gd name="connsiteX35" fmla="*/ 85725 w 890588"/>
              <a:gd name="connsiteY35" fmla="*/ 2524125 h 2688431"/>
              <a:gd name="connsiteX36" fmla="*/ 0 w 890588"/>
              <a:gd name="connsiteY36" fmla="*/ 2514600 h 2688431"/>
              <a:gd name="connsiteX0" fmla="*/ 0 w 890588"/>
              <a:gd name="connsiteY0" fmla="*/ 2514600 h 2688431"/>
              <a:gd name="connsiteX1" fmla="*/ 19050 w 890588"/>
              <a:gd name="connsiteY1" fmla="*/ 2600325 h 2688431"/>
              <a:gd name="connsiteX2" fmla="*/ 252413 w 890588"/>
              <a:gd name="connsiteY2" fmla="*/ 2600325 h 2688431"/>
              <a:gd name="connsiteX3" fmla="*/ 247650 w 890588"/>
              <a:gd name="connsiteY3" fmla="*/ 2667000 h 2688431"/>
              <a:gd name="connsiteX4" fmla="*/ 61913 w 890588"/>
              <a:gd name="connsiteY4" fmla="*/ 2657475 h 2688431"/>
              <a:gd name="connsiteX5" fmla="*/ 61913 w 890588"/>
              <a:gd name="connsiteY5" fmla="*/ 2688431 h 2688431"/>
              <a:gd name="connsiteX6" fmla="*/ 428625 w 890588"/>
              <a:gd name="connsiteY6" fmla="*/ 2681288 h 2688431"/>
              <a:gd name="connsiteX7" fmla="*/ 433388 w 890588"/>
              <a:gd name="connsiteY7" fmla="*/ 2605088 h 2688431"/>
              <a:gd name="connsiteX8" fmla="*/ 276225 w 890588"/>
              <a:gd name="connsiteY8" fmla="*/ 2552700 h 2688431"/>
              <a:gd name="connsiteX9" fmla="*/ 257175 w 890588"/>
              <a:gd name="connsiteY9" fmla="*/ 490538 h 2688431"/>
              <a:gd name="connsiteX10" fmla="*/ 280988 w 890588"/>
              <a:gd name="connsiteY10" fmla="*/ 471488 h 2688431"/>
              <a:gd name="connsiteX11" fmla="*/ 433388 w 890588"/>
              <a:gd name="connsiteY11" fmla="*/ 466725 h 2688431"/>
              <a:gd name="connsiteX12" fmla="*/ 600075 w 890588"/>
              <a:gd name="connsiteY12" fmla="*/ 595313 h 2688431"/>
              <a:gd name="connsiteX13" fmla="*/ 671512 w 890588"/>
              <a:gd name="connsiteY13" fmla="*/ 657226 h 2688431"/>
              <a:gd name="connsiteX14" fmla="*/ 890588 w 890588"/>
              <a:gd name="connsiteY14" fmla="*/ 657225 h 2688431"/>
              <a:gd name="connsiteX15" fmla="*/ 890588 w 890588"/>
              <a:gd name="connsiteY15" fmla="*/ 581025 h 2688431"/>
              <a:gd name="connsiteX16" fmla="*/ 728663 w 890588"/>
              <a:gd name="connsiteY16" fmla="*/ 581026 h 2688431"/>
              <a:gd name="connsiteX17" fmla="*/ 728662 w 890588"/>
              <a:gd name="connsiteY17" fmla="*/ 400051 h 2688431"/>
              <a:gd name="connsiteX18" fmla="*/ 666750 w 890588"/>
              <a:gd name="connsiteY18" fmla="*/ 385763 h 2688431"/>
              <a:gd name="connsiteX19" fmla="*/ 657225 w 890588"/>
              <a:gd name="connsiteY19" fmla="*/ 219075 h 2688431"/>
              <a:gd name="connsiteX20" fmla="*/ 695325 w 890588"/>
              <a:gd name="connsiteY20" fmla="*/ 219075 h 2688431"/>
              <a:gd name="connsiteX21" fmla="*/ 690563 w 890588"/>
              <a:gd name="connsiteY21" fmla="*/ 0 h 2688431"/>
              <a:gd name="connsiteX22" fmla="*/ 504825 w 890588"/>
              <a:gd name="connsiteY22" fmla="*/ 9526 h 2688431"/>
              <a:gd name="connsiteX23" fmla="*/ 504825 w 890588"/>
              <a:gd name="connsiteY23" fmla="*/ 147637 h 2688431"/>
              <a:gd name="connsiteX24" fmla="*/ 428625 w 890588"/>
              <a:gd name="connsiteY24" fmla="*/ 133350 h 2688431"/>
              <a:gd name="connsiteX25" fmla="*/ 428625 w 890588"/>
              <a:gd name="connsiteY25" fmla="*/ 9525 h 2688431"/>
              <a:gd name="connsiteX26" fmla="*/ 328613 w 890588"/>
              <a:gd name="connsiteY26" fmla="*/ 23813 h 2688431"/>
              <a:gd name="connsiteX27" fmla="*/ 323850 w 890588"/>
              <a:gd name="connsiteY27" fmla="*/ 147638 h 2688431"/>
              <a:gd name="connsiteX28" fmla="*/ 266700 w 890588"/>
              <a:gd name="connsiteY28" fmla="*/ 147638 h 2688431"/>
              <a:gd name="connsiteX29" fmla="*/ 271463 w 890588"/>
              <a:gd name="connsiteY29" fmla="*/ 23813 h 2688431"/>
              <a:gd name="connsiteX30" fmla="*/ 180975 w 890588"/>
              <a:gd name="connsiteY30" fmla="*/ 28575 h 2688431"/>
              <a:gd name="connsiteX31" fmla="*/ 185738 w 890588"/>
              <a:gd name="connsiteY31" fmla="*/ 214312 h 2688431"/>
              <a:gd name="connsiteX32" fmla="*/ 161925 w 890588"/>
              <a:gd name="connsiteY32" fmla="*/ 252413 h 2688431"/>
              <a:gd name="connsiteX33" fmla="*/ 100013 w 890588"/>
              <a:gd name="connsiteY33" fmla="*/ 261937 h 2688431"/>
              <a:gd name="connsiteX34" fmla="*/ 114300 w 890588"/>
              <a:gd name="connsiteY34" fmla="*/ 2471738 h 2688431"/>
              <a:gd name="connsiteX35" fmla="*/ 85725 w 890588"/>
              <a:gd name="connsiteY35" fmla="*/ 2524125 h 2688431"/>
              <a:gd name="connsiteX36" fmla="*/ 0 w 890588"/>
              <a:gd name="connsiteY36" fmla="*/ 2514600 h 2688431"/>
              <a:gd name="connsiteX0" fmla="*/ 0 w 890588"/>
              <a:gd name="connsiteY0" fmla="*/ 2514600 h 2688431"/>
              <a:gd name="connsiteX1" fmla="*/ 19050 w 890588"/>
              <a:gd name="connsiteY1" fmla="*/ 2600325 h 2688431"/>
              <a:gd name="connsiteX2" fmla="*/ 252413 w 890588"/>
              <a:gd name="connsiteY2" fmla="*/ 2600325 h 2688431"/>
              <a:gd name="connsiteX3" fmla="*/ 252413 w 890588"/>
              <a:gd name="connsiteY3" fmla="*/ 2657475 h 2688431"/>
              <a:gd name="connsiteX4" fmla="*/ 61913 w 890588"/>
              <a:gd name="connsiteY4" fmla="*/ 2657475 h 2688431"/>
              <a:gd name="connsiteX5" fmla="*/ 61913 w 890588"/>
              <a:gd name="connsiteY5" fmla="*/ 2688431 h 2688431"/>
              <a:gd name="connsiteX6" fmla="*/ 428625 w 890588"/>
              <a:gd name="connsiteY6" fmla="*/ 2681288 h 2688431"/>
              <a:gd name="connsiteX7" fmla="*/ 433388 w 890588"/>
              <a:gd name="connsiteY7" fmla="*/ 2605088 h 2688431"/>
              <a:gd name="connsiteX8" fmla="*/ 276225 w 890588"/>
              <a:gd name="connsiteY8" fmla="*/ 2552700 h 2688431"/>
              <a:gd name="connsiteX9" fmla="*/ 257175 w 890588"/>
              <a:gd name="connsiteY9" fmla="*/ 490538 h 2688431"/>
              <a:gd name="connsiteX10" fmla="*/ 280988 w 890588"/>
              <a:gd name="connsiteY10" fmla="*/ 471488 h 2688431"/>
              <a:gd name="connsiteX11" fmla="*/ 433388 w 890588"/>
              <a:gd name="connsiteY11" fmla="*/ 466725 h 2688431"/>
              <a:gd name="connsiteX12" fmla="*/ 600075 w 890588"/>
              <a:gd name="connsiteY12" fmla="*/ 595313 h 2688431"/>
              <a:gd name="connsiteX13" fmla="*/ 671512 w 890588"/>
              <a:gd name="connsiteY13" fmla="*/ 657226 h 2688431"/>
              <a:gd name="connsiteX14" fmla="*/ 890588 w 890588"/>
              <a:gd name="connsiteY14" fmla="*/ 657225 h 2688431"/>
              <a:gd name="connsiteX15" fmla="*/ 890588 w 890588"/>
              <a:gd name="connsiteY15" fmla="*/ 581025 h 2688431"/>
              <a:gd name="connsiteX16" fmla="*/ 728663 w 890588"/>
              <a:gd name="connsiteY16" fmla="*/ 581026 h 2688431"/>
              <a:gd name="connsiteX17" fmla="*/ 728662 w 890588"/>
              <a:gd name="connsiteY17" fmla="*/ 400051 h 2688431"/>
              <a:gd name="connsiteX18" fmla="*/ 666750 w 890588"/>
              <a:gd name="connsiteY18" fmla="*/ 385763 h 2688431"/>
              <a:gd name="connsiteX19" fmla="*/ 657225 w 890588"/>
              <a:gd name="connsiteY19" fmla="*/ 219075 h 2688431"/>
              <a:gd name="connsiteX20" fmla="*/ 695325 w 890588"/>
              <a:gd name="connsiteY20" fmla="*/ 219075 h 2688431"/>
              <a:gd name="connsiteX21" fmla="*/ 690563 w 890588"/>
              <a:gd name="connsiteY21" fmla="*/ 0 h 2688431"/>
              <a:gd name="connsiteX22" fmla="*/ 504825 w 890588"/>
              <a:gd name="connsiteY22" fmla="*/ 9526 h 2688431"/>
              <a:gd name="connsiteX23" fmla="*/ 504825 w 890588"/>
              <a:gd name="connsiteY23" fmla="*/ 147637 h 2688431"/>
              <a:gd name="connsiteX24" fmla="*/ 428625 w 890588"/>
              <a:gd name="connsiteY24" fmla="*/ 133350 h 2688431"/>
              <a:gd name="connsiteX25" fmla="*/ 428625 w 890588"/>
              <a:gd name="connsiteY25" fmla="*/ 9525 h 2688431"/>
              <a:gd name="connsiteX26" fmla="*/ 328613 w 890588"/>
              <a:gd name="connsiteY26" fmla="*/ 23813 h 2688431"/>
              <a:gd name="connsiteX27" fmla="*/ 323850 w 890588"/>
              <a:gd name="connsiteY27" fmla="*/ 147638 h 2688431"/>
              <a:gd name="connsiteX28" fmla="*/ 266700 w 890588"/>
              <a:gd name="connsiteY28" fmla="*/ 147638 h 2688431"/>
              <a:gd name="connsiteX29" fmla="*/ 271463 w 890588"/>
              <a:gd name="connsiteY29" fmla="*/ 23813 h 2688431"/>
              <a:gd name="connsiteX30" fmla="*/ 180975 w 890588"/>
              <a:gd name="connsiteY30" fmla="*/ 28575 h 2688431"/>
              <a:gd name="connsiteX31" fmla="*/ 185738 w 890588"/>
              <a:gd name="connsiteY31" fmla="*/ 214312 h 2688431"/>
              <a:gd name="connsiteX32" fmla="*/ 161925 w 890588"/>
              <a:gd name="connsiteY32" fmla="*/ 252413 h 2688431"/>
              <a:gd name="connsiteX33" fmla="*/ 100013 w 890588"/>
              <a:gd name="connsiteY33" fmla="*/ 261937 h 2688431"/>
              <a:gd name="connsiteX34" fmla="*/ 114300 w 890588"/>
              <a:gd name="connsiteY34" fmla="*/ 2471738 h 2688431"/>
              <a:gd name="connsiteX35" fmla="*/ 85725 w 890588"/>
              <a:gd name="connsiteY35" fmla="*/ 2524125 h 2688431"/>
              <a:gd name="connsiteX36" fmla="*/ 0 w 890588"/>
              <a:gd name="connsiteY36" fmla="*/ 2514600 h 2688431"/>
              <a:gd name="connsiteX0" fmla="*/ 4762 w 895350"/>
              <a:gd name="connsiteY0" fmla="*/ 2514600 h 2688431"/>
              <a:gd name="connsiteX1" fmla="*/ 0 w 895350"/>
              <a:gd name="connsiteY1" fmla="*/ 2609850 h 2688431"/>
              <a:gd name="connsiteX2" fmla="*/ 257175 w 895350"/>
              <a:gd name="connsiteY2" fmla="*/ 2600325 h 2688431"/>
              <a:gd name="connsiteX3" fmla="*/ 257175 w 895350"/>
              <a:gd name="connsiteY3" fmla="*/ 2657475 h 2688431"/>
              <a:gd name="connsiteX4" fmla="*/ 66675 w 895350"/>
              <a:gd name="connsiteY4" fmla="*/ 2657475 h 2688431"/>
              <a:gd name="connsiteX5" fmla="*/ 66675 w 895350"/>
              <a:gd name="connsiteY5" fmla="*/ 2688431 h 2688431"/>
              <a:gd name="connsiteX6" fmla="*/ 433387 w 895350"/>
              <a:gd name="connsiteY6" fmla="*/ 2681288 h 2688431"/>
              <a:gd name="connsiteX7" fmla="*/ 438150 w 895350"/>
              <a:gd name="connsiteY7" fmla="*/ 2605088 h 2688431"/>
              <a:gd name="connsiteX8" fmla="*/ 280987 w 895350"/>
              <a:gd name="connsiteY8" fmla="*/ 2552700 h 2688431"/>
              <a:gd name="connsiteX9" fmla="*/ 261937 w 895350"/>
              <a:gd name="connsiteY9" fmla="*/ 490538 h 2688431"/>
              <a:gd name="connsiteX10" fmla="*/ 285750 w 895350"/>
              <a:gd name="connsiteY10" fmla="*/ 471488 h 2688431"/>
              <a:gd name="connsiteX11" fmla="*/ 438150 w 895350"/>
              <a:gd name="connsiteY11" fmla="*/ 466725 h 2688431"/>
              <a:gd name="connsiteX12" fmla="*/ 604837 w 895350"/>
              <a:gd name="connsiteY12" fmla="*/ 595313 h 2688431"/>
              <a:gd name="connsiteX13" fmla="*/ 676274 w 895350"/>
              <a:gd name="connsiteY13" fmla="*/ 657226 h 2688431"/>
              <a:gd name="connsiteX14" fmla="*/ 895350 w 895350"/>
              <a:gd name="connsiteY14" fmla="*/ 657225 h 2688431"/>
              <a:gd name="connsiteX15" fmla="*/ 895350 w 895350"/>
              <a:gd name="connsiteY15" fmla="*/ 581025 h 2688431"/>
              <a:gd name="connsiteX16" fmla="*/ 733425 w 895350"/>
              <a:gd name="connsiteY16" fmla="*/ 581026 h 2688431"/>
              <a:gd name="connsiteX17" fmla="*/ 733424 w 895350"/>
              <a:gd name="connsiteY17" fmla="*/ 400051 h 2688431"/>
              <a:gd name="connsiteX18" fmla="*/ 671512 w 895350"/>
              <a:gd name="connsiteY18" fmla="*/ 385763 h 2688431"/>
              <a:gd name="connsiteX19" fmla="*/ 661987 w 895350"/>
              <a:gd name="connsiteY19" fmla="*/ 219075 h 2688431"/>
              <a:gd name="connsiteX20" fmla="*/ 700087 w 895350"/>
              <a:gd name="connsiteY20" fmla="*/ 219075 h 2688431"/>
              <a:gd name="connsiteX21" fmla="*/ 695325 w 895350"/>
              <a:gd name="connsiteY21" fmla="*/ 0 h 2688431"/>
              <a:gd name="connsiteX22" fmla="*/ 509587 w 895350"/>
              <a:gd name="connsiteY22" fmla="*/ 9526 h 2688431"/>
              <a:gd name="connsiteX23" fmla="*/ 509587 w 895350"/>
              <a:gd name="connsiteY23" fmla="*/ 147637 h 2688431"/>
              <a:gd name="connsiteX24" fmla="*/ 433387 w 895350"/>
              <a:gd name="connsiteY24" fmla="*/ 133350 h 2688431"/>
              <a:gd name="connsiteX25" fmla="*/ 433387 w 895350"/>
              <a:gd name="connsiteY25" fmla="*/ 9525 h 2688431"/>
              <a:gd name="connsiteX26" fmla="*/ 333375 w 895350"/>
              <a:gd name="connsiteY26" fmla="*/ 23813 h 2688431"/>
              <a:gd name="connsiteX27" fmla="*/ 328612 w 895350"/>
              <a:gd name="connsiteY27" fmla="*/ 147638 h 2688431"/>
              <a:gd name="connsiteX28" fmla="*/ 271462 w 895350"/>
              <a:gd name="connsiteY28" fmla="*/ 147638 h 2688431"/>
              <a:gd name="connsiteX29" fmla="*/ 276225 w 895350"/>
              <a:gd name="connsiteY29" fmla="*/ 23813 h 2688431"/>
              <a:gd name="connsiteX30" fmla="*/ 185737 w 895350"/>
              <a:gd name="connsiteY30" fmla="*/ 28575 h 2688431"/>
              <a:gd name="connsiteX31" fmla="*/ 190500 w 895350"/>
              <a:gd name="connsiteY31" fmla="*/ 214312 h 2688431"/>
              <a:gd name="connsiteX32" fmla="*/ 166687 w 895350"/>
              <a:gd name="connsiteY32" fmla="*/ 252413 h 2688431"/>
              <a:gd name="connsiteX33" fmla="*/ 104775 w 895350"/>
              <a:gd name="connsiteY33" fmla="*/ 261937 h 2688431"/>
              <a:gd name="connsiteX34" fmla="*/ 119062 w 895350"/>
              <a:gd name="connsiteY34" fmla="*/ 2471738 h 2688431"/>
              <a:gd name="connsiteX35" fmla="*/ 90487 w 895350"/>
              <a:gd name="connsiteY35" fmla="*/ 2524125 h 2688431"/>
              <a:gd name="connsiteX36" fmla="*/ 4762 w 895350"/>
              <a:gd name="connsiteY36" fmla="*/ 2514600 h 2688431"/>
              <a:gd name="connsiteX0" fmla="*/ 4762 w 895350"/>
              <a:gd name="connsiteY0" fmla="*/ 2514600 h 2688431"/>
              <a:gd name="connsiteX1" fmla="*/ 0 w 895350"/>
              <a:gd name="connsiteY1" fmla="*/ 2609850 h 2688431"/>
              <a:gd name="connsiteX2" fmla="*/ 257175 w 895350"/>
              <a:gd name="connsiteY2" fmla="*/ 2600325 h 2688431"/>
              <a:gd name="connsiteX3" fmla="*/ 257175 w 895350"/>
              <a:gd name="connsiteY3" fmla="*/ 2657475 h 2688431"/>
              <a:gd name="connsiteX4" fmla="*/ 66675 w 895350"/>
              <a:gd name="connsiteY4" fmla="*/ 2657475 h 2688431"/>
              <a:gd name="connsiteX5" fmla="*/ 66675 w 895350"/>
              <a:gd name="connsiteY5" fmla="*/ 2688431 h 2688431"/>
              <a:gd name="connsiteX6" fmla="*/ 433387 w 895350"/>
              <a:gd name="connsiteY6" fmla="*/ 2681288 h 2688431"/>
              <a:gd name="connsiteX7" fmla="*/ 438150 w 895350"/>
              <a:gd name="connsiteY7" fmla="*/ 2605088 h 2688431"/>
              <a:gd name="connsiteX8" fmla="*/ 280987 w 895350"/>
              <a:gd name="connsiteY8" fmla="*/ 2552700 h 2688431"/>
              <a:gd name="connsiteX9" fmla="*/ 261937 w 895350"/>
              <a:gd name="connsiteY9" fmla="*/ 490538 h 2688431"/>
              <a:gd name="connsiteX10" fmla="*/ 285750 w 895350"/>
              <a:gd name="connsiteY10" fmla="*/ 471488 h 2688431"/>
              <a:gd name="connsiteX11" fmla="*/ 438150 w 895350"/>
              <a:gd name="connsiteY11" fmla="*/ 466725 h 2688431"/>
              <a:gd name="connsiteX12" fmla="*/ 604837 w 895350"/>
              <a:gd name="connsiteY12" fmla="*/ 595313 h 2688431"/>
              <a:gd name="connsiteX13" fmla="*/ 676274 w 895350"/>
              <a:gd name="connsiteY13" fmla="*/ 657226 h 2688431"/>
              <a:gd name="connsiteX14" fmla="*/ 895350 w 895350"/>
              <a:gd name="connsiteY14" fmla="*/ 657225 h 2688431"/>
              <a:gd name="connsiteX15" fmla="*/ 895350 w 895350"/>
              <a:gd name="connsiteY15" fmla="*/ 581025 h 2688431"/>
              <a:gd name="connsiteX16" fmla="*/ 733425 w 895350"/>
              <a:gd name="connsiteY16" fmla="*/ 581026 h 2688431"/>
              <a:gd name="connsiteX17" fmla="*/ 733424 w 895350"/>
              <a:gd name="connsiteY17" fmla="*/ 400051 h 2688431"/>
              <a:gd name="connsiteX18" fmla="*/ 671512 w 895350"/>
              <a:gd name="connsiteY18" fmla="*/ 385763 h 2688431"/>
              <a:gd name="connsiteX19" fmla="*/ 661987 w 895350"/>
              <a:gd name="connsiteY19" fmla="*/ 219075 h 2688431"/>
              <a:gd name="connsiteX20" fmla="*/ 700087 w 895350"/>
              <a:gd name="connsiteY20" fmla="*/ 219075 h 2688431"/>
              <a:gd name="connsiteX21" fmla="*/ 695325 w 895350"/>
              <a:gd name="connsiteY21" fmla="*/ 0 h 2688431"/>
              <a:gd name="connsiteX22" fmla="*/ 509587 w 895350"/>
              <a:gd name="connsiteY22" fmla="*/ 9526 h 2688431"/>
              <a:gd name="connsiteX23" fmla="*/ 509587 w 895350"/>
              <a:gd name="connsiteY23" fmla="*/ 147637 h 2688431"/>
              <a:gd name="connsiteX24" fmla="*/ 433387 w 895350"/>
              <a:gd name="connsiteY24" fmla="*/ 133350 h 2688431"/>
              <a:gd name="connsiteX25" fmla="*/ 433387 w 895350"/>
              <a:gd name="connsiteY25" fmla="*/ 9525 h 2688431"/>
              <a:gd name="connsiteX26" fmla="*/ 333375 w 895350"/>
              <a:gd name="connsiteY26" fmla="*/ 23813 h 2688431"/>
              <a:gd name="connsiteX27" fmla="*/ 328612 w 895350"/>
              <a:gd name="connsiteY27" fmla="*/ 147638 h 2688431"/>
              <a:gd name="connsiteX28" fmla="*/ 271462 w 895350"/>
              <a:gd name="connsiteY28" fmla="*/ 147638 h 2688431"/>
              <a:gd name="connsiteX29" fmla="*/ 276225 w 895350"/>
              <a:gd name="connsiteY29" fmla="*/ 23813 h 2688431"/>
              <a:gd name="connsiteX30" fmla="*/ 185737 w 895350"/>
              <a:gd name="connsiteY30" fmla="*/ 28575 h 2688431"/>
              <a:gd name="connsiteX31" fmla="*/ 190500 w 895350"/>
              <a:gd name="connsiteY31" fmla="*/ 214312 h 2688431"/>
              <a:gd name="connsiteX32" fmla="*/ 166687 w 895350"/>
              <a:gd name="connsiteY32" fmla="*/ 252413 h 2688431"/>
              <a:gd name="connsiteX33" fmla="*/ 104775 w 895350"/>
              <a:gd name="connsiteY33" fmla="*/ 261937 h 2688431"/>
              <a:gd name="connsiteX34" fmla="*/ 119062 w 895350"/>
              <a:gd name="connsiteY34" fmla="*/ 2471738 h 2688431"/>
              <a:gd name="connsiteX35" fmla="*/ 90487 w 895350"/>
              <a:gd name="connsiteY35" fmla="*/ 2524125 h 2688431"/>
              <a:gd name="connsiteX36" fmla="*/ 4762 w 895350"/>
              <a:gd name="connsiteY36" fmla="*/ 2514600 h 2688431"/>
              <a:gd name="connsiteX0" fmla="*/ 4762 w 895350"/>
              <a:gd name="connsiteY0" fmla="*/ 2514600 h 2688431"/>
              <a:gd name="connsiteX1" fmla="*/ 0 w 895350"/>
              <a:gd name="connsiteY1" fmla="*/ 2609850 h 2688431"/>
              <a:gd name="connsiteX2" fmla="*/ 257175 w 895350"/>
              <a:gd name="connsiteY2" fmla="*/ 2600325 h 2688431"/>
              <a:gd name="connsiteX3" fmla="*/ 257175 w 895350"/>
              <a:gd name="connsiteY3" fmla="*/ 2657475 h 2688431"/>
              <a:gd name="connsiteX4" fmla="*/ 66675 w 895350"/>
              <a:gd name="connsiteY4" fmla="*/ 2657475 h 2688431"/>
              <a:gd name="connsiteX5" fmla="*/ 66675 w 895350"/>
              <a:gd name="connsiteY5" fmla="*/ 2688431 h 2688431"/>
              <a:gd name="connsiteX6" fmla="*/ 433387 w 895350"/>
              <a:gd name="connsiteY6" fmla="*/ 2681288 h 2688431"/>
              <a:gd name="connsiteX7" fmla="*/ 438150 w 895350"/>
              <a:gd name="connsiteY7" fmla="*/ 2605088 h 2688431"/>
              <a:gd name="connsiteX8" fmla="*/ 280987 w 895350"/>
              <a:gd name="connsiteY8" fmla="*/ 2552700 h 2688431"/>
              <a:gd name="connsiteX9" fmla="*/ 261937 w 895350"/>
              <a:gd name="connsiteY9" fmla="*/ 490538 h 2688431"/>
              <a:gd name="connsiteX10" fmla="*/ 285750 w 895350"/>
              <a:gd name="connsiteY10" fmla="*/ 471488 h 2688431"/>
              <a:gd name="connsiteX11" fmla="*/ 438150 w 895350"/>
              <a:gd name="connsiteY11" fmla="*/ 466725 h 2688431"/>
              <a:gd name="connsiteX12" fmla="*/ 604837 w 895350"/>
              <a:gd name="connsiteY12" fmla="*/ 595313 h 2688431"/>
              <a:gd name="connsiteX13" fmla="*/ 676274 w 895350"/>
              <a:gd name="connsiteY13" fmla="*/ 657226 h 2688431"/>
              <a:gd name="connsiteX14" fmla="*/ 895350 w 895350"/>
              <a:gd name="connsiteY14" fmla="*/ 657225 h 2688431"/>
              <a:gd name="connsiteX15" fmla="*/ 793750 w 895350"/>
              <a:gd name="connsiteY15" fmla="*/ 574675 h 2688431"/>
              <a:gd name="connsiteX16" fmla="*/ 733425 w 895350"/>
              <a:gd name="connsiteY16" fmla="*/ 581026 h 2688431"/>
              <a:gd name="connsiteX17" fmla="*/ 733424 w 895350"/>
              <a:gd name="connsiteY17" fmla="*/ 400051 h 2688431"/>
              <a:gd name="connsiteX18" fmla="*/ 671512 w 895350"/>
              <a:gd name="connsiteY18" fmla="*/ 385763 h 2688431"/>
              <a:gd name="connsiteX19" fmla="*/ 661987 w 895350"/>
              <a:gd name="connsiteY19" fmla="*/ 219075 h 2688431"/>
              <a:gd name="connsiteX20" fmla="*/ 700087 w 895350"/>
              <a:gd name="connsiteY20" fmla="*/ 219075 h 2688431"/>
              <a:gd name="connsiteX21" fmla="*/ 695325 w 895350"/>
              <a:gd name="connsiteY21" fmla="*/ 0 h 2688431"/>
              <a:gd name="connsiteX22" fmla="*/ 509587 w 895350"/>
              <a:gd name="connsiteY22" fmla="*/ 9526 h 2688431"/>
              <a:gd name="connsiteX23" fmla="*/ 509587 w 895350"/>
              <a:gd name="connsiteY23" fmla="*/ 147637 h 2688431"/>
              <a:gd name="connsiteX24" fmla="*/ 433387 w 895350"/>
              <a:gd name="connsiteY24" fmla="*/ 133350 h 2688431"/>
              <a:gd name="connsiteX25" fmla="*/ 433387 w 895350"/>
              <a:gd name="connsiteY25" fmla="*/ 9525 h 2688431"/>
              <a:gd name="connsiteX26" fmla="*/ 333375 w 895350"/>
              <a:gd name="connsiteY26" fmla="*/ 23813 h 2688431"/>
              <a:gd name="connsiteX27" fmla="*/ 328612 w 895350"/>
              <a:gd name="connsiteY27" fmla="*/ 147638 h 2688431"/>
              <a:gd name="connsiteX28" fmla="*/ 271462 w 895350"/>
              <a:gd name="connsiteY28" fmla="*/ 147638 h 2688431"/>
              <a:gd name="connsiteX29" fmla="*/ 276225 w 895350"/>
              <a:gd name="connsiteY29" fmla="*/ 23813 h 2688431"/>
              <a:gd name="connsiteX30" fmla="*/ 185737 w 895350"/>
              <a:gd name="connsiteY30" fmla="*/ 28575 h 2688431"/>
              <a:gd name="connsiteX31" fmla="*/ 190500 w 895350"/>
              <a:gd name="connsiteY31" fmla="*/ 214312 h 2688431"/>
              <a:gd name="connsiteX32" fmla="*/ 166687 w 895350"/>
              <a:gd name="connsiteY32" fmla="*/ 252413 h 2688431"/>
              <a:gd name="connsiteX33" fmla="*/ 104775 w 895350"/>
              <a:gd name="connsiteY33" fmla="*/ 261937 h 2688431"/>
              <a:gd name="connsiteX34" fmla="*/ 119062 w 895350"/>
              <a:gd name="connsiteY34" fmla="*/ 2471738 h 2688431"/>
              <a:gd name="connsiteX35" fmla="*/ 90487 w 895350"/>
              <a:gd name="connsiteY35" fmla="*/ 2524125 h 2688431"/>
              <a:gd name="connsiteX36" fmla="*/ 4762 w 895350"/>
              <a:gd name="connsiteY36" fmla="*/ 2514600 h 2688431"/>
              <a:gd name="connsiteX0" fmla="*/ 4762 w 793750"/>
              <a:gd name="connsiteY0" fmla="*/ 2514600 h 2688431"/>
              <a:gd name="connsiteX1" fmla="*/ 0 w 793750"/>
              <a:gd name="connsiteY1" fmla="*/ 2609850 h 2688431"/>
              <a:gd name="connsiteX2" fmla="*/ 257175 w 793750"/>
              <a:gd name="connsiteY2" fmla="*/ 2600325 h 2688431"/>
              <a:gd name="connsiteX3" fmla="*/ 257175 w 793750"/>
              <a:gd name="connsiteY3" fmla="*/ 2657475 h 2688431"/>
              <a:gd name="connsiteX4" fmla="*/ 66675 w 793750"/>
              <a:gd name="connsiteY4" fmla="*/ 2657475 h 2688431"/>
              <a:gd name="connsiteX5" fmla="*/ 66675 w 793750"/>
              <a:gd name="connsiteY5" fmla="*/ 2688431 h 2688431"/>
              <a:gd name="connsiteX6" fmla="*/ 433387 w 793750"/>
              <a:gd name="connsiteY6" fmla="*/ 2681288 h 2688431"/>
              <a:gd name="connsiteX7" fmla="*/ 438150 w 793750"/>
              <a:gd name="connsiteY7" fmla="*/ 2605088 h 2688431"/>
              <a:gd name="connsiteX8" fmla="*/ 280987 w 793750"/>
              <a:gd name="connsiteY8" fmla="*/ 2552700 h 2688431"/>
              <a:gd name="connsiteX9" fmla="*/ 261937 w 793750"/>
              <a:gd name="connsiteY9" fmla="*/ 490538 h 2688431"/>
              <a:gd name="connsiteX10" fmla="*/ 285750 w 793750"/>
              <a:gd name="connsiteY10" fmla="*/ 471488 h 2688431"/>
              <a:gd name="connsiteX11" fmla="*/ 438150 w 793750"/>
              <a:gd name="connsiteY11" fmla="*/ 466725 h 2688431"/>
              <a:gd name="connsiteX12" fmla="*/ 604837 w 793750"/>
              <a:gd name="connsiteY12" fmla="*/ 595313 h 2688431"/>
              <a:gd name="connsiteX13" fmla="*/ 676274 w 793750"/>
              <a:gd name="connsiteY13" fmla="*/ 657226 h 2688431"/>
              <a:gd name="connsiteX14" fmla="*/ 781050 w 793750"/>
              <a:gd name="connsiteY14" fmla="*/ 657225 h 2688431"/>
              <a:gd name="connsiteX15" fmla="*/ 793750 w 793750"/>
              <a:gd name="connsiteY15" fmla="*/ 574675 h 2688431"/>
              <a:gd name="connsiteX16" fmla="*/ 733425 w 793750"/>
              <a:gd name="connsiteY16" fmla="*/ 581026 h 2688431"/>
              <a:gd name="connsiteX17" fmla="*/ 733424 w 793750"/>
              <a:gd name="connsiteY17" fmla="*/ 400051 h 2688431"/>
              <a:gd name="connsiteX18" fmla="*/ 671512 w 793750"/>
              <a:gd name="connsiteY18" fmla="*/ 385763 h 2688431"/>
              <a:gd name="connsiteX19" fmla="*/ 661987 w 793750"/>
              <a:gd name="connsiteY19" fmla="*/ 219075 h 2688431"/>
              <a:gd name="connsiteX20" fmla="*/ 700087 w 793750"/>
              <a:gd name="connsiteY20" fmla="*/ 219075 h 2688431"/>
              <a:gd name="connsiteX21" fmla="*/ 695325 w 793750"/>
              <a:gd name="connsiteY21" fmla="*/ 0 h 2688431"/>
              <a:gd name="connsiteX22" fmla="*/ 509587 w 793750"/>
              <a:gd name="connsiteY22" fmla="*/ 9526 h 2688431"/>
              <a:gd name="connsiteX23" fmla="*/ 509587 w 793750"/>
              <a:gd name="connsiteY23" fmla="*/ 147637 h 2688431"/>
              <a:gd name="connsiteX24" fmla="*/ 433387 w 793750"/>
              <a:gd name="connsiteY24" fmla="*/ 133350 h 2688431"/>
              <a:gd name="connsiteX25" fmla="*/ 433387 w 793750"/>
              <a:gd name="connsiteY25" fmla="*/ 9525 h 2688431"/>
              <a:gd name="connsiteX26" fmla="*/ 333375 w 793750"/>
              <a:gd name="connsiteY26" fmla="*/ 23813 h 2688431"/>
              <a:gd name="connsiteX27" fmla="*/ 328612 w 793750"/>
              <a:gd name="connsiteY27" fmla="*/ 147638 h 2688431"/>
              <a:gd name="connsiteX28" fmla="*/ 271462 w 793750"/>
              <a:gd name="connsiteY28" fmla="*/ 147638 h 2688431"/>
              <a:gd name="connsiteX29" fmla="*/ 276225 w 793750"/>
              <a:gd name="connsiteY29" fmla="*/ 23813 h 2688431"/>
              <a:gd name="connsiteX30" fmla="*/ 185737 w 793750"/>
              <a:gd name="connsiteY30" fmla="*/ 28575 h 2688431"/>
              <a:gd name="connsiteX31" fmla="*/ 190500 w 793750"/>
              <a:gd name="connsiteY31" fmla="*/ 214312 h 2688431"/>
              <a:gd name="connsiteX32" fmla="*/ 166687 w 793750"/>
              <a:gd name="connsiteY32" fmla="*/ 252413 h 2688431"/>
              <a:gd name="connsiteX33" fmla="*/ 104775 w 793750"/>
              <a:gd name="connsiteY33" fmla="*/ 261937 h 2688431"/>
              <a:gd name="connsiteX34" fmla="*/ 119062 w 793750"/>
              <a:gd name="connsiteY34" fmla="*/ 2471738 h 2688431"/>
              <a:gd name="connsiteX35" fmla="*/ 90487 w 793750"/>
              <a:gd name="connsiteY35" fmla="*/ 2524125 h 2688431"/>
              <a:gd name="connsiteX36" fmla="*/ 4762 w 793750"/>
              <a:gd name="connsiteY36" fmla="*/ 2514600 h 2688431"/>
              <a:gd name="connsiteX0" fmla="*/ 0 w 788988"/>
              <a:gd name="connsiteY0" fmla="*/ 2514600 h 2688431"/>
              <a:gd name="connsiteX1" fmla="*/ 78582 w 788988"/>
              <a:gd name="connsiteY1" fmla="*/ 2614612 h 2688431"/>
              <a:gd name="connsiteX2" fmla="*/ 252413 w 788988"/>
              <a:gd name="connsiteY2" fmla="*/ 2600325 h 2688431"/>
              <a:gd name="connsiteX3" fmla="*/ 252413 w 788988"/>
              <a:gd name="connsiteY3" fmla="*/ 2657475 h 2688431"/>
              <a:gd name="connsiteX4" fmla="*/ 61913 w 788988"/>
              <a:gd name="connsiteY4" fmla="*/ 2657475 h 2688431"/>
              <a:gd name="connsiteX5" fmla="*/ 61913 w 788988"/>
              <a:gd name="connsiteY5" fmla="*/ 2688431 h 2688431"/>
              <a:gd name="connsiteX6" fmla="*/ 428625 w 788988"/>
              <a:gd name="connsiteY6" fmla="*/ 2681288 h 2688431"/>
              <a:gd name="connsiteX7" fmla="*/ 433388 w 788988"/>
              <a:gd name="connsiteY7" fmla="*/ 2605088 h 2688431"/>
              <a:gd name="connsiteX8" fmla="*/ 276225 w 788988"/>
              <a:gd name="connsiteY8" fmla="*/ 2552700 h 2688431"/>
              <a:gd name="connsiteX9" fmla="*/ 257175 w 788988"/>
              <a:gd name="connsiteY9" fmla="*/ 490538 h 2688431"/>
              <a:gd name="connsiteX10" fmla="*/ 280988 w 788988"/>
              <a:gd name="connsiteY10" fmla="*/ 471488 h 2688431"/>
              <a:gd name="connsiteX11" fmla="*/ 433388 w 788988"/>
              <a:gd name="connsiteY11" fmla="*/ 466725 h 2688431"/>
              <a:gd name="connsiteX12" fmla="*/ 600075 w 788988"/>
              <a:gd name="connsiteY12" fmla="*/ 595313 h 2688431"/>
              <a:gd name="connsiteX13" fmla="*/ 671512 w 788988"/>
              <a:gd name="connsiteY13" fmla="*/ 657226 h 2688431"/>
              <a:gd name="connsiteX14" fmla="*/ 776288 w 788988"/>
              <a:gd name="connsiteY14" fmla="*/ 657225 h 2688431"/>
              <a:gd name="connsiteX15" fmla="*/ 788988 w 788988"/>
              <a:gd name="connsiteY15" fmla="*/ 574675 h 2688431"/>
              <a:gd name="connsiteX16" fmla="*/ 728663 w 788988"/>
              <a:gd name="connsiteY16" fmla="*/ 581026 h 2688431"/>
              <a:gd name="connsiteX17" fmla="*/ 728662 w 788988"/>
              <a:gd name="connsiteY17" fmla="*/ 400051 h 2688431"/>
              <a:gd name="connsiteX18" fmla="*/ 666750 w 788988"/>
              <a:gd name="connsiteY18" fmla="*/ 385763 h 2688431"/>
              <a:gd name="connsiteX19" fmla="*/ 657225 w 788988"/>
              <a:gd name="connsiteY19" fmla="*/ 219075 h 2688431"/>
              <a:gd name="connsiteX20" fmla="*/ 695325 w 788988"/>
              <a:gd name="connsiteY20" fmla="*/ 219075 h 2688431"/>
              <a:gd name="connsiteX21" fmla="*/ 690563 w 788988"/>
              <a:gd name="connsiteY21" fmla="*/ 0 h 2688431"/>
              <a:gd name="connsiteX22" fmla="*/ 504825 w 788988"/>
              <a:gd name="connsiteY22" fmla="*/ 9526 h 2688431"/>
              <a:gd name="connsiteX23" fmla="*/ 504825 w 788988"/>
              <a:gd name="connsiteY23" fmla="*/ 147637 h 2688431"/>
              <a:gd name="connsiteX24" fmla="*/ 428625 w 788988"/>
              <a:gd name="connsiteY24" fmla="*/ 133350 h 2688431"/>
              <a:gd name="connsiteX25" fmla="*/ 428625 w 788988"/>
              <a:gd name="connsiteY25" fmla="*/ 9525 h 2688431"/>
              <a:gd name="connsiteX26" fmla="*/ 328613 w 788988"/>
              <a:gd name="connsiteY26" fmla="*/ 23813 h 2688431"/>
              <a:gd name="connsiteX27" fmla="*/ 323850 w 788988"/>
              <a:gd name="connsiteY27" fmla="*/ 147638 h 2688431"/>
              <a:gd name="connsiteX28" fmla="*/ 266700 w 788988"/>
              <a:gd name="connsiteY28" fmla="*/ 147638 h 2688431"/>
              <a:gd name="connsiteX29" fmla="*/ 271463 w 788988"/>
              <a:gd name="connsiteY29" fmla="*/ 23813 h 2688431"/>
              <a:gd name="connsiteX30" fmla="*/ 180975 w 788988"/>
              <a:gd name="connsiteY30" fmla="*/ 28575 h 2688431"/>
              <a:gd name="connsiteX31" fmla="*/ 185738 w 788988"/>
              <a:gd name="connsiteY31" fmla="*/ 214312 h 2688431"/>
              <a:gd name="connsiteX32" fmla="*/ 161925 w 788988"/>
              <a:gd name="connsiteY32" fmla="*/ 252413 h 2688431"/>
              <a:gd name="connsiteX33" fmla="*/ 100013 w 788988"/>
              <a:gd name="connsiteY33" fmla="*/ 261937 h 2688431"/>
              <a:gd name="connsiteX34" fmla="*/ 114300 w 788988"/>
              <a:gd name="connsiteY34" fmla="*/ 2471738 h 2688431"/>
              <a:gd name="connsiteX35" fmla="*/ 85725 w 788988"/>
              <a:gd name="connsiteY35" fmla="*/ 2524125 h 2688431"/>
              <a:gd name="connsiteX36" fmla="*/ 0 w 788988"/>
              <a:gd name="connsiteY36" fmla="*/ 2514600 h 2688431"/>
              <a:gd name="connsiteX0" fmla="*/ 23812 w 727075"/>
              <a:gd name="connsiteY0" fmla="*/ 2524125 h 2688431"/>
              <a:gd name="connsiteX1" fmla="*/ 16669 w 727075"/>
              <a:gd name="connsiteY1" fmla="*/ 2614612 h 2688431"/>
              <a:gd name="connsiteX2" fmla="*/ 190500 w 727075"/>
              <a:gd name="connsiteY2" fmla="*/ 2600325 h 2688431"/>
              <a:gd name="connsiteX3" fmla="*/ 190500 w 727075"/>
              <a:gd name="connsiteY3" fmla="*/ 2657475 h 2688431"/>
              <a:gd name="connsiteX4" fmla="*/ 0 w 727075"/>
              <a:gd name="connsiteY4" fmla="*/ 2657475 h 2688431"/>
              <a:gd name="connsiteX5" fmla="*/ 0 w 727075"/>
              <a:gd name="connsiteY5" fmla="*/ 2688431 h 2688431"/>
              <a:gd name="connsiteX6" fmla="*/ 366712 w 727075"/>
              <a:gd name="connsiteY6" fmla="*/ 2681288 h 2688431"/>
              <a:gd name="connsiteX7" fmla="*/ 371475 w 727075"/>
              <a:gd name="connsiteY7" fmla="*/ 2605088 h 2688431"/>
              <a:gd name="connsiteX8" fmla="*/ 214312 w 727075"/>
              <a:gd name="connsiteY8" fmla="*/ 2552700 h 2688431"/>
              <a:gd name="connsiteX9" fmla="*/ 195262 w 727075"/>
              <a:gd name="connsiteY9" fmla="*/ 490538 h 2688431"/>
              <a:gd name="connsiteX10" fmla="*/ 219075 w 727075"/>
              <a:gd name="connsiteY10" fmla="*/ 471488 h 2688431"/>
              <a:gd name="connsiteX11" fmla="*/ 371475 w 727075"/>
              <a:gd name="connsiteY11" fmla="*/ 466725 h 2688431"/>
              <a:gd name="connsiteX12" fmla="*/ 538162 w 727075"/>
              <a:gd name="connsiteY12" fmla="*/ 595313 h 2688431"/>
              <a:gd name="connsiteX13" fmla="*/ 609599 w 727075"/>
              <a:gd name="connsiteY13" fmla="*/ 657226 h 2688431"/>
              <a:gd name="connsiteX14" fmla="*/ 714375 w 727075"/>
              <a:gd name="connsiteY14" fmla="*/ 657225 h 2688431"/>
              <a:gd name="connsiteX15" fmla="*/ 727075 w 727075"/>
              <a:gd name="connsiteY15" fmla="*/ 574675 h 2688431"/>
              <a:gd name="connsiteX16" fmla="*/ 666750 w 727075"/>
              <a:gd name="connsiteY16" fmla="*/ 581026 h 2688431"/>
              <a:gd name="connsiteX17" fmla="*/ 666749 w 727075"/>
              <a:gd name="connsiteY17" fmla="*/ 400051 h 2688431"/>
              <a:gd name="connsiteX18" fmla="*/ 604837 w 727075"/>
              <a:gd name="connsiteY18" fmla="*/ 385763 h 2688431"/>
              <a:gd name="connsiteX19" fmla="*/ 595312 w 727075"/>
              <a:gd name="connsiteY19" fmla="*/ 219075 h 2688431"/>
              <a:gd name="connsiteX20" fmla="*/ 633412 w 727075"/>
              <a:gd name="connsiteY20" fmla="*/ 219075 h 2688431"/>
              <a:gd name="connsiteX21" fmla="*/ 628650 w 727075"/>
              <a:gd name="connsiteY21" fmla="*/ 0 h 2688431"/>
              <a:gd name="connsiteX22" fmla="*/ 442912 w 727075"/>
              <a:gd name="connsiteY22" fmla="*/ 9526 h 2688431"/>
              <a:gd name="connsiteX23" fmla="*/ 442912 w 727075"/>
              <a:gd name="connsiteY23" fmla="*/ 147637 h 2688431"/>
              <a:gd name="connsiteX24" fmla="*/ 366712 w 727075"/>
              <a:gd name="connsiteY24" fmla="*/ 133350 h 2688431"/>
              <a:gd name="connsiteX25" fmla="*/ 366712 w 727075"/>
              <a:gd name="connsiteY25" fmla="*/ 9525 h 2688431"/>
              <a:gd name="connsiteX26" fmla="*/ 266700 w 727075"/>
              <a:gd name="connsiteY26" fmla="*/ 23813 h 2688431"/>
              <a:gd name="connsiteX27" fmla="*/ 261937 w 727075"/>
              <a:gd name="connsiteY27" fmla="*/ 147638 h 2688431"/>
              <a:gd name="connsiteX28" fmla="*/ 204787 w 727075"/>
              <a:gd name="connsiteY28" fmla="*/ 147638 h 2688431"/>
              <a:gd name="connsiteX29" fmla="*/ 209550 w 727075"/>
              <a:gd name="connsiteY29" fmla="*/ 23813 h 2688431"/>
              <a:gd name="connsiteX30" fmla="*/ 119062 w 727075"/>
              <a:gd name="connsiteY30" fmla="*/ 28575 h 2688431"/>
              <a:gd name="connsiteX31" fmla="*/ 123825 w 727075"/>
              <a:gd name="connsiteY31" fmla="*/ 214312 h 2688431"/>
              <a:gd name="connsiteX32" fmla="*/ 100012 w 727075"/>
              <a:gd name="connsiteY32" fmla="*/ 252413 h 2688431"/>
              <a:gd name="connsiteX33" fmla="*/ 38100 w 727075"/>
              <a:gd name="connsiteY33" fmla="*/ 261937 h 2688431"/>
              <a:gd name="connsiteX34" fmla="*/ 52387 w 727075"/>
              <a:gd name="connsiteY34" fmla="*/ 2471738 h 2688431"/>
              <a:gd name="connsiteX35" fmla="*/ 23812 w 727075"/>
              <a:gd name="connsiteY35" fmla="*/ 2524125 h 2688431"/>
              <a:gd name="connsiteX0" fmla="*/ 19049 w 727075"/>
              <a:gd name="connsiteY0" fmla="*/ 2512219 h 2688431"/>
              <a:gd name="connsiteX1" fmla="*/ 16669 w 727075"/>
              <a:gd name="connsiteY1" fmla="*/ 2614612 h 2688431"/>
              <a:gd name="connsiteX2" fmla="*/ 190500 w 727075"/>
              <a:gd name="connsiteY2" fmla="*/ 2600325 h 2688431"/>
              <a:gd name="connsiteX3" fmla="*/ 190500 w 727075"/>
              <a:gd name="connsiteY3" fmla="*/ 2657475 h 2688431"/>
              <a:gd name="connsiteX4" fmla="*/ 0 w 727075"/>
              <a:gd name="connsiteY4" fmla="*/ 2657475 h 2688431"/>
              <a:gd name="connsiteX5" fmla="*/ 0 w 727075"/>
              <a:gd name="connsiteY5" fmla="*/ 2688431 h 2688431"/>
              <a:gd name="connsiteX6" fmla="*/ 366712 w 727075"/>
              <a:gd name="connsiteY6" fmla="*/ 2681288 h 2688431"/>
              <a:gd name="connsiteX7" fmla="*/ 371475 w 727075"/>
              <a:gd name="connsiteY7" fmla="*/ 2605088 h 2688431"/>
              <a:gd name="connsiteX8" fmla="*/ 214312 w 727075"/>
              <a:gd name="connsiteY8" fmla="*/ 2552700 h 2688431"/>
              <a:gd name="connsiteX9" fmla="*/ 195262 w 727075"/>
              <a:gd name="connsiteY9" fmla="*/ 490538 h 2688431"/>
              <a:gd name="connsiteX10" fmla="*/ 219075 w 727075"/>
              <a:gd name="connsiteY10" fmla="*/ 471488 h 2688431"/>
              <a:gd name="connsiteX11" fmla="*/ 371475 w 727075"/>
              <a:gd name="connsiteY11" fmla="*/ 466725 h 2688431"/>
              <a:gd name="connsiteX12" fmla="*/ 538162 w 727075"/>
              <a:gd name="connsiteY12" fmla="*/ 595313 h 2688431"/>
              <a:gd name="connsiteX13" fmla="*/ 609599 w 727075"/>
              <a:gd name="connsiteY13" fmla="*/ 657226 h 2688431"/>
              <a:gd name="connsiteX14" fmla="*/ 714375 w 727075"/>
              <a:gd name="connsiteY14" fmla="*/ 657225 h 2688431"/>
              <a:gd name="connsiteX15" fmla="*/ 727075 w 727075"/>
              <a:gd name="connsiteY15" fmla="*/ 574675 h 2688431"/>
              <a:gd name="connsiteX16" fmla="*/ 666750 w 727075"/>
              <a:gd name="connsiteY16" fmla="*/ 581026 h 2688431"/>
              <a:gd name="connsiteX17" fmla="*/ 666749 w 727075"/>
              <a:gd name="connsiteY17" fmla="*/ 400051 h 2688431"/>
              <a:gd name="connsiteX18" fmla="*/ 604837 w 727075"/>
              <a:gd name="connsiteY18" fmla="*/ 385763 h 2688431"/>
              <a:gd name="connsiteX19" fmla="*/ 595312 w 727075"/>
              <a:gd name="connsiteY19" fmla="*/ 219075 h 2688431"/>
              <a:gd name="connsiteX20" fmla="*/ 633412 w 727075"/>
              <a:gd name="connsiteY20" fmla="*/ 219075 h 2688431"/>
              <a:gd name="connsiteX21" fmla="*/ 628650 w 727075"/>
              <a:gd name="connsiteY21" fmla="*/ 0 h 2688431"/>
              <a:gd name="connsiteX22" fmla="*/ 442912 w 727075"/>
              <a:gd name="connsiteY22" fmla="*/ 9526 h 2688431"/>
              <a:gd name="connsiteX23" fmla="*/ 442912 w 727075"/>
              <a:gd name="connsiteY23" fmla="*/ 147637 h 2688431"/>
              <a:gd name="connsiteX24" fmla="*/ 366712 w 727075"/>
              <a:gd name="connsiteY24" fmla="*/ 133350 h 2688431"/>
              <a:gd name="connsiteX25" fmla="*/ 366712 w 727075"/>
              <a:gd name="connsiteY25" fmla="*/ 9525 h 2688431"/>
              <a:gd name="connsiteX26" fmla="*/ 266700 w 727075"/>
              <a:gd name="connsiteY26" fmla="*/ 23813 h 2688431"/>
              <a:gd name="connsiteX27" fmla="*/ 261937 w 727075"/>
              <a:gd name="connsiteY27" fmla="*/ 147638 h 2688431"/>
              <a:gd name="connsiteX28" fmla="*/ 204787 w 727075"/>
              <a:gd name="connsiteY28" fmla="*/ 147638 h 2688431"/>
              <a:gd name="connsiteX29" fmla="*/ 209550 w 727075"/>
              <a:gd name="connsiteY29" fmla="*/ 23813 h 2688431"/>
              <a:gd name="connsiteX30" fmla="*/ 119062 w 727075"/>
              <a:gd name="connsiteY30" fmla="*/ 28575 h 2688431"/>
              <a:gd name="connsiteX31" fmla="*/ 123825 w 727075"/>
              <a:gd name="connsiteY31" fmla="*/ 214312 h 2688431"/>
              <a:gd name="connsiteX32" fmla="*/ 100012 w 727075"/>
              <a:gd name="connsiteY32" fmla="*/ 252413 h 2688431"/>
              <a:gd name="connsiteX33" fmla="*/ 38100 w 727075"/>
              <a:gd name="connsiteY33" fmla="*/ 261937 h 2688431"/>
              <a:gd name="connsiteX34" fmla="*/ 52387 w 727075"/>
              <a:gd name="connsiteY34" fmla="*/ 2471738 h 2688431"/>
              <a:gd name="connsiteX35" fmla="*/ 19049 w 727075"/>
              <a:gd name="connsiteY35" fmla="*/ 2512219 h 2688431"/>
              <a:gd name="connsiteX0" fmla="*/ 19049 w 727075"/>
              <a:gd name="connsiteY0" fmla="*/ 2512219 h 2688431"/>
              <a:gd name="connsiteX1" fmla="*/ 21432 w 727075"/>
              <a:gd name="connsiteY1" fmla="*/ 2602705 h 2688431"/>
              <a:gd name="connsiteX2" fmla="*/ 190500 w 727075"/>
              <a:gd name="connsiteY2" fmla="*/ 2600325 h 2688431"/>
              <a:gd name="connsiteX3" fmla="*/ 190500 w 727075"/>
              <a:gd name="connsiteY3" fmla="*/ 2657475 h 2688431"/>
              <a:gd name="connsiteX4" fmla="*/ 0 w 727075"/>
              <a:gd name="connsiteY4" fmla="*/ 2657475 h 2688431"/>
              <a:gd name="connsiteX5" fmla="*/ 0 w 727075"/>
              <a:gd name="connsiteY5" fmla="*/ 2688431 h 2688431"/>
              <a:gd name="connsiteX6" fmla="*/ 366712 w 727075"/>
              <a:gd name="connsiteY6" fmla="*/ 2681288 h 2688431"/>
              <a:gd name="connsiteX7" fmla="*/ 371475 w 727075"/>
              <a:gd name="connsiteY7" fmla="*/ 2605088 h 2688431"/>
              <a:gd name="connsiteX8" fmla="*/ 214312 w 727075"/>
              <a:gd name="connsiteY8" fmla="*/ 2552700 h 2688431"/>
              <a:gd name="connsiteX9" fmla="*/ 195262 w 727075"/>
              <a:gd name="connsiteY9" fmla="*/ 490538 h 2688431"/>
              <a:gd name="connsiteX10" fmla="*/ 219075 w 727075"/>
              <a:gd name="connsiteY10" fmla="*/ 471488 h 2688431"/>
              <a:gd name="connsiteX11" fmla="*/ 371475 w 727075"/>
              <a:gd name="connsiteY11" fmla="*/ 466725 h 2688431"/>
              <a:gd name="connsiteX12" fmla="*/ 538162 w 727075"/>
              <a:gd name="connsiteY12" fmla="*/ 595313 h 2688431"/>
              <a:gd name="connsiteX13" fmla="*/ 609599 w 727075"/>
              <a:gd name="connsiteY13" fmla="*/ 657226 h 2688431"/>
              <a:gd name="connsiteX14" fmla="*/ 714375 w 727075"/>
              <a:gd name="connsiteY14" fmla="*/ 657225 h 2688431"/>
              <a:gd name="connsiteX15" fmla="*/ 727075 w 727075"/>
              <a:gd name="connsiteY15" fmla="*/ 574675 h 2688431"/>
              <a:gd name="connsiteX16" fmla="*/ 666750 w 727075"/>
              <a:gd name="connsiteY16" fmla="*/ 581026 h 2688431"/>
              <a:gd name="connsiteX17" fmla="*/ 666749 w 727075"/>
              <a:gd name="connsiteY17" fmla="*/ 400051 h 2688431"/>
              <a:gd name="connsiteX18" fmla="*/ 604837 w 727075"/>
              <a:gd name="connsiteY18" fmla="*/ 385763 h 2688431"/>
              <a:gd name="connsiteX19" fmla="*/ 595312 w 727075"/>
              <a:gd name="connsiteY19" fmla="*/ 219075 h 2688431"/>
              <a:gd name="connsiteX20" fmla="*/ 633412 w 727075"/>
              <a:gd name="connsiteY20" fmla="*/ 219075 h 2688431"/>
              <a:gd name="connsiteX21" fmla="*/ 628650 w 727075"/>
              <a:gd name="connsiteY21" fmla="*/ 0 h 2688431"/>
              <a:gd name="connsiteX22" fmla="*/ 442912 w 727075"/>
              <a:gd name="connsiteY22" fmla="*/ 9526 h 2688431"/>
              <a:gd name="connsiteX23" fmla="*/ 442912 w 727075"/>
              <a:gd name="connsiteY23" fmla="*/ 147637 h 2688431"/>
              <a:gd name="connsiteX24" fmla="*/ 366712 w 727075"/>
              <a:gd name="connsiteY24" fmla="*/ 133350 h 2688431"/>
              <a:gd name="connsiteX25" fmla="*/ 366712 w 727075"/>
              <a:gd name="connsiteY25" fmla="*/ 9525 h 2688431"/>
              <a:gd name="connsiteX26" fmla="*/ 266700 w 727075"/>
              <a:gd name="connsiteY26" fmla="*/ 23813 h 2688431"/>
              <a:gd name="connsiteX27" fmla="*/ 261937 w 727075"/>
              <a:gd name="connsiteY27" fmla="*/ 147638 h 2688431"/>
              <a:gd name="connsiteX28" fmla="*/ 204787 w 727075"/>
              <a:gd name="connsiteY28" fmla="*/ 147638 h 2688431"/>
              <a:gd name="connsiteX29" fmla="*/ 209550 w 727075"/>
              <a:gd name="connsiteY29" fmla="*/ 23813 h 2688431"/>
              <a:gd name="connsiteX30" fmla="*/ 119062 w 727075"/>
              <a:gd name="connsiteY30" fmla="*/ 28575 h 2688431"/>
              <a:gd name="connsiteX31" fmla="*/ 123825 w 727075"/>
              <a:gd name="connsiteY31" fmla="*/ 214312 h 2688431"/>
              <a:gd name="connsiteX32" fmla="*/ 100012 w 727075"/>
              <a:gd name="connsiteY32" fmla="*/ 252413 h 2688431"/>
              <a:gd name="connsiteX33" fmla="*/ 38100 w 727075"/>
              <a:gd name="connsiteY33" fmla="*/ 261937 h 2688431"/>
              <a:gd name="connsiteX34" fmla="*/ 52387 w 727075"/>
              <a:gd name="connsiteY34" fmla="*/ 2471738 h 2688431"/>
              <a:gd name="connsiteX35" fmla="*/ 19049 w 727075"/>
              <a:gd name="connsiteY35" fmla="*/ 2512219 h 2688431"/>
              <a:gd name="connsiteX0" fmla="*/ 19049 w 727075"/>
              <a:gd name="connsiteY0" fmla="*/ 2512219 h 2690813"/>
              <a:gd name="connsiteX1" fmla="*/ 21432 w 727075"/>
              <a:gd name="connsiteY1" fmla="*/ 2602705 h 2690813"/>
              <a:gd name="connsiteX2" fmla="*/ 190500 w 727075"/>
              <a:gd name="connsiteY2" fmla="*/ 2600325 h 2690813"/>
              <a:gd name="connsiteX3" fmla="*/ 190500 w 727075"/>
              <a:gd name="connsiteY3" fmla="*/ 2657475 h 2690813"/>
              <a:gd name="connsiteX4" fmla="*/ 0 w 727075"/>
              <a:gd name="connsiteY4" fmla="*/ 2657475 h 2690813"/>
              <a:gd name="connsiteX5" fmla="*/ 0 w 727075"/>
              <a:gd name="connsiteY5" fmla="*/ 2688431 h 2690813"/>
              <a:gd name="connsiteX6" fmla="*/ 366712 w 727075"/>
              <a:gd name="connsiteY6" fmla="*/ 2690813 h 2690813"/>
              <a:gd name="connsiteX7" fmla="*/ 371475 w 727075"/>
              <a:gd name="connsiteY7" fmla="*/ 2605088 h 2690813"/>
              <a:gd name="connsiteX8" fmla="*/ 214312 w 727075"/>
              <a:gd name="connsiteY8" fmla="*/ 2552700 h 2690813"/>
              <a:gd name="connsiteX9" fmla="*/ 195262 w 727075"/>
              <a:gd name="connsiteY9" fmla="*/ 490538 h 2690813"/>
              <a:gd name="connsiteX10" fmla="*/ 219075 w 727075"/>
              <a:gd name="connsiteY10" fmla="*/ 471488 h 2690813"/>
              <a:gd name="connsiteX11" fmla="*/ 371475 w 727075"/>
              <a:gd name="connsiteY11" fmla="*/ 466725 h 2690813"/>
              <a:gd name="connsiteX12" fmla="*/ 538162 w 727075"/>
              <a:gd name="connsiteY12" fmla="*/ 595313 h 2690813"/>
              <a:gd name="connsiteX13" fmla="*/ 609599 w 727075"/>
              <a:gd name="connsiteY13" fmla="*/ 657226 h 2690813"/>
              <a:gd name="connsiteX14" fmla="*/ 714375 w 727075"/>
              <a:gd name="connsiteY14" fmla="*/ 657225 h 2690813"/>
              <a:gd name="connsiteX15" fmla="*/ 727075 w 727075"/>
              <a:gd name="connsiteY15" fmla="*/ 574675 h 2690813"/>
              <a:gd name="connsiteX16" fmla="*/ 666750 w 727075"/>
              <a:gd name="connsiteY16" fmla="*/ 581026 h 2690813"/>
              <a:gd name="connsiteX17" fmla="*/ 666749 w 727075"/>
              <a:gd name="connsiteY17" fmla="*/ 400051 h 2690813"/>
              <a:gd name="connsiteX18" fmla="*/ 604837 w 727075"/>
              <a:gd name="connsiteY18" fmla="*/ 385763 h 2690813"/>
              <a:gd name="connsiteX19" fmla="*/ 595312 w 727075"/>
              <a:gd name="connsiteY19" fmla="*/ 219075 h 2690813"/>
              <a:gd name="connsiteX20" fmla="*/ 633412 w 727075"/>
              <a:gd name="connsiteY20" fmla="*/ 219075 h 2690813"/>
              <a:gd name="connsiteX21" fmla="*/ 628650 w 727075"/>
              <a:gd name="connsiteY21" fmla="*/ 0 h 2690813"/>
              <a:gd name="connsiteX22" fmla="*/ 442912 w 727075"/>
              <a:gd name="connsiteY22" fmla="*/ 9526 h 2690813"/>
              <a:gd name="connsiteX23" fmla="*/ 442912 w 727075"/>
              <a:gd name="connsiteY23" fmla="*/ 147637 h 2690813"/>
              <a:gd name="connsiteX24" fmla="*/ 366712 w 727075"/>
              <a:gd name="connsiteY24" fmla="*/ 133350 h 2690813"/>
              <a:gd name="connsiteX25" fmla="*/ 366712 w 727075"/>
              <a:gd name="connsiteY25" fmla="*/ 9525 h 2690813"/>
              <a:gd name="connsiteX26" fmla="*/ 266700 w 727075"/>
              <a:gd name="connsiteY26" fmla="*/ 23813 h 2690813"/>
              <a:gd name="connsiteX27" fmla="*/ 261937 w 727075"/>
              <a:gd name="connsiteY27" fmla="*/ 147638 h 2690813"/>
              <a:gd name="connsiteX28" fmla="*/ 204787 w 727075"/>
              <a:gd name="connsiteY28" fmla="*/ 147638 h 2690813"/>
              <a:gd name="connsiteX29" fmla="*/ 209550 w 727075"/>
              <a:gd name="connsiteY29" fmla="*/ 23813 h 2690813"/>
              <a:gd name="connsiteX30" fmla="*/ 119062 w 727075"/>
              <a:gd name="connsiteY30" fmla="*/ 28575 h 2690813"/>
              <a:gd name="connsiteX31" fmla="*/ 123825 w 727075"/>
              <a:gd name="connsiteY31" fmla="*/ 214312 h 2690813"/>
              <a:gd name="connsiteX32" fmla="*/ 100012 w 727075"/>
              <a:gd name="connsiteY32" fmla="*/ 252413 h 2690813"/>
              <a:gd name="connsiteX33" fmla="*/ 38100 w 727075"/>
              <a:gd name="connsiteY33" fmla="*/ 261937 h 2690813"/>
              <a:gd name="connsiteX34" fmla="*/ 52387 w 727075"/>
              <a:gd name="connsiteY34" fmla="*/ 2471738 h 2690813"/>
              <a:gd name="connsiteX35" fmla="*/ 19049 w 727075"/>
              <a:gd name="connsiteY35" fmla="*/ 2512219 h 269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27075" h="2690813">
                <a:moveTo>
                  <a:pt x="19049" y="2512219"/>
                </a:moveTo>
                <a:cubicBezTo>
                  <a:pt x="18256" y="2546350"/>
                  <a:pt x="22225" y="2568574"/>
                  <a:pt x="21432" y="2602705"/>
                </a:cubicBezTo>
                <a:lnTo>
                  <a:pt x="190500" y="2600325"/>
                </a:lnTo>
                <a:lnTo>
                  <a:pt x="190500" y="2657475"/>
                </a:lnTo>
                <a:lnTo>
                  <a:pt x="0" y="2657475"/>
                </a:lnTo>
                <a:lnTo>
                  <a:pt x="0" y="2688431"/>
                </a:lnTo>
                <a:lnTo>
                  <a:pt x="366712" y="2690813"/>
                </a:lnTo>
                <a:lnTo>
                  <a:pt x="371475" y="2605088"/>
                </a:lnTo>
                <a:lnTo>
                  <a:pt x="214312" y="2552700"/>
                </a:lnTo>
                <a:lnTo>
                  <a:pt x="195262" y="490538"/>
                </a:lnTo>
                <a:lnTo>
                  <a:pt x="219075" y="471488"/>
                </a:lnTo>
                <a:lnTo>
                  <a:pt x="371475" y="466725"/>
                </a:lnTo>
                <a:lnTo>
                  <a:pt x="538162" y="595313"/>
                </a:lnTo>
                <a:lnTo>
                  <a:pt x="609599" y="657226"/>
                </a:lnTo>
                <a:lnTo>
                  <a:pt x="714375" y="657225"/>
                </a:lnTo>
                <a:lnTo>
                  <a:pt x="727075" y="574675"/>
                </a:lnTo>
                <a:lnTo>
                  <a:pt x="666750" y="581026"/>
                </a:lnTo>
                <a:cubicBezTo>
                  <a:pt x="666750" y="512763"/>
                  <a:pt x="666749" y="468314"/>
                  <a:pt x="666749" y="400051"/>
                </a:cubicBezTo>
                <a:lnTo>
                  <a:pt x="604837" y="385763"/>
                </a:lnTo>
                <a:lnTo>
                  <a:pt x="595312" y="219075"/>
                </a:lnTo>
                <a:lnTo>
                  <a:pt x="633412" y="219075"/>
                </a:lnTo>
                <a:lnTo>
                  <a:pt x="628650" y="0"/>
                </a:lnTo>
                <a:lnTo>
                  <a:pt x="442912" y="9526"/>
                </a:lnTo>
                <a:lnTo>
                  <a:pt x="442912" y="147637"/>
                </a:lnTo>
                <a:lnTo>
                  <a:pt x="366712" y="133350"/>
                </a:lnTo>
                <a:lnTo>
                  <a:pt x="366712" y="9525"/>
                </a:lnTo>
                <a:lnTo>
                  <a:pt x="266700" y="23813"/>
                </a:lnTo>
                <a:lnTo>
                  <a:pt x="261937" y="147638"/>
                </a:lnTo>
                <a:lnTo>
                  <a:pt x="204787" y="147638"/>
                </a:lnTo>
                <a:lnTo>
                  <a:pt x="209550" y="23813"/>
                </a:lnTo>
                <a:lnTo>
                  <a:pt x="119062" y="28575"/>
                </a:lnTo>
                <a:lnTo>
                  <a:pt x="123825" y="214312"/>
                </a:lnTo>
                <a:lnTo>
                  <a:pt x="100012" y="252413"/>
                </a:lnTo>
                <a:lnTo>
                  <a:pt x="38100" y="261937"/>
                </a:lnTo>
                <a:cubicBezTo>
                  <a:pt x="42862" y="993775"/>
                  <a:pt x="47625" y="1739900"/>
                  <a:pt x="52387" y="2471738"/>
                </a:cubicBezTo>
                <a:lnTo>
                  <a:pt x="19049" y="2512219"/>
                </a:lnTo>
                <a:close/>
              </a:path>
            </a:pathLst>
          </a:custGeom>
          <a:solidFill>
            <a:srgbClr val="5B9BD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p:cNvSpPr/>
          <p:nvPr/>
        </p:nvSpPr>
        <p:spPr>
          <a:xfrm>
            <a:off x="8877300" y="1428751"/>
            <a:ext cx="590550" cy="2277715"/>
          </a:xfrm>
          <a:custGeom>
            <a:avLst/>
            <a:gdLst>
              <a:gd name="connsiteX0" fmla="*/ 80963 w 590550"/>
              <a:gd name="connsiteY0" fmla="*/ 14288 h 2200275"/>
              <a:gd name="connsiteX1" fmla="*/ 85725 w 590550"/>
              <a:gd name="connsiteY1" fmla="*/ 223838 h 2200275"/>
              <a:gd name="connsiteX2" fmla="*/ 114300 w 590550"/>
              <a:gd name="connsiteY2" fmla="*/ 223838 h 2200275"/>
              <a:gd name="connsiteX3" fmla="*/ 119063 w 590550"/>
              <a:gd name="connsiteY3" fmla="*/ 390525 h 2200275"/>
              <a:gd name="connsiteX4" fmla="*/ 38100 w 590550"/>
              <a:gd name="connsiteY4" fmla="*/ 390525 h 2200275"/>
              <a:gd name="connsiteX5" fmla="*/ 52388 w 590550"/>
              <a:gd name="connsiteY5" fmla="*/ 576263 h 2200275"/>
              <a:gd name="connsiteX6" fmla="*/ 0 w 590550"/>
              <a:gd name="connsiteY6" fmla="*/ 590550 h 2200275"/>
              <a:gd name="connsiteX7" fmla="*/ 4763 w 590550"/>
              <a:gd name="connsiteY7" fmla="*/ 638175 h 2200275"/>
              <a:gd name="connsiteX8" fmla="*/ 71438 w 590550"/>
              <a:gd name="connsiteY8" fmla="*/ 671513 h 2200275"/>
              <a:gd name="connsiteX9" fmla="*/ 104775 w 590550"/>
              <a:gd name="connsiteY9" fmla="*/ 719138 h 2200275"/>
              <a:gd name="connsiteX10" fmla="*/ 104775 w 590550"/>
              <a:gd name="connsiteY10" fmla="*/ 795338 h 2200275"/>
              <a:gd name="connsiteX11" fmla="*/ 109538 w 590550"/>
              <a:gd name="connsiteY11" fmla="*/ 1819275 h 2200275"/>
              <a:gd name="connsiteX12" fmla="*/ 138113 w 590550"/>
              <a:gd name="connsiteY12" fmla="*/ 1843088 h 2200275"/>
              <a:gd name="connsiteX13" fmla="*/ 138113 w 590550"/>
              <a:gd name="connsiteY13" fmla="*/ 2200275 h 2200275"/>
              <a:gd name="connsiteX14" fmla="*/ 166688 w 590550"/>
              <a:gd name="connsiteY14" fmla="*/ 2200275 h 2200275"/>
              <a:gd name="connsiteX15" fmla="*/ 204788 w 590550"/>
              <a:gd name="connsiteY15" fmla="*/ 2162175 h 2200275"/>
              <a:gd name="connsiteX16" fmla="*/ 366713 w 590550"/>
              <a:gd name="connsiteY16" fmla="*/ 2162175 h 2200275"/>
              <a:gd name="connsiteX17" fmla="*/ 371475 w 590550"/>
              <a:gd name="connsiteY17" fmla="*/ 2119313 h 2200275"/>
              <a:gd name="connsiteX18" fmla="*/ 328613 w 590550"/>
              <a:gd name="connsiteY18" fmla="*/ 2119313 h 2200275"/>
              <a:gd name="connsiteX19" fmla="*/ 328613 w 590550"/>
              <a:gd name="connsiteY19" fmla="*/ 1833563 h 2200275"/>
              <a:gd name="connsiteX20" fmla="*/ 280988 w 590550"/>
              <a:gd name="connsiteY20" fmla="*/ 1724025 h 2200275"/>
              <a:gd name="connsiteX21" fmla="*/ 261938 w 590550"/>
              <a:gd name="connsiteY21" fmla="*/ 1576388 h 2200275"/>
              <a:gd name="connsiteX22" fmla="*/ 257175 w 590550"/>
              <a:gd name="connsiteY22" fmla="*/ 252413 h 2200275"/>
              <a:gd name="connsiteX23" fmla="*/ 276225 w 590550"/>
              <a:gd name="connsiteY23" fmla="*/ 223838 h 2200275"/>
              <a:gd name="connsiteX24" fmla="*/ 571500 w 590550"/>
              <a:gd name="connsiteY24" fmla="*/ 219075 h 2200275"/>
              <a:gd name="connsiteX25" fmla="*/ 590550 w 590550"/>
              <a:gd name="connsiteY25" fmla="*/ 28575 h 2200275"/>
              <a:gd name="connsiteX26" fmla="*/ 571500 w 590550"/>
              <a:gd name="connsiteY26" fmla="*/ 0 h 2200275"/>
              <a:gd name="connsiteX27" fmla="*/ 523875 w 590550"/>
              <a:gd name="connsiteY27" fmla="*/ 4763 h 2200275"/>
              <a:gd name="connsiteX28" fmla="*/ 528638 w 590550"/>
              <a:gd name="connsiteY28" fmla="*/ 166688 h 2200275"/>
              <a:gd name="connsiteX29" fmla="*/ 509588 w 590550"/>
              <a:gd name="connsiteY29" fmla="*/ 190500 h 2200275"/>
              <a:gd name="connsiteX30" fmla="*/ 452438 w 590550"/>
              <a:gd name="connsiteY30" fmla="*/ 209550 h 2200275"/>
              <a:gd name="connsiteX31" fmla="*/ 428625 w 590550"/>
              <a:gd name="connsiteY31" fmla="*/ 185738 h 2200275"/>
              <a:gd name="connsiteX32" fmla="*/ 409575 w 590550"/>
              <a:gd name="connsiteY32" fmla="*/ 161925 h 2200275"/>
              <a:gd name="connsiteX33" fmla="*/ 409575 w 590550"/>
              <a:gd name="connsiteY33" fmla="*/ 0 h 2200275"/>
              <a:gd name="connsiteX34" fmla="*/ 80963 w 590550"/>
              <a:gd name="connsiteY34" fmla="*/ 14288 h 2200275"/>
              <a:gd name="connsiteX0" fmla="*/ 80963 w 590550"/>
              <a:gd name="connsiteY0" fmla="*/ 14288 h 2244725"/>
              <a:gd name="connsiteX1" fmla="*/ 85725 w 590550"/>
              <a:gd name="connsiteY1" fmla="*/ 223838 h 2244725"/>
              <a:gd name="connsiteX2" fmla="*/ 114300 w 590550"/>
              <a:gd name="connsiteY2" fmla="*/ 223838 h 2244725"/>
              <a:gd name="connsiteX3" fmla="*/ 119063 w 590550"/>
              <a:gd name="connsiteY3" fmla="*/ 390525 h 2244725"/>
              <a:gd name="connsiteX4" fmla="*/ 38100 w 590550"/>
              <a:gd name="connsiteY4" fmla="*/ 390525 h 2244725"/>
              <a:gd name="connsiteX5" fmla="*/ 52388 w 590550"/>
              <a:gd name="connsiteY5" fmla="*/ 576263 h 2244725"/>
              <a:gd name="connsiteX6" fmla="*/ 0 w 590550"/>
              <a:gd name="connsiteY6" fmla="*/ 590550 h 2244725"/>
              <a:gd name="connsiteX7" fmla="*/ 4763 w 590550"/>
              <a:gd name="connsiteY7" fmla="*/ 638175 h 2244725"/>
              <a:gd name="connsiteX8" fmla="*/ 71438 w 590550"/>
              <a:gd name="connsiteY8" fmla="*/ 671513 h 2244725"/>
              <a:gd name="connsiteX9" fmla="*/ 104775 w 590550"/>
              <a:gd name="connsiteY9" fmla="*/ 719138 h 2244725"/>
              <a:gd name="connsiteX10" fmla="*/ 104775 w 590550"/>
              <a:gd name="connsiteY10" fmla="*/ 795338 h 2244725"/>
              <a:gd name="connsiteX11" fmla="*/ 109538 w 590550"/>
              <a:gd name="connsiteY11" fmla="*/ 1819275 h 2244725"/>
              <a:gd name="connsiteX12" fmla="*/ 138113 w 590550"/>
              <a:gd name="connsiteY12" fmla="*/ 1843088 h 2244725"/>
              <a:gd name="connsiteX13" fmla="*/ 131763 w 590550"/>
              <a:gd name="connsiteY13" fmla="*/ 2244725 h 2244725"/>
              <a:gd name="connsiteX14" fmla="*/ 166688 w 590550"/>
              <a:gd name="connsiteY14" fmla="*/ 2200275 h 2244725"/>
              <a:gd name="connsiteX15" fmla="*/ 204788 w 590550"/>
              <a:gd name="connsiteY15" fmla="*/ 2162175 h 2244725"/>
              <a:gd name="connsiteX16" fmla="*/ 366713 w 590550"/>
              <a:gd name="connsiteY16" fmla="*/ 2162175 h 2244725"/>
              <a:gd name="connsiteX17" fmla="*/ 371475 w 590550"/>
              <a:gd name="connsiteY17" fmla="*/ 2119313 h 2244725"/>
              <a:gd name="connsiteX18" fmla="*/ 328613 w 590550"/>
              <a:gd name="connsiteY18" fmla="*/ 2119313 h 2244725"/>
              <a:gd name="connsiteX19" fmla="*/ 328613 w 590550"/>
              <a:gd name="connsiteY19" fmla="*/ 1833563 h 2244725"/>
              <a:gd name="connsiteX20" fmla="*/ 280988 w 590550"/>
              <a:gd name="connsiteY20" fmla="*/ 1724025 h 2244725"/>
              <a:gd name="connsiteX21" fmla="*/ 261938 w 590550"/>
              <a:gd name="connsiteY21" fmla="*/ 1576388 h 2244725"/>
              <a:gd name="connsiteX22" fmla="*/ 257175 w 590550"/>
              <a:gd name="connsiteY22" fmla="*/ 252413 h 2244725"/>
              <a:gd name="connsiteX23" fmla="*/ 276225 w 590550"/>
              <a:gd name="connsiteY23" fmla="*/ 223838 h 2244725"/>
              <a:gd name="connsiteX24" fmla="*/ 571500 w 590550"/>
              <a:gd name="connsiteY24" fmla="*/ 219075 h 2244725"/>
              <a:gd name="connsiteX25" fmla="*/ 590550 w 590550"/>
              <a:gd name="connsiteY25" fmla="*/ 28575 h 2244725"/>
              <a:gd name="connsiteX26" fmla="*/ 571500 w 590550"/>
              <a:gd name="connsiteY26" fmla="*/ 0 h 2244725"/>
              <a:gd name="connsiteX27" fmla="*/ 523875 w 590550"/>
              <a:gd name="connsiteY27" fmla="*/ 4763 h 2244725"/>
              <a:gd name="connsiteX28" fmla="*/ 528638 w 590550"/>
              <a:gd name="connsiteY28" fmla="*/ 166688 h 2244725"/>
              <a:gd name="connsiteX29" fmla="*/ 509588 w 590550"/>
              <a:gd name="connsiteY29" fmla="*/ 190500 h 2244725"/>
              <a:gd name="connsiteX30" fmla="*/ 452438 w 590550"/>
              <a:gd name="connsiteY30" fmla="*/ 209550 h 2244725"/>
              <a:gd name="connsiteX31" fmla="*/ 428625 w 590550"/>
              <a:gd name="connsiteY31" fmla="*/ 185738 h 2244725"/>
              <a:gd name="connsiteX32" fmla="*/ 409575 w 590550"/>
              <a:gd name="connsiteY32" fmla="*/ 161925 h 2244725"/>
              <a:gd name="connsiteX33" fmla="*/ 409575 w 590550"/>
              <a:gd name="connsiteY33" fmla="*/ 0 h 2244725"/>
              <a:gd name="connsiteX34" fmla="*/ 80963 w 590550"/>
              <a:gd name="connsiteY34" fmla="*/ 14288 h 2244725"/>
              <a:gd name="connsiteX0" fmla="*/ 80963 w 590550"/>
              <a:gd name="connsiteY0" fmla="*/ 14288 h 2266950"/>
              <a:gd name="connsiteX1" fmla="*/ 85725 w 590550"/>
              <a:gd name="connsiteY1" fmla="*/ 223838 h 2266950"/>
              <a:gd name="connsiteX2" fmla="*/ 114300 w 590550"/>
              <a:gd name="connsiteY2" fmla="*/ 223838 h 2266950"/>
              <a:gd name="connsiteX3" fmla="*/ 119063 w 590550"/>
              <a:gd name="connsiteY3" fmla="*/ 390525 h 2266950"/>
              <a:gd name="connsiteX4" fmla="*/ 38100 w 590550"/>
              <a:gd name="connsiteY4" fmla="*/ 390525 h 2266950"/>
              <a:gd name="connsiteX5" fmla="*/ 52388 w 590550"/>
              <a:gd name="connsiteY5" fmla="*/ 576263 h 2266950"/>
              <a:gd name="connsiteX6" fmla="*/ 0 w 590550"/>
              <a:gd name="connsiteY6" fmla="*/ 590550 h 2266950"/>
              <a:gd name="connsiteX7" fmla="*/ 4763 w 590550"/>
              <a:gd name="connsiteY7" fmla="*/ 638175 h 2266950"/>
              <a:gd name="connsiteX8" fmla="*/ 71438 w 590550"/>
              <a:gd name="connsiteY8" fmla="*/ 671513 h 2266950"/>
              <a:gd name="connsiteX9" fmla="*/ 104775 w 590550"/>
              <a:gd name="connsiteY9" fmla="*/ 719138 h 2266950"/>
              <a:gd name="connsiteX10" fmla="*/ 104775 w 590550"/>
              <a:gd name="connsiteY10" fmla="*/ 795338 h 2266950"/>
              <a:gd name="connsiteX11" fmla="*/ 109538 w 590550"/>
              <a:gd name="connsiteY11" fmla="*/ 1819275 h 2266950"/>
              <a:gd name="connsiteX12" fmla="*/ 138113 w 590550"/>
              <a:gd name="connsiteY12" fmla="*/ 1843088 h 2266950"/>
              <a:gd name="connsiteX13" fmla="*/ 131763 w 590550"/>
              <a:gd name="connsiteY13" fmla="*/ 2244725 h 2266950"/>
              <a:gd name="connsiteX14" fmla="*/ 153988 w 590550"/>
              <a:gd name="connsiteY14" fmla="*/ 2266950 h 2266950"/>
              <a:gd name="connsiteX15" fmla="*/ 204788 w 590550"/>
              <a:gd name="connsiteY15" fmla="*/ 2162175 h 2266950"/>
              <a:gd name="connsiteX16" fmla="*/ 366713 w 590550"/>
              <a:gd name="connsiteY16" fmla="*/ 2162175 h 2266950"/>
              <a:gd name="connsiteX17" fmla="*/ 371475 w 590550"/>
              <a:gd name="connsiteY17" fmla="*/ 2119313 h 2266950"/>
              <a:gd name="connsiteX18" fmla="*/ 328613 w 590550"/>
              <a:gd name="connsiteY18" fmla="*/ 2119313 h 2266950"/>
              <a:gd name="connsiteX19" fmla="*/ 328613 w 590550"/>
              <a:gd name="connsiteY19" fmla="*/ 1833563 h 2266950"/>
              <a:gd name="connsiteX20" fmla="*/ 280988 w 590550"/>
              <a:gd name="connsiteY20" fmla="*/ 1724025 h 2266950"/>
              <a:gd name="connsiteX21" fmla="*/ 261938 w 590550"/>
              <a:gd name="connsiteY21" fmla="*/ 1576388 h 2266950"/>
              <a:gd name="connsiteX22" fmla="*/ 257175 w 590550"/>
              <a:gd name="connsiteY22" fmla="*/ 252413 h 2266950"/>
              <a:gd name="connsiteX23" fmla="*/ 276225 w 590550"/>
              <a:gd name="connsiteY23" fmla="*/ 223838 h 2266950"/>
              <a:gd name="connsiteX24" fmla="*/ 571500 w 590550"/>
              <a:gd name="connsiteY24" fmla="*/ 219075 h 2266950"/>
              <a:gd name="connsiteX25" fmla="*/ 590550 w 590550"/>
              <a:gd name="connsiteY25" fmla="*/ 28575 h 2266950"/>
              <a:gd name="connsiteX26" fmla="*/ 571500 w 590550"/>
              <a:gd name="connsiteY26" fmla="*/ 0 h 2266950"/>
              <a:gd name="connsiteX27" fmla="*/ 523875 w 590550"/>
              <a:gd name="connsiteY27" fmla="*/ 4763 h 2266950"/>
              <a:gd name="connsiteX28" fmla="*/ 528638 w 590550"/>
              <a:gd name="connsiteY28" fmla="*/ 166688 h 2266950"/>
              <a:gd name="connsiteX29" fmla="*/ 509588 w 590550"/>
              <a:gd name="connsiteY29" fmla="*/ 190500 h 2266950"/>
              <a:gd name="connsiteX30" fmla="*/ 452438 w 590550"/>
              <a:gd name="connsiteY30" fmla="*/ 209550 h 2266950"/>
              <a:gd name="connsiteX31" fmla="*/ 428625 w 590550"/>
              <a:gd name="connsiteY31" fmla="*/ 185738 h 2266950"/>
              <a:gd name="connsiteX32" fmla="*/ 409575 w 590550"/>
              <a:gd name="connsiteY32" fmla="*/ 161925 h 2266950"/>
              <a:gd name="connsiteX33" fmla="*/ 409575 w 590550"/>
              <a:gd name="connsiteY33" fmla="*/ 0 h 2266950"/>
              <a:gd name="connsiteX34" fmla="*/ 80963 w 590550"/>
              <a:gd name="connsiteY34" fmla="*/ 14288 h 2266950"/>
              <a:gd name="connsiteX0" fmla="*/ 80963 w 590550"/>
              <a:gd name="connsiteY0" fmla="*/ 14288 h 2266950"/>
              <a:gd name="connsiteX1" fmla="*/ 85725 w 590550"/>
              <a:gd name="connsiteY1" fmla="*/ 223838 h 2266950"/>
              <a:gd name="connsiteX2" fmla="*/ 114300 w 590550"/>
              <a:gd name="connsiteY2" fmla="*/ 223838 h 2266950"/>
              <a:gd name="connsiteX3" fmla="*/ 119063 w 590550"/>
              <a:gd name="connsiteY3" fmla="*/ 390525 h 2266950"/>
              <a:gd name="connsiteX4" fmla="*/ 38100 w 590550"/>
              <a:gd name="connsiteY4" fmla="*/ 390525 h 2266950"/>
              <a:gd name="connsiteX5" fmla="*/ 52388 w 590550"/>
              <a:gd name="connsiteY5" fmla="*/ 576263 h 2266950"/>
              <a:gd name="connsiteX6" fmla="*/ 0 w 590550"/>
              <a:gd name="connsiteY6" fmla="*/ 590550 h 2266950"/>
              <a:gd name="connsiteX7" fmla="*/ 4763 w 590550"/>
              <a:gd name="connsiteY7" fmla="*/ 638175 h 2266950"/>
              <a:gd name="connsiteX8" fmla="*/ 71438 w 590550"/>
              <a:gd name="connsiteY8" fmla="*/ 671513 h 2266950"/>
              <a:gd name="connsiteX9" fmla="*/ 104775 w 590550"/>
              <a:gd name="connsiteY9" fmla="*/ 719138 h 2266950"/>
              <a:gd name="connsiteX10" fmla="*/ 104775 w 590550"/>
              <a:gd name="connsiteY10" fmla="*/ 795338 h 2266950"/>
              <a:gd name="connsiteX11" fmla="*/ 109538 w 590550"/>
              <a:gd name="connsiteY11" fmla="*/ 1819275 h 2266950"/>
              <a:gd name="connsiteX12" fmla="*/ 138113 w 590550"/>
              <a:gd name="connsiteY12" fmla="*/ 1843088 h 2266950"/>
              <a:gd name="connsiteX13" fmla="*/ 131763 w 590550"/>
              <a:gd name="connsiteY13" fmla="*/ 2244725 h 2266950"/>
              <a:gd name="connsiteX14" fmla="*/ 153988 w 590550"/>
              <a:gd name="connsiteY14" fmla="*/ 2266950 h 2266950"/>
              <a:gd name="connsiteX15" fmla="*/ 204788 w 590550"/>
              <a:gd name="connsiteY15" fmla="*/ 2162175 h 2266950"/>
              <a:gd name="connsiteX16" fmla="*/ 366713 w 590550"/>
              <a:gd name="connsiteY16" fmla="*/ 2162175 h 2266950"/>
              <a:gd name="connsiteX17" fmla="*/ 371475 w 590550"/>
              <a:gd name="connsiteY17" fmla="*/ 2119313 h 2266950"/>
              <a:gd name="connsiteX18" fmla="*/ 328613 w 590550"/>
              <a:gd name="connsiteY18" fmla="*/ 2119313 h 2266950"/>
              <a:gd name="connsiteX19" fmla="*/ 328613 w 590550"/>
              <a:gd name="connsiteY19" fmla="*/ 1833563 h 2266950"/>
              <a:gd name="connsiteX20" fmla="*/ 280988 w 590550"/>
              <a:gd name="connsiteY20" fmla="*/ 1724025 h 2266950"/>
              <a:gd name="connsiteX21" fmla="*/ 261938 w 590550"/>
              <a:gd name="connsiteY21" fmla="*/ 1576388 h 2266950"/>
              <a:gd name="connsiteX22" fmla="*/ 257175 w 590550"/>
              <a:gd name="connsiteY22" fmla="*/ 252413 h 2266950"/>
              <a:gd name="connsiteX23" fmla="*/ 276225 w 590550"/>
              <a:gd name="connsiteY23" fmla="*/ 223838 h 2266950"/>
              <a:gd name="connsiteX24" fmla="*/ 571500 w 590550"/>
              <a:gd name="connsiteY24" fmla="*/ 219075 h 2266950"/>
              <a:gd name="connsiteX25" fmla="*/ 590550 w 590550"/>
              <a:gd name="connsiteY25" fmla="*/ 28575 h 2266950"/>
              <a:gd name="connsiteX26" fmla="*/ 571500 w 590550"/>
              <a:gd name="connsiteY26" fmla="*/ 0 h 2266950"/>
              <a:gd name="connsiteX27" fmla="*/ 523875 w 590550"/>
              <a:gd name="connsiteY27" fmla="*/ 4763 h 2266950"/>
              <a:gd name="connsiteX28" fmla="*/ 528638 w 590550"/>
              <a:gd name="connsiteY28" fmla="*/ 166688 h 2266950"/>
              <a:gd name="connsiteX29" fmla="*/ 509588 w 590550"/>
              <a:gd name="connsiteY29" fmla="*/ 190500 h 2266950"/>
              <a:gd name="connsiteX30" fmla="*/ 452438 w 590550"/>
              <a:gd name="connsiteY30" fmla="*/ 209550 h 2266950"/>
              <a:gd name="connsiteX31" fmla="*/ 428625 w 590550"/>
              <a:gd name="connsiteY31" fmla="*/ 185738 h 2266950"/>
              <a:gd name="connsiteX32" fmla="*/ 409575 w 590550"/>
              <a:gd name="connsiteY32" fmla="*/ 161925 h 2266950"/>
              <a:gd name="connsiteX33" fmla="*/ 409575 w 590550"/>
              <a:gd name="connsiteY33" fmla="*/ 0 h 2266950"/>
              <a:gd name="connsiteX34" fmla="*/ 80963 w 590550"/>
              <a:gd name="connsiteY34" fmla="*/ 14288 h 2266950"/>
              <a:gd name="connsiteX0" fmla="*/ 80963 w 590550"/>
              <a:gd name="connsiteY0" fmla="*/ 14288 h 2276475"/>
              <a:gd name="connsiteX1" fmla="*/ 85725 w 590550"/>
              <a:gd name="connsiteY1" fmla="*/ 223838 h 2276475"/>
              <a:gd name="connsiteX2" fmla="*/ 114300 w 590550"/>
              <a:gd name="connsiteY2" fmla="*/ 223838 h 2276475"/>
              <a:gd name="connsiteX3" fmla="*/ 119063 w 590550"/>
              <a:gd name="connsiteY3" fmla="*/ 390525 h 2276475"/>
              <a:gd name="connsiteX4" fmla="*/ 38100 w 590550"/>
              <a:gd name="connsiteY4" fmla="*/ 390525 h 2276475"/>
              <a:gd name="connsiteX5" fmla="*/ 52388 w 590550"/>
              <a:gd name="connsiteY5" fmla="*/ 576263 h 2276475"/>
              <a:gd name="connsiteX6" fmla="*/ 0 w 590550"/>
              <a:gd name="connsiteY6" fmla="*/ 590550 h 2276475"/>
              <a:gd name="connsiteX7" fmla="*/ 4763 w 590550"/>
              <a:gd name="connsiteY7" fmla="*/ 638175 h 2276475"/>
              <a:gd name="connsiteX8" fmla="*/ 71438 w 590550"/>
              <a:gd name="connsiteY8" fmla="*/ 671513 h 2276475"/>
              <a:gd name="connsiteX9" fmla="*/ 104775 w 590550"/>
              <a:gd name="connsiteY9" fmla="*/ 719138 h 2276475"/>
              <a:gd name="connsiteX10" fmla="*/ 104775 w 590550"/>
              <a:gd name="connsiteY10" fmla="*/ 795338 h 2276475"/>
              <a:gd name="connsiteX11" fmla="*/ 109538 w 590550"/>
              <a:gd name="connsiteY11" fmla="*/ 1819275 h 2276475"/>
              <a:gd name="connsiteX12" fmla="*/ 138113 w 590550"/>
              <a:gd name="connsiteY12" fmla="*/ 1843088 h 2276475"/>
              <a:gd name="connsiteX13" fmla="*/ 131763 w 590550"/>
              <a:gd name="connsiteY13" fmla="*/ 2244725 h 2276475"/>
              <a:gd name="connsiteX14" fmla="*/ 198438 w 590550"/>
              <a:gd name="connsiteY14" fmla="*/ 2276475 h 2276475"/>
              <a:gd name="connsiteX15" fmla="*/ 204788 w 590550"/>
              <a:gd name="connsiteY15" fmla="*/ 2162175 h 2276475"/>
              <a:gd name="connsiteX16" fmla="*/ 366713 w 590550"/>
              <a:gd name="connsiteY16" fmla="*/ 2162175 h 2276475"/>
              <a:gd name="connsiteX17" fmla="*/ 371475 w 590550"/>
              <a:gd name="connsiteY17" fmla="*/ 2119313 h 2276475"/>
              <a:gd name="connsiteX18" fmla="*/ 328613 w 590550"/>
              <a:gd name="connsiteY18" fmla="*/ 2119313 h 2276475"/>
              <a:gd name="connsiteX19" fmla="*/ 328613 w 590550"/>
              <a:gd name="connsiteY19" fmla="*/ 1833563 h 2276475"/>
              <a:gd name="connsiteX20" fmla="*/ 280988 w 590550"/>
              <a:gd name="connsiteY20" fmla="*/ 1724025 h 2276475"/>
              <a:gd name="connsiteX21" fmla="*/ 261938 w 590550"/>
              <a:gd name="connsiteY21" fmla="*/ 1576388 h 2276475"/>
              <a:gd name="connsiteX22" fmla="*/ 257175 w 590550"/>
              <a:gd name="connsiteY22" fmla="*/ 252413 h 2276475"/>
              <a:gd name="connsiteX23" fmla="*/ 276225 w 590550"/>
              <a:gd name="connsiteY23" fmla="*/ 223838 h 2276475"/>
              <a:gd name="connsiteX24" fmla="*/ 571500 w 590550"/>
              <a:gd name="connsiteY24" fmla="*/ 219075 h 2276475"/>
              <a:gd name="connsiteX25" fmla="*/ 590550 w 590550"/>
              <a:gd name="connsiteY25" fmla="*/ 28575 h 2276475"/>
              <a:gd name="connsiteX26" fmla="*/ 571500 w 590550"/>
              <a:gd name="connsiteY26" fmla="*/ 0 h 2276475"/>
              <a:gd name="connsiteX27" fmla="*/ 523875 w 590550"/>
              <a:gd name="connsiteY27" fmla="*/ 4763 h 2276475"/>
              <a:gd name="connsiteX28" fmla="*/ 528638 w 590550"/>
              <a:gd name="connsiteY28" fmla="*/ 166688 h 2276475"/>
              <a:gd name="connsiteX29" fmla="*/ 509588 w 590550"/>
              <a:gd name="connsiteY29" fmla="*/ 190500 h 2276475"/>
              <a:gd name="connsiteX30" fmla="*/ 452438 w 590550"/>
              <a:gd name="connsiteY30" fmla="*/ 209550 h 2276475"/>
              <a:gd name="connsiteX31" fmla="*/ 428625 w 590550"/>
              <a:gd name="connsiteY31" fmla="*/ 185738 h 2276475"/>
              <a:gd name="connsiteX32" fmla="*/ 409575 w 590550"/>
              <a:gd name="connsiteY32" fmla="*/ 161925 h 2276475"/>
              <a:gd name="connsiteX33" fmla="*/ 409575 w 590550"/>
              <a:gd name="connsiteY33" fmla="*/ 0 h 2276475"/>
              <a:gd name="connsiteX34" fmla="*/ 80963 w 590550"/>
              <a:gd name="connsiteY34" fmla="*/ 14288 h 2276475"/>
              <a:gd name="connsiteX0" fmla="*/ 80963 w 590550"/>
              <a:gd name="connsiteY0" fmla="*/ 14288 h 2276575"/>
              <a:gd name="connsiteX1" fmla="*/ 85725 w 590550"/>
              <a:gd name="connsiteY1" fmla="*/ 223838 h 2276575"/>
              <a:gd name="connsiteX2" fmla="*/ 114300 w 590550"/>
              <a:gd name="connsiteY2" fmla="*/ 223838 h 2276575"/>
              <a:gd name="connsiteX3" fmla="*/ 119063 w 590550"/>
              <a:gd name="connsiteY3" fmla="*/ 390525 h 2276575"/>
              <a:gd name="connsiteX4" fmla="*/ 38100 w 590550"/>
              <a:gd name="connsiteY4" fmla="*/ 390525 h 2276575"/>
              <a:gd name="connsiteX5" fmla="*/ 52388 w 590550"/>
              <a:gd name="connsiteY5" fmla="*/ 576263 h 2276575"/>
              <a:gd name="connsiteX6" fmla="*/ 0 w 590550"/>
              <a:gd name="connsiteY6" fmla="*/ 590550 h 2276575"/>
              <a:gd name="connsiteX7" fmla="*/ 4763 w 590550"/>
              <a:gd name="connsiteY7" fmla="*/ 638175 h 2276575"/>
              <a:gd name="connsiteX8" fmla="*/ 71438 w 590550"/>
              <a:gd name="connsiteY8" fmla="*/ 671513 h 2276575"/>
              <a:gd name="connsiteX9" fmla="*/ 104775 w 590550"/>
              <a:gd name="connsiteY9" fmla="*/ 719138 h 2276575"/>
              <a:gd name="connsiteX10" fmla="*/ 104775 w 590550"/>
              <a:gd name="connsiteY10" fmla="*/ 795338 h 2276575"/>
              <a:gd name="connsiteX11" fmla="*/ 109538 w 590550"/>
              <a:gd name="connsiteY11" fmla="*/ 1819275 h 2276575"/>
              <a:gd name="connsiteX12" fmla="*/ 138113 w 590550"/>
              <a:gd name="connsiteY12" fmla="*/ 1843088 h 2276575"/>
              <a:gd name="connsiteX13" fmla="*/ 131763 w 590550"/>
              <a:gd name="connsiteY13" fmla="*/ 2244725 h 2276575"/>
              <a:gd name="connsiteX14" fmla="*/ 198438 w 590550"/>
              <a:gd name="connsiteY14" fmla="*/ 2276475 h 2276575"/>
              <a:gd name="connsiteX15" fmla="*/ 358775 w 590550"/>
              <a:gd name="connsiteY15" fmla="*/ 2241549 h 2276575"/>
              <a:gd name="connsiteX16" fmla="*/ 204788 w 590550"/>
              <a:gd name="connsiteY16" fmla="*/ 2162175 h 2276575"/>
              <a:gd name="connsiteX17" fmla="*/ 366713 w 590550"/>
              <a:gd name="connsiteY17" fmla="*/ 2162175 h 2276575"/>
              <a:gd name="connsiteX18" fmla="*/ 371475 w 590550"/>
              <a:gd name="connsiteY18" fmla="*/ 2119313 h 2276575"/>
              <a:gd name="connsiteX19" fmla="*/ 328613 w 590550"/>
              <a:gd name="connsiteY19" fmla="*/ 2119313 h 2276575"/>
              <a:gd name="connsiteX20" fmla="*/ 328613 w 590550"/>
              <a:gd name="connsiteY20" fmla="*/ 1833563 h 2276575"/>
              <a:gd name="connsiteX21" fmla="*/ 280988 w 590550"/>
              <a:gd name="connsiteY21" fmla="*/ 1724025 h 2276575"/>
              <a:gd name="connsiteX22" fmla="*/ 261938 w 590550"/>
              <a:gd name="connsiteY22" fmla="*/ 1576388 h 2276575"/>
              <a:gd name="connsiteX23" fmla="*/ 257175 w 590550"/>
              <a:gd name="connsiteY23" fmla="*/ 252413 h 2276575"/>
              <a:gd name="connsiteX24" fmla="*/ 276225 w 590550"/>
              <a:gd name="connsiteY24" fmla="*/ 223838 h 2276575"/>
              <a:gd name="connsiteX25" fmla="*/ 571500 w 590550"/>
              <a:gd name="connsiteY25" fmla="*/ 219075 h 2276575"/>
              <a:gd name="connsiteX26" fmla="*/ 590550 w 590550"/>
              <a:gd name="connsiteY26" fmla="*/ 28575 h 2276575"/>
              <a:gd name="connsiteX27" fmla="*/ 571500 w 590550"/>
              <a:gd name="connsiteY27" fmla="*/ 0 h 2276575"/>
              <a:gd name="connsiteX28" fmla="*/ 523875 w 590550"/>
              <a:gd name="connsiteY28" fmla="*/ 4763 h 2276575"/>
              <a:gd name="connsiteX29" fmla="*/ 528638 w 590550"/>
              <a:gd name="connsiteY29" fmla="*/ 166688 h 2276575"/>
              <a:gd name="connsiteX30" fmla="*/ 509588 w 590550"/>
              <a:gd name="connsiteY30" fmla="*/ 190500 h 2276575"/>
              <a:gd name="connsiteX31" fmla="*/ 452438 w 590550"/>
              <a:gd name="connsiteY31" fmla="*/ 209550 h 2276575"/>
              <a:gd name="connsiteX32" fmla="*/ 428625 w 590550"/>
              <a:gd name="connsiteY32" fmla="*/ 185738 h 2276575"/>
              <a:gd name="connsiteX33" fmla="*/ 409575 w 590550"/>
              <a:gd name="connsiteY33" fmla="*/ 161925 h 2276575"/>
              <a:gd name="connsiteX34" fmla="*/ 409575 w 590550"/>
              <a:gd name="connsiteY34" fmla="*/ 0 h 2276575"/>
              <a:gd name="connsiteX35" fmla="*/ 80963 w 590550"/>
              <a:gd name="connsiteY35" fmla="*/ 14288 h 2276575"/>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4788 w 590550"/>
              <a:gd name="connsiteY17" fmla="*/ 2162175 h 2277093"/>
              <a:gd name="connsiteX18" fmla="*/ 366713 w 590550"/>
              <a:gd name="connsiteY18" fmla="*/ 2162175 h 2277093"/>
              <a:gd name="connsiteX19" fmla="*/ 371475 w 590550"/>
              <a:gd name="connsiteY19" fmla="*/ 2119313 h 2277093"/>
              <a:gd name="connsiteX20" fmla="*/ 328613 w 590550"/>
              <a:gd name="connsiteY20" fmla="*/ 2119313 h 2277093"/>
              <a:gd name="connsiteX21" fmla="*/ 328613 w 590550"/>
              <a:gd name="connsiteY21" fmla="*/ 1833563 h 2277093"/>
              <a:gd name="connsiteX22" fmla="*/ 280988 w 590550"/>
              <a:gd name="connsiteY22" fmla="*/ 1724025 h 2277093"/>
              <a:gd name="connsiteX23" fmla="*/ 261938 w 590550"/>
              <a:gd name="connsiteY23" fmla="*/ 1576388 h 2277093"/>
              <a:gd name="connsiteX24" fmla="*/ 257175 w 590550"/>
              <a:gd name="connsiteY24" fmla="*/ 252413 h 2277093"/>
              <a:gd name="connsiteX25" fmla="*/ 276225 w 590550"/>
              <a:gd name="connsiteY25" fmla="*/ 223838 h 2277093"/>
              <a:gd name="connsiteX26" fmla="*/ 571500 w 590550"/>
              <a:gd name="connsiteY26" fmla="*/ 219075 h 2277093"/>
              <a:gd name="connsiteX27" fmla="*/ 590550 w 590550"/>
              <a:gd name="connsiteY27" fmla="*/ 28575 h 2277093"/>
              <a:gd name="connsiteX28" fmla="*/ 571500 w 590550"/>
              <a:gd name="connsiteY28" fmla="*/ 0 h 2277093"/>
              <a:gd name="connsiteX29" fmla="*/ 523875 w 590550"/>
              <a:gd name="connsiteY29" fmla="*/ 4763 h 2277093"/>
              <a:gd name="connsiteX30" fmla="*/ 528638 w 590550"/>
              <a:gd name="connsiteY30" fmla="*/ 166688 h 2277093"/>
              <a:gd name="connsiteX31" fmla="*/ 509588 w 590550"/>
              <a:gd name="connsiteY31" fmla="*/ 190500 h 2277093"/>
              <a:gd name="connsiteX32" fmla="*/ 452438 w 590550"/>
              <a:gd name="connsiteY32" fmla="*/ 209550 h 2277093"/>
              <a:gd name="connsiteX33" fmla="*/ 428625 w 590550"/>
              <a:gd name="connsiteY33" fmla="*/ 185738 h 2277093"/>
              <a:gd name="connsiteX34" fmla="*/ 409575 w 590550"/>
              <a:gd name="connsiteY34" fmla="*/ 161925 h 2277093"/>
              <a:gd name="connsiteX35" fmla="*/ 409575 w 590550"/>
              <a:gd name="connsiteY35" fmla="*/ 0 h 2277093"/>
              <a:gd name="connsiteX36" fmla="*/ 80963 w 590550"/>
              <a:gd name="connsiteY36"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28613 w 590550"/>
              <a:gd name="connsiteY22" fmla="*/ 1833563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28613 w 590550"/>
              <a:gd name="connsiteY22" fmla="*/ 1833563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28613 w 590550"/>
              <a:gd name="connsiteY22" fmla="*/ 1833563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28613 w 590550"/>
              <a:gd name="connsiteY22" fmla="*/ 1833563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28613 w 590550"/>
              <a:gd name="connsiteY21" fmla="*/ 2119313 h 2277093"/>
              <a:gd name="connsiteX22" fmla="*/ 338138 w 590550"/>
              <a:gd name="connsiteY22" fmla="*/ 1840706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093"/>
              <a:gd name="connsiteX1" fmla="*/ 85725 w 590550"/>
              <a:gd name="connsiteY1" fmla="*/ 223838 h 2277093"/>
              <a:gd name="connsiteX2" fmla="*/ 114300 w 590550"/>
              <a:gd name="connsiteY2" fmla="*/ 223838 h 2277093"/>
              <a:gd name="connsiteX3" fmla="*/ 119063 w 590550"/>
              <a:gd name="connsiteY3" fmla="*/ 390525 h 2277093"/>
              <a:gd name="connsiteX4" fmla="*/ 38100 w 590550"/>
              <a:gd name="connsiteY4" fmla="*/ 390525 h 2277093"/>
              <a:gd name="connsiteX5" fmla="*/ 52388 w 590550"/>
              <a:gd name="connsiteY5" fmla="*/ 576263 h 2277093"/>
              <a:gd name="connsiteX6" fmla="*/ 0 w 590550"/>
              <a:gd name="connsiteY6" fmla="*/ 590550 h 2277093"/>
              <a:gd name="connsiteX7" fmla="*/ 4763 w 590550"/>
              <a:gd name="connsiteY7" fmla="*/ 638175 h 2277093"/>
              <a:gd name="connsiteX8" fmla="*/ 71438 w 590550"/>
              <a:gd name="connsiteY8" fmla="*/ 671513 h 2277093"/>
              <a:gd name="connsiteX9" fmla="*/ 104775 w 590550"/>
              <a:gd name="connsiteY9" fmla="*/ 719138 h 2277093"/>
              <a:gd name="connsiteX10" fmla="*/ 104775 w 590550"/>
              <a:gd name="connsiteY10" fmla="*/ 795338 h 2277093"/>
              <a:gd name="connsiteX11" fmla="*/ 109538 w 590550"/>
              <a:gd name="connsiteY11" fmla="*/ 1819275 h 2277093"/>
              <a:gd name="connsiteX12" fmla="*/ 138113 w 590550"/>
              <a:gd name="connsiteY12" fmla="*/ 1843088 h 2277093"/>
              <a:gd name="connsiteX13" fmla="*/ 131763 w 590550"/>
              <a:gd name="connsiteY13" fmla="*/ 2244725 h 2277093"/>
              <a:gd name="connsiteX14" fmla="*/ 198438 w 590550"/>
              <a:gd name="connsiteY14" fmla="*/ 2276475 h 2277093"/>
              <a:gd name="connsiteX15" fmla="*/ 352425 w 590550"/>
              <a:gd name="connsiteY15" fmla="*/ 2266949 h 2277093"/>
              <a:gd name="connsiteX16" fmla="*/ 358775 w 590550"/>
              <a:gd name="connsiteY16" fmla="*/ 2241549 h 2277093"/>
              <a:gd name="connsiteX17" fmla="*/ 203200 w 590550"/>
              <a:gd name="connsiteY17" fmla="*/ 2225674 h 2277093"/>
              <a:gd name="connsiteX18" fmla="*/ 204788 w 590550"/>
              <a:gd name="connsiteY18" fmla="*/ 2162175 h 2277093"/>
              <a:gd name="connsiteX19" fmla="*/ 366713 w 590550"/>
              <a:gd name="connsiteY19" fmla="*/ 2162175 h 2277093"/>
              <a:gd name="connsiteX20" fmla="*/ 371475 w 590550"/>
              <a:gd name="connsiteY20" fmla="*/ 2119313 h 2277093"/>
              <a:gd name="connsiteX21" fmla="*/ 342901 w 590550"/>
              <a:gd name="connsiteY21" fmla="*/ 2119313 h 2277093"/>
              <a:gd name="connsiteX22" fmla="*/ 338138 w 590550"/>
              <a:gd name="connsiteY22" fmla="*/ 1840706 h 2277093"/>
              <a:gd name="connsiteX23" fmla="*/ 280988 w 590550"/>
              <a:gd name="connsiteY23" fmla="*/ 1724025 h 2277093"/>
              <a:gd name="connsiteX24" fmla="*/ 261938 w 590550"/>
              <a:gd name="connsiteY24" fmla="*/ 1576388 h 2277093"/>
              <a:gd name="connsiteX25" fmla="*/ 257175 w 590550"/>
              <a:gd name="connsiteY25" fmla="*/ 252413 h 2277093"/>
              <a:gd name="connsiteX26" fmla="*/ 276225 w 590550"/>
              <a:gd name="connsiteY26" fmla="*/ 223838 h 2277093"/>
              <a:gd name="connsiteX27" fmla="*/ 571500 w 590550"/>
              <a:gd name="connsiteY27" fmla="*/ 219075 h 2277093"/>
              <a:gd name="connsiteX28" fmla="*/ 590550 w 590550"/>
              <a:gd name="connsiteY28" fmla="*/ 28575 h 2277093"/>
              <a:gd name="connsiteX29" fmla="*/ 571500 w 590550"/>
              <a:gd name="connsiteY29" fmla="*/ 0 h 2277093"/>
              <a:gd name="connsiteX30" fmla="*/ 523875 w 590550"/>
              <a:gd name="connsiteY30" fmla="*/ 4763 h 2277093"/>
              <a:gd name="connsiteX31" fmla="*/ 528638 w 590550"/>
              <a:gd name="connsiteY31" fmla="*/ 166688 h 2277093"/>
              <a:gd name="connsiteX32" fmla="*/ 509588 w 590550"/>
              <a:gd name="connsiteY32" fmla="*/ 190500 h 2277093"/>
              <a:gd name="connsiteX33" fmla="*/ 452438 w 590550"/>
              <a:gd name="connsiteY33" fmla="*/ 209550 h 2277093"/>
              <a:gd name="connsiteX34" fmla="*/ 428625 w 590550"/>
              <a:gd name="connsiteY34" fmla="*/ 185738 h 2277093"/>
              <a:gd name="connsiteX35" fmla="*/ 409575 w 590550"/>
              <a:gd name="connsiteY35" fmla="*/ 161925 h 2277093"/>
              <a:gd name="connsiteX36" fmla="*/ 409575 w 590550"/>
              <a:gd name="connsiteY36" fmla="*/ 0 h 2277093"/>
              <a:gd name="connsiteX37" fmla="*/ 80963 w 590550"/>
              <a:gd name="connsiteY37" fmla="*/ 14288 h 2277093"/>
              <a:gd name="connsiteX0" fmla="*/ 80963 w 590550"/>
              <a:gd name="connsiteY0" fmla="*/ 14288 h 2277715"/>
              <a:gd name="connsiteX1" fmla="*/ 85725 w 590550"/>
              <a:gd name="connsiteY1" fmla="*/ 223838 h 2277715"/>
              <a:gd name="connsiteX2" fmla="*/ 114300 w 590550"/>
              <a:gd name="connsiteY2" fmla="*/ 223838 h 2277715"/>
              <a:gd name="connsiteX3" fmla="*/ 119063 w 590550"/>
              <a:gd name="connsiteY3" fmla="*/ 390525 h 2277715"/>
              <a:gd name="connsiteX4" fmla="*/ 38100 w 590550"/>
              <a:gd name="connsiteY4" fmla="*/ 390525 h 2277715"/>
              <a:gd name="connsiteX5" fmla="*/ 52388 w 590550"/>
              <a:gd name="connsiteY5" fmla="*/ 576263 h 2277715"/>
              <a:gd name="connsiteX6" fmla="*/ 0 w 590550"/>
              <a:gd name="connsiteY6" fmla="*/ 590550 h 2277715"/>
              <a:gd name="connsiteX7" fmla="*/ 4763 w 590550"/>
              <a:gd name="connsiteY7" fmla="*/ 638175 h 2277715"/>
              <a:gd name="connsiteX8" fmla="*/ 71438 w 590550"/>
              <a:gd name="connsiteY8" fmla="*/ 671513 h 2277715"/>
              <a:gd name="connsiteX9" fmla="*/ 104775 w 590550"/>
              <a:gd name="connsiteY9" fmla="*/ 719138 h 2277715"/>
              <a:gd name="connsiteX10" fmla="*/ 104775 w 590550"/>
              <a:gd name="connsiteY10" fmla="*/ 795338 h 2277715"/>
              <a:gd name="connsiteX11" fmla="*/ 109538 w 590550"/>
              <a:gd name="connsiteY11" fmla="*/ 1819275 h 2277715"/>
              <a:gd name="connsiteX12" fmla="*/ 138113 w 590550"/>
              <a:gd name="connsiteY12" fmla="*/ 1843088 h 2277715"/>
              <a:gd name="connsiteX13" fmla="*/ 131763 w 590550"/>
              <a:gd name="connsiteY13" fmla="*/ 2244725 h 2277715"/>
              <a:gd name="connsiteX14" fmla="*/ 198438 w 590550"/>
              <a:gd name="connsiteY14" fmla="*/ 2276475 h 2277715"/>
              <a:gd name="connsiteX15" fmla="*/ 359569 w 590550"/>
              <a:gd name="connsiteY15" fmla="*/ 2271712 h 2277715"/>
              <a:gd name="connsiteX16" fmla="*/ 358775 w 590550"/>
              <a:gd name="connsiteY16" fmla="*/ 2241549 h 2277715"/>
              <a:gd name="connsiteX17" fmla="*/ 203200 w 590550"/>
              <a:gd name="connsiteY17" fmla="*/ 2225674 h 2277715"/>
              <a:gd name="connsiteX18" fmla="*/ 204788 w 590550"/>
              <a:gd name="connsiteY18" fmla="*/ 2162175 h 2277715"/>
              <a:gd name="connsiteX19" fmla="*/ 366713 w 590550"/>
              <a:gd name="connsiteY19" fmla="*/ 2162175 h 2277715"/>
              <a:gd name="connsiteX20" fmla="*/ 371475 w 590550"/>
              <a:gd name="connsiteY20" fmla="*/ 2119313 h 2277715"/>
              <a:gd name="connsiteX21" fmla="*/ 342901 w 590550"/>
              <a:gd name="connsiteY21" fmla="*/ 2119313 h 2277715"/>
              <a:gd name="connsiteX22" fmla="*/ 338138 w 590550"/>
              <a:gd name="connsiteY22" fmla="*/ 1840706 h 2277715"/>
              <a:gd name="connsiteX23" fmla="*/ 280988 w 590550"/>
              <a:gd name="connsiteY23" fmla="*/ 1724025 h 2277715"/>
              <a:gd name="connsiteX24" fmla="*/ 261938 w 590550"/>
              <a:gd name="connsiteY24" fmla="*/ 1576388 h 2277715"/>
              <a:gd name="connsiteX25" fmla="*/ 257175 w 590550"/>
              <a:gd name="connsiteY25" fmla="*/ 252413 h 2277715"/>
              <a:gd name="connsiteX26" fmla="*/ 276225 w 590550"/>
              <a:gd name="connsiteY26" fmla="*/ 223838 h 2277715"/>
              <a:gd name="connsiteX27" fmla="*/ 571500 w 590550"/>
              <a:gd name="connsiteY27" fmla="*/ 219075 h 2277715"/>
              <a:gd name="connsiteX28" fmla="*/ 590550 w 590550"/>
              <a:gd name="connsiteY28" fmla="*/ 28575 h 2277715"/>
              <a:gd name="connsiteX29" fmla="*/ 571500 w 590550"/>
              <a:gd name="connsiteY29" fmla="*/ 0 h 2277715"/>
              <a:gd name="connsiteX30" fmla="*/ 523875 w 590550"/>
              <a:gd name="connsiteY30" fmla="*/ 4763 h 2277715"/>
              <a:gd name="connsiteX31" fmla="*/ 528638 w 590550"/>
              <a:gd name="connsiteY31" fmla="*/ 166688 h 2277715"/>
              <a:gd name="connsiteX32" fmla="*/ 509588 w 590550"/>
              <a:gd name="connsiteY32" fmla="*/ 190500 h 2277715"/>
              <a:gd name="connsiteX33" fmla="*/ 452438 w 590550"/>
              <a:gd name="connsiteY33" fmla="*/ 209550 h 2277715"/>
              <a:gd name="connsiteX34" fmla="*/ 428625 w 590550"/>
              <a:gd name="connsiteY34" fmla="*/ 185738 h 2277715"/>
              <a:gd name="connsiteX35" fmla="*/ 409575 w 590550"/>
              <a:gd name="connsiteY35" fmla="*/ 161925 h 2277715"/>
              <a:gd name="connsiteX36" fmla="*/ 409575 w 590550"/>
              <a:gd name="connsiteY36" fmla="*/ 0 h 2277715"/>
              <a:gd name="connsiteX37" fmla="*/ 80963 w 590550"/>
              <a:gd name="connsiteY37" fmla="*/ 14288 h 227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90550" h="2277715">
                <a:moveTo>
                  <a:pt x="80963" y="14288"/>
                </a:moveTo>
                <a:lnTo>
                  <a:pt x="85725" y="223838"/>
                </a:lnTo>
                <a:lnTo>
                  <a:pt x="114300" y="223838"/>
                </a:lnTo>
                <a:lnTo>
                  <a:pt x="119063" y="390525"/>
                </a:lnTo>
                <a:lnTo>
                  <a:pt x="38100" y="390525"/>
                </a:lnTo>
                <a:lnTo>
                  <a:pt x="52388" y="576263"/>
                </a:lnTo>
                <a:lnTo>
                  <a:pt x="0" y="590550"/>
                </a:lnTo>
                <a:lnTo>
                  <a:pt x="4763" y="638175"/>
                </a:lnTo>
                <a:lnTo>
                  <a:pt x="71438" y="671513"/>
                </a:lnTo>
                <a:lnTo>
                  <a:pt x="104775" y="719138"/>
                </a:lnTo>
                <a:lnTo>
                  <a:pt x="104775" y="795338"/>
                </a:lnTo>
                <a:cubicBezTo>
                  <a:pt x="106363" y="1136650"/>
                  <a:pt x="107950" y="1477963"/>
                  <a:pt x="109538" y="1819275"/>
                </a:cubicBezTo>
                <a:lnTo>
                  <a:pt x="138113" y="1843088"/>
                </a:lnTo>
                <a:lnTo>
                  <a:pt x="131763" y="2244725"/>
                </a:lnTo>
                <a:lnTo>
                  <a:pt x="198438" y="2276475"/>
                </a:lnTo>
                <a:cubicBezTo>
                  <a:pt x="225161" y="2279121"/>
                  <a:pt x="332846" y="2277533"/>
                  <a:pt x="359569" y="2271712"/>
                </a:cubicBezTo>
                <a:cubicBezTo>
                  <a:pt x="386292" y="2265891"/>
                  <a:pt x="370946" y="2252662"/>
                  <a:pt x="358775" y="2241549"/>
                </a:cubicBezTo>
                <a:cubicBezTo>
                  <a:pt x="346604" y="2230436"/>
                  <a:pt x="228864" y="2238903"/>
                  <a:pt x="203200" y="2225674"/>
                </a:cubicBezTo>
                <a:cubicBezTo>
                  <a:pt x="196586" y="2199745"/>
                  <a:pt x="190236" y="2168525"/>
                  <a:pt x="204788" y="2162175"/>
                </a:cubicBezTo>
                <a:lnTo>
                  <a:pt x="366713" y="2162175"/>
                </a:lnTo>
                <a:lnTo>
                  <a:pt x="371475" y="2119313"/>
                </a:lnTo>
                <a:lnTo>
                  <a:pt x="342901" y="2119313"/>
                </a:lnTo>
                <a:cubicBezTo>
                  <a:pt x="341313" y="2026444"/>
                  <a:pt x="339726" y="1933575"/>
                  <a:pt x="338138" y="1840706"/>
                </a:cubicBezTo>
                <a:lnTo>
                  <a:pt x="280988" y="1724025"/>
                </a:lnTo>
                <a:lnTo>
                  <a:pt x="261938" y="1576388"/>
                </a:lnTo>
                <a:cubicBezTo>
                  <a:pt x="260350" y="1135063"/>
                  <a:pt x="258763" y="693738"/>
                  <a:pt x="257175" y="252413"/>
                </a:cubicBezTo>
                <a:lnTo>
                  <a:pt x="276225" y="223838"/>
                </a:lnTo>
                <a:lnTo>
                  <a:pt x="571500" y="219075"/>
                </a:lnTo>
                <a:lnTo>
                  <a:pt x="590550" y="28575"/>
                </a:lnTo>
                <a:lnTo>
                  <a:pt x="571500" y="0"/>
                </a:lnTo>
                <a:lnTo>
                  <a:pt x="523875" y="4763"/>
                </a:lnTo>
                <a:lnTo>
                  <a:pt x="528638" y="166688"/>
                </a:lnTo>
                <a:lnTo>
                  <a:pt x="509588" y="190500"/>
                </a:lnTo>
                <a:lnTo>
                  <a:pt x="452438" y="209550"/>
                </a:lnTo>
                <a:lnTo>
                  <a:pt x="428625" y="185738"/>
                </a:lnTo>
                <a:lnTo>
                  <a:pt x="409575" y="161925"/>
                </a:lnTo>
                <a:lnTo>
                  <a:pt x="409575" y="0"/>
                </a:lnTo>
                <a:lnTo>
                  <a:pt x="80963" y="14288"/>
                </a:lnTo>
                <a:close/>
              </a:path>
            </a:pathLst>
          </a:custGeom>
          <a:solidFill>
            <a:srgbClr val="5B9BD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Forme libre 6"/>
          <p:cNvSpPr/>
          <p:nvPr/>
        </p:nvSpPr>
        <p:spPr>
          <a:xfrm>
            <a:off x="7372350" y="5262563"/>
            <a:ext cx="551089" cy="557212"/>
          </a:xfrm>
          <a:custGeom>
            <a:avLst/>
            <a:gdLst>
              <a:gd name="connsiteX0" fmla="*/ 9525 w 538163"/>
              <a:gd name="connsiteY0" fmla="*/ 95250 h 557212"/>
              <a:gd name="connsiteX1" fmla="*/ 14288 w 538163"/>
              <a:gd name="connsiteY1" fmla="*/ 180975 h 557212"/>
              <a:gd name="connsiteX2" fmla="*/ 38100 w 538163"/>
              <a:gd name="connsiteY2" fmla="*/ 233362 h 557212"/>
              <a:gd name="connsiteX3" fmla="*/ 47625 w 538163"/>
              <a:gd name="connsiteY3" fmla="*/ 557212 h 557212"/>
              <a:gd name="connsiteX4" fmla="*/ 533400 w 538163"/>
              <a:gd name="connsiteY4" fmla="*/ 557212 h 557212"/>
              <a:gd name="connsiteX5" fmla="*/ 538163 w 538163"/>
              <a:gd name="connsiteY5" fmla="*/ 447675 h 557212"/>
              <a:gd name="connsiteX6" fmla="*/ 252413 w 538163"/>
              <a:gd name="connsiteY6" fmla="*/ 447675 h 557212"/>
              <a:gd name="connsiteX7" fmla="*/ 214313 w 538163"/>
              <a:gd name="connsiteY7" fmla="*/ 400050 h 557212"/>
              <a:gd name="connsiteX8" fmla="*/ 190500 w 538163"/>
              <a:gd name="connsiteY8" fmla="*/ 342900 h 557212"/>
              <a:gd name="connsiteX9" fmla="*/ 190500 w 538163"/>
              <a:gd name="connsiteY9" fmla="*/ 138112 h 557212"/>
              <a:gd name="connsiteX10" fmla="*/ 204788 w 538163"/>
              <a:gd name="connsiteY10" fmla="*/ 114300 h 557212"/>
              <a:gd name="connsiteX11" fmla="*/ 342900 w 538163"/>
              <a:gd name="connsiteY11" fmla="*/ 85725 h 557212"/>
              <a:gd name="connsiteX12" fmla="*/ 352425 w 538163"/>
              <a:gd name="connsiteY12" fmla="*/ 0 h 557212"/>
              <a:gd name="connsiteX13" fmla="*/ 176213 w 538163"/>
              <a:gd name="connsiteY13" fmla="*/ 0 h 557212"/>
              <a:gd name="connsiteX14" fmla="*/ 0 w 538163"/>
              <a:gd name="connsiteY14" fmla="*/ 4762 h 557212"/>
              <a:gd name="connsiteX15" fmla="*/ 9525 w 538163"/>
              <a:gd name="connsiteY15" fmla="*/ 23812 h 557212"/>
              <a:gd name="connsiteX16" fmla="*/ 152400 w 538163"/>
              <a:gd name="connsiteY16" fmla="*/ 28575 h 557212"/>
              <a:gd name="connsiteX17" fmla="*/ 209550 w 538163"/>
              <a:gd name="connsiteY17" fmla="*/ 47625 h 557212"/>
              <a:gd name="connsiteX18" fmla="*/ 195263 w 538163"/>
              <a:gd name="connsiteY18" fmla="*/ 76200 h 557212"/>
              <a:gd name="connsiteX19" fmla="*/ 80963 w 538163"/>
              <a:gd name="connsiteY19" fmla="*/ 95250 h 557212"/>
              <a:gd name="connsiteX20" fmla="*/ 9525 w 538163"/>
              <a:gd name="connsiteY20" fmla="*/ 95250 h 557212"/>
              <a:gd name="connsiteX0" fmla="*/ 9525 w 1857375"/>
              <a:gd name="connsiteY0" fmla="*/ 95250 h 557212"/>
              <a:gd name="connsiteX1" fmla="*/ 14288 w 1857375"/>
              <a:gd name="connsiteY1" fmla="*/ 180975 h 557212"/>
              <a:gd name="connsiteX2" fmla="*/ 38100 w 1857375"/>
              <a:gd name="connsiteY2" fmla="*/ 233362 h 557212"/>
              <a:gd name="connsiteX3" fmla="*/ 47625 w 1857375"/>
              <a:gd name="connsiteY3" fmla="*/ 557212 h 557212"/>
              <a:gd name="connsiteX4" fmla="*/ 1857375 w 1857375"/>
              <a:gd name="connsiteY4" fmla="*/ 557212 h 557212"/>
              <a:gd name="connsiteX5" fmla="*/ 538163 w 1857375"/>
              <a:gd name="connsiteY5" fmla="*/ 447675 h 557212"/>
              <a:gd name="connsiteX6" fmla="*/ 252413 w 1857375"/>
              <a:gd name="connsiteY6" fmla="*/ 447675 h 557212"/>
              <a:gd name="connsiteX7" fmla="*/ 214313 w 1857375"/>
              <a:gd name="connsiteY7" fmla="*/ 400050 h 557212"/>
              <a:gd name="connsiteX8" fmla="*/ 190500 w 1857375"/>
              <a:gd name="connsiteY8" fmla="*/ 342900 h 557212"/>
              <a:gd name="connsiteX9" fmla="*/ 190500 w 1857375"/>
              <a:gd name="connsiteY9" fmla="*/ 138112 h 557212"/>
              <a:gd name="connsiteX10" fmla="*/ 204788 w 1857375"/>
              <a:gd name="connsiteY10" fmla="*/ 114300 h 557212"/>
              <a:gd name="connsiteX11" fmla="*/ 342900 w 1857375"/>
              <a:gd name="connsiteY11" fmla="*/ 85725 h 557212"/>
              <a:gd name="connsiteX12" fmla="*/ 352425 w 1857375"/>
              <a:gd name="connsiteY12" fmla="*/ 0 h 557212"/>
              <a:gd name="connsiteX13" fmla="*/ 176213 w 1857375"/>
              <a:gd name="connsiteY13" fmla="*/ 0 h 557212"/>
              <a:gd name="connsiteX14" fmla="*/ 0 w 1857375"/>
              <a:gd name="connsiteY14" fmla="*/ 4762 h 557212"/>
              <a:gd name="connsiteX15" fmla="*/ 9525 w 1857375"/>
              <a:gd name="connsiteY15" fmla="*/ 23812 h 557212"/>
              <a:gd name="connsiteX16" fmla="*/ 152400 w 1857375"/>
              <a:gd name="connsiteY16" fmla="*/ 28575 h 557212"/>
              <a:gd name="connsiteX17" fmla="*/ 209550 w 1857375"/>
              <a:gd name="connsiteY17" fmla="*/ 47625 h 557212"/>
              <a:gd name="connsiteX18" fmla="*/ 195263 w 1857375"/>
              <a:gd name="connsiteY18" fmla="*/ 76200 h 557212"/>
              <a:gd name="connsiteX19" fmla="*/ 80963 w 1857375"/>
              <a:gd name="connsiteY19" fmla="*/ 95250 h 557212"/>
              <a:gd name="connsiteX20" fmla="*/ 9525 w 1857375"/>
              <a:gd name="connsiteY20" fmla="*/ 95250 h 557212"/>
              <a:gd name="connsiteX0" fmla="*/ 9525 w 1857376"/>
              <a:gd name="connsiteY0" fmla="*/ 95250 h 557212"/>
              <a:gd name="connsiteX1" fmla="*/ 14288 w 1857376"/>
              <a:gd name="connsiteY1" fmla="*/ 180975 h 557212"/>
              <a:gd name="connsiteX2" fmla="*/ 38100 w 1857376"/>
              <a:gd name="connsiteY2" fmla="*/ 233362 h 557212"/>
              <a:gd name="connsiteX3" fmla="*/ 47625 w 1857376"/>
              <a:gd name="connsiteY3" fmla="*/ 557212 h 557212"/>
              <a:gd name="connsiteX4" fmla="*/ 1857375 w 1857376"/>
              <a:gd name="connsiteY4" fmla="*/ 557212 h 557212"/>
              <a:gd name="connsiteX5" fmla="*/ 1857376 w 1857376"/>
              <a:gd name="connsiteY5" fmla="*/ 433387 h 557212"/>
              <a:gd name="connsiteX6" fmla="*/ 252413 w 1857376"/>
              <a:gd name="connsiteY6" fmla="*/ 447675 h 557212"/>
              <a:gd name="connsiteX7" fmla="*/ 214313 w 1857376"/>
              <a:gd name="connsiteY7" fmla="*/ 400050 h 557212"/>
              <a:gd name="connsiteX8" fmla="*/ 190500 w 1857376"/>
              <a:gd name="connsiteY8" fmla="*/ 342900 h 557212"/>
              <a:gd name="connsiteX9" fmla="*/ 190500 w 1857376"/>
              <a:gd name="connsiteY9" fmla="*/ 138112 h 557212"/>
              <a:gd name="connsiteX10" fmla="*/ 204788 w 1857376"/>
              <a:gd name="connsiteY10" fmla="*/ 114300 h 557212"/>
              <a:gd name="connsiteX11" fmla="*/ 342900 w 1857376"/>
              <a:gd name="connsiteY11" fmla="*/ 85725 h 557212"/>
              <a:gd name="connsiteX12" fmla="*/ 352425 w 1857376"/>
              <a:gd name="connsiteY12" fmla="*/ 0 h 557212"/>
              <a:gd name="connsiteX13" fmla="*/ 176213 w 1857376"/>
              <a:gd name="connsiteY13" fmla="*/ 0 h 557212"/>
              <a:gd name="connsiteX14" fmla="*/ 0 w 1857376"/>
              <a:gd name="connsiteY14" fmla="*/ 4762 h 557212"/>
              <a:gd name="connsiteX15" fmla="*/ 9525 w 1857376"/>
              <a:gd name="connsiteY15" fmla="*/ 23812 h 557212"/>
              <a:gd name="connsiteX16" fmla="*/ 152400 w 1857376"/>
              <a:gd name="connsiteY16" fmla="*/ 28575 h 557212"/>
              <a:gd name="connsiteX17" fmla="*/ 209550 w 1857376"/>
              <a:gd name="connsiteY17" fmla="*/ 47625 h 557212"/>
              <a:gd name="connsiteX18" fmla="*/ 195263 w 1857376"/>
              <a:gd name="connsiteY18" fmla="*/ 76200 h 557212"/>
              <a:gd name="connsiteX19" fmla="*/ 80963 w 1857376"/>
              <a:gd name="connsiteY19" fmla="*/ 95250 h 557212"/>
              <a:gd name="connsiteX20" fmla="*/ 9525 w 1857376"/>
              <a:gd name="connsiteY20" fmla="*/ 95250 h 557212"/>
              <a:gd name="connsiteX0" fmla="*/ 9525 w 1857375"/>
              <a:gd name="connsiteY0" fmla="*/ 95250 h 557212"/>
              <a:gd name="connsiteX1" fmla="*/ 14288 w 1857375"/>
              <a:gd name="connsiteY1" fmla="*/ 180975 h 557212"/>
              <a:gd name="connsiteX2" fmla="*/ 38100 w 1857375"/>
              <a:gd name="connsiteY2" fmla="*/ 233362 h 557212"/>
              <a:gd name="connsiteX3" fmla="*/ 47625 w 1857375"/>
              <a:gd name="connsiteY3" fmla="*/ 557212 h 557212"/>
              <a:gd name="connsiteX4" fmla="*/ 1857375 w 1857375"/>
              <a:gd name="connsiteY4" fmla="*/ 557212 h 557212"/>
              <a:gd name="connsiteX5" fmla="*/ 534762 w 1857375"/>
              <a:gd name="connsiteY5" fmla="*/ 433387 h 557212"/>
              <a:gd name="connsiteX6" fmla="*/ 252413 w 1857375"/>
              <a:gd name="connsiteY6" fmla="*/ 447675 h 557212"/>
              <a:gd name="connsiteX7" fmla="*/ 214313 w 1857375"/>
              <a:gd name="connsiteY7" fmla="*/ 400050 h 557212"/>
              <a:gd name="connsiteX8" fmla="*/ 190500 w 1857375"/>
              <a:gd name="connsiteY8" fmla="*/ 342900 h 557212"/>
              <a:gd name="connsiteX9" fmla="*/ 190500 w 1857375"/>
              <a:gd name="connsiteY9" fmla="*/ 138112 h 557212"/>
              <a:gd name="connsiteX10" fmla="*/ 204788 w 1857375"/>
              <a:gd name="connsiteY10" fmla="*/ 114300 h 557212"/>
              <a:gd name="connsiteX11" fmla="*/ 342900 w 1857375"/>
              <a:gd name="connsiteY11" fmla="*/ 85725 h 557212"/>
              <a:gd name="connsiteX12" fmla="*/ 352425 w 1857375"/>
              <a:gd name="connsiteY12" fmla="*/ 0 h 557212"/>
              <a:gd name="connsiteX13" fmla="*/ 176213 w 1857375"/>
              <a:gd name="connsiteY13" fmla="*/ 0 h 557212"/>
              <a:gd name="connsiteX14" fmla="*/ 0 w 1857375"/>
              <a:gd name="connsiteY14" fmla="*/ 4762 h 557212"/>
              <a:gd name="connsiteX15" fmla="*/ 9525 w 1857375"/>
              <a:gd name="connsiteY15" fmla="*/ 23812 h 557212"/>
              <a:gd name="connsiteX16" fmla="*/ 152400 w 1857375"/>
              <a:gd name="connsiteY16" fmla="*/ 28575 h 557212"/>
              <a:gd name="connsiteX17" fmla="*/ 209550 w 1857375"/>
              <a:gd name="connsiteY17" fmla="*/ 47625 h 557212"/>
              <a:gd name="connsiteX18" fmla="*/ 195263 w 1857375"/>
              <a:gd name="connsiteY18" fmla="*/ 76200 h 557212"/>
              <a:gd name="connsiteX19" fmla="*/ 80963 w 1857375"/>
              <a:gd name="connsiteY19" fmla="*/ 95250 h 557212"/>
              <a:gd name="connsiteX20" fmla="*/ 9525 w 1857375"/>
              <a:gd name="connsiteY20" fmla="*/ 95250 h 557212"/>
              <a:gd name="connsiteX0" fmla="*/ 9525 w 551089"/>
              <a:gd name="connsiteY0" fmla="*/ 95250 h 557212"/>
              <a:gd name="connsiteX1" fmla="*/ 14288 w 551089"/>
              <a:gd name="connsiteY1" fmla="*/ 180975 h 557212"/>
              <a:gd name="connsiteX2" fmla="*/ 38100 w 551089"/>
              <a:gd name="connsiteY2" fmla="*/ 233362 h 557212"/>
              <a:gd name="connsiteX3" fmla="*/ 47625 w 551089"/>
              <a:gd name="connsiteY3" fmla="*/ 557212 h 557212"/>
              <a:gd name="connsiteX4" fmla="*/ 551089 w 551089"/>
              <a:gd name="connsiteY4" fmla="*/ 557212 h 557212"/>
              <a:gd name="connsiteX5" fmla="*/ 534762 w 551089"/>
              <a:gd name="connsiteY5" fmla="*/ 433387 h 557212"/>
              <a:gd name="connsiteX6" fmla="*/ 252413 w 551089"/>
              <a:gd name="connsiteY6" fmla="*/ 447675 h 557212"/>
              <a:gd name="connsiteX7" fmla="*/ 214313 w 551089"/>
              <a:gd name="connsiteY7" fmla="*/ 400050 h 557212"/>
              <a:gd name="connsiteX8" fmla="*/ 190500 w 551089"/>
              <a:gd name="connsiteY8" fmla="*/ 342900 h 557212"/>
              <a:gd name="connsiteX9" fmla="*/ 190500 w 551089"/>
              <a:gd name="connsiteY9" fmla="*/ 138112 h 557212"/>
              <a:gd name="connsiteX10" fmla="*/ 204788 w 551089"/>
              <a:gd name="connsiteY10" fmla="*/ 114300 h 557212"/>
              <a:gd name="connsiteX11" fmla="*/ 342900 w 551089"/>
              <a:gd name="connsiteY11" fmla="*/ 85725 h 557212"/>
              <a:gd name="connsiteX12" fmla="*/ 352425 w 551089"/>
              <a:gd name="connsiteY12" fmla="*/ 0 h 557212"/>
              <a:gd name="connsiteX13" fmla="*/ 176213 w 551089"/>
              <a:gd name="connsiteY13" fmla="*/ 0 h 557212"/>
              <a:gd name="connsiteX14" fmla="*/ 0 w 551089"/>
              <a:gd name="connsiteY14" fmla="*/ 4762 h 557212"/>
              <a:gd name="connsiteX15" fmla="*/ 9525 w 551089"/>
              <a:gd name="connsiteY15" fmla="*/ 23812 h 557212"/>
              <a:gd name="connsiteX16" fmla="*/ 152400 w 551089"/>
              <a:gd name="connsiteY16" fmla="*/ 28575 h 557212"/>
              <a:gd name="connsiteX17" fmla="*/ 209550 w 551089"/>
              <a:gd name="connsiteY17" fmla="*/ 47625 h 557212"/>
              <a:gd name="connsiteX18" fmla="*/ 195263 w 551089"/>
              <a:gd name="connsiteY18" fmla="*/ 76200 h 557212"/>
              <a:gd name="connsiteX19" fmla="*/ 80963 w 551089"/>
              <a:gd name="connsiteY19" fmla="*/ 95250 h 557212"/>
              <a:gd name="connsiteX20" fmla="*/ 9525 w 551089"/>
              <a:gd name="connsiteY20" fmla="*/ 95250 h 5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1089" h="557212">
                <a:moveTo>
                  <a:pt x="9525" y="95250"/>
                </a:moveTo>
                <a:lnTo>
                  <a:pt x="14288" y="180975"/>
                </a:lnTo>
                <a:lnTo>
                  <a:pt x="38100" y="233362"/>
                </a:lnTo>
                <a:lnTo>
                  <a:pt x="47625" y="557212"/>
                </a:lnTo>
                <a:lnTo>
                  <a:pt x="551089" y="557212"/>
                </a:lnTo>
                <a:cubicBezTo>
                  <a:pt x="551089" y="515937"/>
                  <a:pt x="534762" y="474662"/>
                  <a:pt x="534762" y="433387"/>
                </a:cubicBezTo>
                <a:lnTo>
                  <a:pt x="252413" y="447675"/>
                </a:lnTo>
                <a:lnTo>
                  <a:pt x="214313" y="400050"/>
                </a:lnTo>
                <a:lnTo>
                  <a:pt x="190500" y="342900"/>
                </a:lnTo>
                <a:lnTo>
                  <a:pt x="190500" y="138112"/>
                </a:lnTo>
                <a:lnTo>
                  <a:pt x="204788" y="114300"/>
                </a:lnTo>
                <a:lnTo>
                  <a:pt x="342900" y="85725"/>
                </a:lnTo>
                <a:lnTo>
                  <a:pt x="352425" y="0"/>
                </a:lnTo>
                <a:lnTo>
                  <a:pt x="176213" y="0"/>
                </a:lnTo>
                <a:lnTo>
                  <a:pt x="0" y="4762"/>
                </a:lnTo>
                <a:lnTo>
                  <a:pt x="9525" y="23812"/>
                </a:lnTo>
                <a:lnTo>
                  <a:pt x="152400" y="28575"/>
                </a:lnTo>
                <a:lnTo>
                  <a:pt x="209550" y="47625"/>
                </a:lnTo>
                <a:lnTo>
                  <a:pt x="195263" y="76200"/>
                </a:lnTo>
                <a:lnTo>
                  <a:pt x="80963" y="95250"/>
                </a:lnTo>
                <a:lnTo>
                  <a:pt x="9525" y="95250"/>
                </a:lnTo>
                <a:close/>
              </a:path>
            </a:pathLst>
          </a:custGeom>
          <a:solidFill>
            <a:srgbClr val="5B9BD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orme libre 8"/>
          <p:cNvSpPr/>
          <p:nvPr/>
        </p:nvSpPr>
        <p:spPr>
          <a:xfrm>
            <a:off x="9064625" y="3683000"/>
            <a:ext cx="755650" cy="492125"/>
          </a:xfrm>
          <a:custGeom>
            <a:avLst/>
            <a:gdLst>
              <a:gd name="connsiteX0" fmla="*/ 66675 w 635000"/>
              <a:gd name="connsiteY0" fmla="*/ 28575 h 492125"/>
              <a:gd name="connsiteX1" fmla="*/ 63500 w 635000"/>
              <a:gd name="connsiteY1" fmla="*/ 79375 h 492125"/>
              <a:gd name="connsiteX2" fmla="*/ 168275 w 635000"/>
              <a:gd name="connsiteY2" fmla="*/ 82550 h 492125"/>
              <a:gd name="connsiteX3" fmla="*/ 161925 w 635000"/>
              <a:gd name="connsiteY3" fmla="*/ 149225 h 492125"/>
              <a:gd name="connsiteX4" fmla="*/ 0 w 635000"/>
              <a:gd name="connsiteY4" fmla="*/ 152400 h 492125"/>
              <a:gd name="connsiteX5" fmla="*/ 6350 w 635000"/>
              <a:gd name="connsiteY5" fmla="*/ 212725 h 492125"/>
              <a:gd name="connsiteX6" fmla="*/ 225425 w 635000"/>
              <a:gd name="connsiteY6" fmla="*/ 215900 h 492125"/>
              <a:gd name="connsiteX7" fmla="*/ 244475 w 635000"/>
              <a:gd name="connsiteY7" fmla="*/ 282575 h 492125"/>
              <a:gd name="connsiteX8" fmla="*/ 320675 w 635000"/>
              <a:gd name="connsiteY8" fmla="*/ 288925 h 492125"/>
              <a:gd name="connsiteX9" fmla="*/ 422275 w 635000"/>
              <a:gd name="connsiteY9" fmla="*/ 355600 h 492125"/>
              <a:gd name="connsiteX10" fmla="*/ 431800 w 635000"/>
              <a:gd name="connsiteY10" fmla="*/ 438150 h 492125"/>
              <a:gd name="connsiteX11" fmla="*/ 460375 w 635000"/>
              <a:gd name="connsiteY11" fmla="*/ 469900 h 492125"/>
              <a:gd name="connsiteX12" fmla="*/ 635000 w 635000"/>
              <a:gd name="connsiteY12" fmla="*/ 492125 h 492125"/>
              <a:gd name="connsiteX13" fmla="*/ 635000 w 635000"/>
              <a:gd name="connsiteY13" fmla="*/ 441325 h 492125"/>
              <a:gd name="connsiteX14" fmla="*/ 511175 w 635000"/>
              <a:gd name="connsiteY14" fmla="*/ 441325 h 492125"/>
              <a:gd name="connsiteX15" fmla="*/ 511175 w 635000"/>
              <a:gd name="connsiteY15" fmla="*/ 425450 h 492125"/>
              <a:gd name="connsiteX16" fmla="*/ 482600 w 635000"/>
              <a:gd name="connsiteY16" fmla="*/ 422275 h 492125"/>
              <a:gd name="connsiteX17" fmla="*/ 473075 w 635000"/>
              <a:gd name="connsiteY17" fmla="*/ 371475 h 492125"/>
              <a:gd name="connsiteX18" fmla="*/ 527050 w 635000"/>
              <a:gd name="connsiteY18" fmla="*/ 365125 h 492125"/>
              <a:gd name="connsiteX19" fmla="*/ 628650 w 635000"/>
              <a:gd name="connsiteY19" fmla="*/ 368300 h 492125"/>
              <a:gd name="connsiteX20" fmla="*/ 635000 w 635000"/>
              <a:gd name="connsiteY20" fmla="*/ 336550 h 492125"/>
              <a:gd name="connsiteX21" fmla="*/ 552450 w 635000"/>
              <a:gd name="connsiteY21" fmla="*/ 336550 h 492125"/>
              <a:gd name="connsiteX22" fmla="*/ 431800 w 635000"/>
              <a:gd name="connsiteY22" fmla="*/ 184150 h 492125"/>
              <a:gd name="connsiteX23" fmla="*/ 434975 w 635000"/>
              <a:gd name="connsiteY23" fmla="*/ 139700 h 492125"/>
              <a:gd name="connsiteX24" fmla="*/ 365125 w 635000"/>
              <a:gd name="connsiteY24" fmla="*/ 136525 h 492125"/>
              <a:gd name="connsiteX25" fmla="*/ 361950 w 635000"/>
              <a:gd name="connsiteY25" fmla="*/ 25400 h 492125"/>
              <a:gd name="connsiteX26" fmla="*/ 263525 w 635000"/>
              <a:gd name="connsiteY26" fmla="*/ 22225 h 492125"/>
              <a:gd name="connsiteX27" fmla="*/ 257175 w 635000"/>
              <a:gd name="connsiteY27" fmla="*/ 0 h 492125"/>
              <a:gd name="connsiteX28" fmla="*/ 180975 w 635000"/>
              <a:gd name="connsiteY28" fmla="*/ 0 h 492125"/>
              <a:gd name="connsiteX29" fmla="*/ 158750 w 635000"/>
              <a:gd name="connsiteY29" fmla="*/ 38100 h 492125"/>
              <a:gd name="connsiteX30" fmla="*/ 66675 w 635000"/>
              <a:gd name="connsiteY30" fmla="*/ 28575 h 492125"/>
              <a:gd name="connsiteX0" fmla="*/ 66675 w 755650"/>
              <a:gd name="connsiteY0" fmla="*/ 28575 h 492125"/>
              <a:gd name="connsiteX1" fmla="*/ 63500 w 755650"/>
              <a:gd name="connsiteY1" fmla="*/ 79375 h 492125"/>
              <a:gd name="connsiteX2" fmla="*/ 168275 w 755650"/>
              <a:gd name="connsiteY2" fmla="*/ 82550 h 492125"/>
              <a:gd name="connsiteX3" fmla="*/ 161925 w 755650"/>
              <a:gd name="connsiteY3" fmla="*/ 149225 h 492125"/>
              <a:gd name="connsiteX4" fmla="*/ 0 w 755650"/>
              <a:gd name="connsiteY4" fmla="*/ 152400 h 492125"/>
              <a:gd name="connsiteX5" fmla="*/ 6350 w 755650"/>
              <a:gd name="connsiteY5" fmla="*/ 212725 h 492125"/>
              <a:gd name="connsiteX6" fmla="*/ 225425 w 755650"/>
              <a:gd name="connsiteY6" fmla="*/ 215900 h 492125"/>
              <a:gd name="connsiteX7" fmla="*/ 244475 w 755650"/>
              <a:gd name="connsiteY7" fmla="*/ 282575 h 492125"/>
              <a:gd name="connsiteX8" fmla="*/ 320675 w 755650"/>
              <a:gd name="connsiteY8" fmla="*/ 288925 h 492125"/>
              <a:gd name="connsiteX9" fmla="*/ 422275 w 755650"/>
              <a:gd name="connsiteY9" fmla="*/ 355600 h 492125"/>
              <a:gd name="connsiteX10" fmla="*/ 431800 w 755650"/>
              <a:gd name="connsiteY10" fmla="*/ 438150 h 492125"/>
              <a:gd name="connsiteX11" fmla="*/ 460375 w 755650"/>
              <a:gd name="connsiteY11" fmla="*/ 469900 h 492125"/>
              <a:gd name="connsiteX12" fmla="*/ 635000 w 755650"/>
              <a:gd name="connsiteY12" fmla="*/ 492125 h 492125"/>
              <a:gd name="connsiteX13" fmla="*/ 635000 w 755650"/>
              <a:gd name="connsiteY13" fmla="*/ 441325 h 492125"/>
              <a:gd name="connsiteX14" fmla="*/ 511175 w 755650"/>
              <a:gd name="connsiteY14" fmla="*/ 441325 h 492125"/>
              <a:gd name="connsiteX15" fmla="*/ 511175 w 755650"/>
              <a:gd name="connsiteY15" fmla="*/ 425450 h 492125"/>
              <a:gd name="connsiteX16" fmla="*/ 482600 w 755650"/>
              <a:gd name="connsiteY16" fmla="*/ 422275 h 492125"/>
              <a:gd name="connsiteX17" fmla="*/ 473075 w 755650"/>
              <a:gd name="connsiteY17" fmla="*/ 371475 h 492125"/>
              <a:gd name="connsiteX18" fmla="*/ 527050 w 755650"/>
              <a:gd name="connsiteY18" fmla="*/ 365125 h 492125"/>
              <a:gd name="connsiteX19" fmla="*/ 628650 w 755650"/>
              <a:gd name="connsiteY19" fmla="*/ 368300 h 492125"/>
              <a:gd name="connsiteX20" fmla="*/ 755650 w 755650"/>
              <a:gd name="connsiteY20" fmla="*/ 336550 h 492125"/>
              <a:gd name="connsiteX21" fmla="*/ 552450 w 755650"/>
              <a:gd name="connsiteY21" fmla="*/ 336550 h 492125"/>
              <a:gd name="connsiteX22" fmla="*/ 431800 w 755650"/>
              <a:gd name="connsiteY22" fmla="*/ 184150 h 492125"/>
              <a:gd name="connsiteX23" fmla="*/ 434975 w 755650"/>
              <a:gd name="connsiteY23" fmla="*/ 139700 h 492125"/>
              <a:gd name="connsiteX24" fmla="*/ 365125 w 755650"/>
              <a:gd name="connsiteY24" fmla="*/ 136525 h 492125"/>
              <a:gd name="connsiteX25" fmla="*/ 361950 w 755650"/>
              <a:gd name="connsiteY25" fmla="*/ 25400 h 492125"/>
              <a:gd name="connsiteX26" fmla="*/ 263525 w 755650"/>
              <a:gd name="connsiteY26" fmla="*/ 22225 h 492125"/>
              <a:gd name="connsiteX27" fmla="*/ 257175 w 755650"/>
              <a:gd name="connsiteY27" fmla="*/ 0 h 492125"/>
              <a:gd name="connsiteX28" fmla="*/ 180975 w 755650"/>
              <a:gd name="connsiteY28" fmla="*/ 0 h 492125"/>
              <a:gd name="connsiteX29" fmla="*/ 158750 w 755650"/>
              <a:gd name="connsiteY29" fmla="*/ 38100 h 492125"/>
              <a:gd name="connsiteX30" fmla="*/ 66675 w 755650"/>
              <a:gd name="connsiteY30" fmla="*/ 28575 h 492125"/>
              <a:gd name="connsiteX0" fmla="*/ 66675 w 755650"/>
              <a:gd name="connsiteY0" fmla="*/ 28575 h 492125"/>
              <a:gd name="connsiteX1" fmla="*/ 63500 w 755650"/>
              <a:gd name="connsiteY1" fmla="*/ 79375 h 492125"/>
              <a:gd name="connsiteX2" fmla="*/ 168275 w 755650"/>
              <a:gd name="connsiteY2" fmla="*/ 82550 h 492125"/>
              <a:gd name="connsiteX3" fmla="*/ 161925 w 755650"/>
              <a:gd name="connsiteY3" fmla="*/ 149225 h 492125"/>
              <a:gd name="connsiteX4" fmla="*/ 0 w 755650"/>
              <a:gd name="connsiteY4" fmla="*/ 152400 h 492125"/>
              <a:gd name="connsiteX5" fmla="*/ 6350 w 755650"/>
              <a:gd name="connsiteY5" fmla="*/ 212725 h 492125"/>
              <a:gd name="connsiteX6" fmla="*/ 225425 w 755650"/>
              <a:gd name="connsiteY6" fmla="*/ 215900 h 492125"/>
              <a:gd name="connsiteX7" fmla="*/ 244475 w 755650"/>
              <a:gd name="connsiteY7" fmla="*/ 282575 h 492125"/>
              <a:gd name="connsiteX8" fmla="*/ 320675 w 755650"/>
              <a:gd name="connsiteY8" fmla="*/ 288925 h 492125"/>
              <a:gd name="connsiteX9" fmla="*/ 422275 w 755650"/>
              <a:gd name="connsiteY9" fmla="*/ 355600 h 492125"/>
              <a:gd name="connsiteX10" fmla="*/ 431800 w 755650"/>
              <a:gd name="connsiteY10" fmla="*/ 438150 h 492125"/>
              <a:gd name="connsiteX11" fmla="*/ 460375 w 755650"/>
              <a:gd name="connsiteY11" fmla="*/ 469900 h 492125"/>
              <a:gd name="connsiteX12" fmla="*/ 635000 w 755650"/>
              <a:gd name="connsiteY12" fmla="*/ 492125 h 492125"/>
              <a:gd name="connsiteX13" fmla="*/ 635000 w 755650"/>
              <a:gd name="connsiteY13" fmla="*/ 441325 h 492125"/>
              <a:gd name="connsiteX14" fmla="*/ 511175 w 755650"/>
              <a:gd name="connsiteY14" fmla="*/ 441325 h 492125"/>
              <a:gd name="connsiteX15" fmla="*/ 511175 w 755650"/>
              <a:gd name="connsiteY15" fmla="*/ 425450 h 492125"/>
              <a:gd name="connsiteX16" fmla="*/ 482600 w 755650"/>
              <a:gd name="connsiteY16" fmla="*/ 422275 h 492125"/>
              <a:gd name="connsiteX17" fmla="*/ 473075 w 755650"/>
              <a:gd name="connsiteY17" fmla="*/ 371475 h 492125"/>
              <a:gd name="connsiteX18" fmla="*/ 527050 w 755650"/>
              <a:gd name="connsiteY18" fmla="*/ 365125 h 492125"/>
              <a:gd name="connsiteX19" fmla="*/ 755650 w 755650"/>
              <a:gd name="connsiteY19" fmla="*/ 374650 h 492125"/>
              <a:gd name="connsiteX20" fmla="*/ 755650 w 755650"/>
              <a:gd name="connsiteY20" fmla="*/ 336550 h 492125"/>
              <a:gd name="connsiteX21" fmla="*/ 552450 w 755650"/>
              <a:gd name="connsiteY21" fmla="*/ 336550 h 492125"/>
              <a:gd name="connsiteX22" fmla="*/ 431800 w 755650"/>
              <a:gd name="connsiteY22" fmla="*/ 184150 h 492125"/>
              <a:gd name="connsiteX23" fmla="*/ 434975 w 755650"/>
              <a:gd name="connsiteY23" fmla="*/ 139700 h 492125"/>
              <a:gd name="connsiteX24" fmla="*/ 365125 w 755650"/>
              <a:gd name="connsiteY24" fmla="*/ 136525 h 492125"/>
              <a:gd name="connsiteX25" fmla="*/ 361950 w 755650"/>
              <a:gd name="connsiteY25" fmla="*/ 25400 h 492125"/>
              <a:gd name="connsiteX26" fmla="*/ 263525 w 755650"/>
              <a:gd name="connsiteY26" fmla="*/ 22225 h 492125"/>
              <a:gd name="connsiteX27" fmla="*/ 257175 w 755650"/>
              <a:gd name="connsiteY27" fmla="*/ 0 h 492125"/>
              <a:gd name="connsiteX28" fmla="*/ 180975 w 755650"/>
              <a:gd name="connsiteY28" fmla="*/ 0 h 492125"/>
              <a:gd name="connsiteX29" fmla="*/ 158750 w 755650"/>
              <a:gd name="connsiteY29" fmla="*/ 38100 h 492125"/>
              <a:gd name="connsiteX30" fmla="*/ 66675 w 755650"/>
              <a:gd name="connsiteY30" fmla="*/ 28575 h 49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5650" h="492125">
                <a:moveTo>
                  <a:pt x="66675" y="28575"/>
                </a:moveTo>
                <a:lnTo>
                  <a:pt x="63500" y="79375"/>
                </a:lnTo>
                <a:lnTo>
                  <a:pt x="168275" y="82550"/>
                </a:lnTo>
                <a:lnTo>
                  <a:pt x="161925" y="149225"/>
                </a:lnTo>
                <a:lnTo>
                  <a:pt x="0" y="152400"/>
                </a:lnTo>
                <a:lnTo>
                  <a:pt x="6350" y="212725"/>
                </a:lnTo>
                <a:lnTo>
                  <a:pt x="225425" y="215900"/>
                </a:lnTo>
                <a:lnTo>
                  <a:pt x="244475" y="282575"/>
                </a:lnTo>
                <a:lnTo>
                  <a:pt x="320675" y="288925"/>
                </a:lnTo>
                <a:lnTo>
                  <a:pt x="422275" y="355600"/>
                </a:lnTo>
                <a:lnTo>
                  <a:pt x="431800" y="438150"/>
                </a:lnTo>
                <a:lnTo>
                  <a:pt x="460375" y="469900"/>
                </a:lnTo>
                <a:lnTo>
                  <a:pt x="635000" y="492125"/>
                </a:lnTo>
                <a:lnTo>
                  <a:pt x="635000" y="441325"/>
                </a:lnTo>
                <a:lnTo>
                  <a:pt x="511175" y="441325"/>
                </a:lnTo>
                <a:lnTo>
                  <a:pt x="511175" y="425450"/>
                </a:lnTo>
                <a:lnTo>
                  <a:pt x="482600" y="422275"/>
                </a:lnTo>
                <a:lnTo>
                  <a:pt x="473075" y="371475"/>
                </a:lnTo>
                <a:lnTo>
                  <a:pt x="527050" y="365125"/>
                </a:lnTo>
                <a:lnTo>
                  <a:pt x="755650" y="374650"/>
                </a:lnTo>
                <a:lnTo>
                  <a:pt x="755650" y="336550"/>
                </a:lnTo>
                <a:lnTo>
                  <a:pt x="552450" y="336550"/>
                </a:lnTo>
                <a:lnTo>
                  <a:pt x="431800" y="184150"/>
                </a:lnTo>
                <a:lnTo>
                  <a:pt x="434975" y="139700"/>
                </a:lnTo>
                <a:lnTo>
                  <a:pt x="365125" y="136525"/>
                </a:lnTo>
                <a:cubicBezTo>
                  <a:pt x="364067" y="99483"/>
                  <a:pt x="363008" y="62442"/>
                  <a:pt x="361950" y="25400"/>
                </a:cubicBezTo>
                <a:lnTo>
                  <a:pt x="263525" y="22225"/>
                </a:lnTo>
                <a:lnTo>
                  <a:pt x="257175" y="0"/>
                </a:lnTo>
                <a:lnTo>
                  <a:pt x="180975" y="0"/>
                </a:lnTo>
                <a:lnTo>
                  <a:pt x="158750" y="38100"/>
                </a:lnTo>
                <a:lnTo>
                  <a:pt x="66675" y="28575"/>
                </a:lnTo>
                <a:close/>
              </a:path>
            </a:pathLst>
          </a:custGeom>
          <a:solidFill>
            <a:srgbClr val="ED7D31">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orme libre 9"/>
          <p:cNvSpPr/>
          <p:nvPr/>
        </p:nvSpPr>
        <p:spPr>
          <a:xfrm>
            <a:off x="9067801" y="5216525"/>
            <a:ext cx="736600" cy="561975"/>
          </a:xfrm>
          <a:custGeom>
            <a:avLst/>
            <a:gdLst>
              <a:gd name="connsiteX0" fmla="*/ 0 w 631825"/>
              <a:gd name="connsiteY0" fmla="*/ 266700 h 561975"/>
              <a:gd name="connsiteX1" fmla="*/ 9525 w 631825"/>
              <a:gd name="connsiteY1" fmla="*/ 327025 h 561975"/>
              <a:gd name="connsiteX2" fmla="*/ 174625 w 631825"/>
              <a:gd name="connsiteY2" fmla="*/ 333375 h 561975"/>
              <a:gd name="connsiteX3" fmla="*/ 168275 w 631825"/>
              <a:gd name="connsiteY3" fmla="*/ 393700 h 561975"/>
              <a:gd name="connsiteX4" fmla="*/ 57150 w 631825"/>
              <a:gd name="connsiteY4" fmla="*/ 396875 h 561975"/>
              <a:gd name="connsiteX5" fmla="*/ 66675 w 631825"/>
              <a:gd name="connsiteY5" fmla="*/ 457200 h 561975"/>
              <a:gd name="connsiteX6" fmla="*/ 177800 w 631825"/>
              <a:gd name="connsiteY6" fmla="*/ 457200 h 561975"/>
              <a:gd name="connsiteX7" fmla="*/ 177800 w 631825"/>
              <a:gd name="connsiteY7" fmla="*/ 561975 h 561975"/>
              <a:gd name="connsiteX8" fmla="*/ 355600 w 631825"/>
              <a:gd name="connsiteY8" fmla="*/ 533400 h 561975"/>
              <a:gd name="connsiteX9" fmla="*/ 365125 w 631825"/>
              <a:gd name="connsiteY9" fmla="*/ 355600 h 561975"/>
              <a:gd name="connsiteX10" fmla="*/ 419100 w 631825"/>
              <a:gd name="connsiteY10" fmla="*/ 358775 h 561975"/>
              <a:gd name="connsiteX11" fmla="*/ 428625 w 631825"/>
              <a:gd name="connsiteY11" fmla="*/ 273050 h 561975"/>
              <a:gd name="connsiteX12" fmla="*/ 549275 w 631825"/>
              <a:gd name="connsiteY12" fmla="*/ 139700 h 561975"/>
              <a:gd name="connsiteX13" fmla="*/ 552450 w 631825"/>
              <a:gd name="connsiteY13" fmla="*/ 117475 h 561975"/>
              <a:gd name="connsiteX14" fmla="*/ 469900 w 631825"/>
              <a:gd name="connsiteY14" fmla="*/ 85725 h 561975"/>
              <a:gd name="connsiteX15" fmla="*/ 469900 w 631825"/>
              <a:gd name="connsiteY15" fmla="*/ 44450 h 561975"/>
              <a:gd name="connsiteX16" fmla="*/ 631825 w 631825"/>
              <a:gd name="connsiteY16" fmla="*/ 44450 h 561975"/>
              <a:gd name="connsiteX17" fmla="*/ 631825 w 631825"/>
              <a:gd name="connsiteY17" fmla="*/ 0 h 561975"/>
              <a:gd name="connsiteX18" fmla="*/ 415925 w 631825"/>
              <a:gd name="connsiteY18" fmla="*/ 6350 h 561975"/>
              <a:gd name="connsiteX19" fmla="*/ 415925 w 631825"/>
              <a:gd name="connsiteY19" fmla="*/ 139700 h 561975"/>
              <a:gd name="connsiteX20" fmla="*/ 320675 w 631825"/>
              <a:gd name="connsiteY20" fmla="*/ 193675 h 561975"/>
              <a:gd name="connsiteX21" fmla="*/ 238125 w 631825"/>
              <a:gd name="connsiteY21" fmla="*/ 184150 h 561975"/>
              <a:gd name="connsiteX22" fmla="*/ 231775 w 631825"/>
              <a:gd name="connsiteY22" fmla="*/ 273050 h 561975"/>
              <a:gd name="connsiteX23" fmla="*/ 0 w 631825"/>
              <a:gd name="connsiteY23" fmla="*/ 266700 h 561975"/>
              <a:gd name="connsiteX0" fmla="*/ 0 w 736600"/>
              <a:gd name="connsiteY0" fmla="*/ 266700 h 561975"/>
              <a:gd name="connsiteX1" fmla="*/ 9525 w 736600"/>
              <a:gd name="connsiteY1" fmla="*/ 327025 h 561975"/>
              <a:gd name="connsiteX2" fmla="*/ 174625 w 736600"/>
              <a:gd name="connsiteY2" fmla="*/ 333375 h 561975"/>
              <a:gd name="connsiteX3" fmla="*/ 168275 w 736600"/>
              <a:gd name="connsiteY3" fmla="*/ 393700 h 561975"/>
              <a:gd name="connsiteX4" fmla="*/ 57150 w 736600"/>
              <a:gd name="connsiteY4" fmla="*/ 396875 h 561975"/>
              <a:gd name="connsiteX5" fmla="*/ 66675 w 736600"/>
              <a:gd name="connsiteY5" fmla="*/ 457200 h 561975"/>
              <a:gd name="connsiteX6" fmla="*/ 177800 w 736600"/>
              <a:gd name="connsiteY6" fmla="*/ 457200 h 561975"/>
              <a:gd name="connsiteX7" fmla="*/ 177800 w 736600"/>
              <a:gd name="connsiteY7" fmla="*/ 561975 h 561975"/>
              <a:gd name="connsiteX8" fmla="*/ 355600 w 736600"/>
              <a:gd name="connsiteY8" fmla="*/ 533400 h 561975"/>
              <a:gd name="connsiteX9" fmla="*/ 365125 w 736600"/>
              <a:gd name="connsiteY9" fmla="*/ 355600 h 561975"/>
              <a:gd name="connsiteX10" fmla="*/ 419100 w 736600"/>
              <a:gd name="connsiteY10" fmla="*/ 358775 h 561975"/>
              <a:gd name="connsiteX11" fmla="*/ 428625 w 736600"/>
              <a:gd name="connsiteY11" fmla="*/ 273050 h 561975"/>
              <a:gd name="connsiteX12" fmla="*/ 736600 w 736600"/>
              <a:gd name="connsiteY12" fmla="*/ 149225 h 561975"/>
              <a:gd name="connsiteX13" fmla="*/ 552450 w 736600"/>
              <a:gd name="connsiteY13" fmla="*/ 117475 h 561975"/>
              <a:gd name="connsiteX14" fmla="*/ 469900 w 736600"/>
              <a:gd name="connsiteY14" fmla="*/ 85725 h 561975"/>
              <a:gd name="connsiteX15" fmla="*/ 469900 w 736600"/>
              <a:gd name="connsiteY15" fmla="*/ 44450 h 561975"/>
              <a:gd name="connsiteX16" fmla="*/ 631825 w 736600"/>
              <a:gd name="connsiteY16" fmla="*/ 44450 h 561975"/>
              <a:gd name="connsiteX17" fmla="*/ 631825 w 736600"/>
              <a:gd name="connsiteY17" fmla="*/ 0 h 561975"/>
              <a:gd name="connsiteX18" fmla="*/ 415925 w 736600"/>
              <a:gd name="connsiteY18" fmla="*/ 6350 h 561975"/>
              <a:gd name="connsiteX19" fmla="*/ 415925 w 736600"/>
              <a:gd name="connsiteY19" fmla="*/ 139700 h 561975"/>
              <a:gd name="connsiteX20" fmla="*/ 320675 w 736600"/>
              <a:gd name="connsiteY20" fmla="*/ 193675 h 561975"/>
              <a:gd name="connsiteX21" fmla="*/ 238125 w 736600"/>
              <a:gd name="connsiteY21" fmla="*/ 184150 h 561975"/>
              <a:gd name="connsiteX22" fmla="*/ 231775 w 736600"/>
              <a:gd name="connsiteY22" fmla="*/ 273050 h 561975"/>
              <a:gd name="connsiteX23" fmla="*/ 0 w 736600"/>
              <a:gd name="connsiteY23" fmla="*/ 266700 h 561975"/>
              <a:gd name="connsiteX0" fmla="*/ 0 w 736600"/>
              <a:gd name="connsiteY0" fmla="*/ 266700 h 561975"/>
              <a:gd name="connsiteX1" fmla="*/ 9525 w 736600"/>
              <a:gd name="connsiteY1" fmla="*/ 327025 h 561975"/>
              <a:gd name="connsiteX2" fmla="*/ 174625 w 736600"/>
              <a:gd name="connsiteY2" fmla="*/ 333375 h 561975"/>
              <a:gd name="connsiteX3" fmla="*/ 168275 w 736600"/>
              <a:gd name="connsiteY3" fmla="*/ 393700 h 561975"/>
              <a:gd name="connsiteX4" fmla="*/ 57150 w 736600"/>
              <a:gd name="connsiteY4" fmla="*/ 396875 h 561975"/>
              <a:gd name="connsiteX5" fmla="*/ 66675 w 736600"/>
              <a:gd name="connsiteY5" fmla="*/ 457200 h 561975"/>
              <a:gd name="connsiteX6" fmla="*/ 177800 w 736600"/>
              <a:gd name="connsiteY6" fmla="*/ 457200 h 561975"/>
              <a:gd name="connsiteX7" fmla="*/ 177800 w 736600"/>
              <a:gd name="connsiteY7" fmla="*/ 561975 h 561975"/>
              <a:gd name="connsiteX8" fmla="*/ 355600 w 736600"/>
              <a:gd name="connsiteY8" fmla="*/ 533400 h 561975"/>
              <a:gd name="connsiteX9" fmla="*/ 365125 w 736600"/>
              <a:gd name="connsiteY9" fmla="*/ 355600 h 561975"/>
              <a:gd name="connsiteX10" fmla="*/ 419100 w 736600"/>
              <a:gd name="connsiteY10" fmla="*/ 358775 h 561975"/>
              <a:gd name="connsiteX11" fmla="*/ 428625 w 736600"/>
              <a:gd name="connsiteY11" fmla="*/ 273050 h 561975"/>
              <a:gd name="connsiteX12" fmla="*/ 546099 w 736600"/>
              <a:gd name="connsiteY12" fmla="*/ 155575 h 561975"/>
              <a:gd name="connsiteX13" fmla="*/ 736600 w 736600"/>
              <a:gd name="connsiteY13" fmla="*/ 149225 h 561975"/>
              <a:gd name="connsiteX14" fmla="*/ 552450 w 736600"/>
              <a:gd name="connsiteY14" fmla="*/ 117475 h 561975"/>
              <a:gd name="connsiteX15" fmla="*/ 469900 w 736600"/>
              <a:gd name="connsiteY15" fmla="*/ 85725 h 561975"/>
              <a:gd name="connsiteX16" fmla="*/ 469900 w 736600"/>
              <a:gd name="connsiteY16" fmla="*/ 44450 h 561975"/>
              <a:gd name="connsiteX17" fmla="*/ 631825 w 736600"/>
              <a:gd name="connsiteY17" fmla="*/ 44450 h 561975"/>
              <a:gd name="connsiteX18" fmla="*/ 631825 w 736600"/>
              <a:gd name="connsiteY18" fmla="*/ 0 h 561975"/>
              <a:gd name="connsiteX19" fmla="*/ 415925 w 736600"/>
              <a:gd name="connsiteY19" fmla="*/ 6350 h 561975"/>
              <a:gd name="connsiteX20" fmla="*/ 415925 w 736600"/>
              <a:gd name="connsiteY20" fmla="*/ 139700 h 561975"/>
              <a:gd name="connsiteX21" fmla="*/ 320675 w 736600"/>
              <a:gd name="connsiteY21" fmla="*/ 193675 h 561975"/>
              <a:gd name="connsiteX22" fmla="*/ 238125 w 736600"/>
              <a:gd name="connsiteY22" fmla="*/ 184150 h 561975"/>
              <a:gd name="connsiteX23" fmla="*/ 231775 w 736600"/>
              <a:gd name="connsiteY23" fmla="*/ 273050 h 561975"/>
              <a:gd name="connsiteX24" fmla="*/ 0 w 736600"/>
              <a:gd name="connsiteY24" fmla="*/ 266700 h 561975"/>
              <a:gd name="connsiteX0" fmla="*/ 0 w 736600"/>
              <a:gd name="connsiteY0" fmla="*/ 266700 h 561975"/>
              <a:gd name="connsiteX1" fmla="*/ 9525 w 736600"/>
              <a:gd name="connsiteY1" fmla="*/ 327025 h 561975"/>
              <a:gd name="connsiteX2" fmla="*/ 174625 w 736600"/>
              <a:gd name="connsiteY2" fmla="*/ 333375 h 561975"/>
              <a:gd name="connsiteX3" fmla="*/ 168275 w 736600"/>
              <a:gd name="connsiteY3" fmla="*/ 393700 h 561975"/>
              <a:gd name="connsiteX4" fmla="*/ 57150 w 736600"/>
              <a:gd name="connsiteY4" fmla="*/ 396875 h 561975"/>
              <a:gd name="connsiteX5" fmla="*/ 66675 w 736600"/>
              <a:gd name="connsiteY5" fmla="*/ 457200 h 561975"/>
              <a:gd name="connsiteX6" fmla="*/ 177800 w 736600"/>
              <a:gd name="connsiteY6" fmla="*/ 457200 h 561975"/>
              <a:gd name="connsiteX7" fmla="*/ 177800 w 736600"/>
              <a:gd name="connsiteY7" fmla="*/ 561975 h 561975"/>
              <a:gd name="connsiteX8" fmla="*/ 355600 w 736600"/>
              <a:gd name="connsiteY8" fmla="*/ 533400 h 561975"/>
              <a:gd name="connsiteX9" fmla="*/ 365125 w 736600"/>
              <a:gd name="connsiteY9" fmla="*/ 355600 h 561975"/>
              <a:gd name="connsiteX10" fmla="*/ 419100 w 736600"/>
              <a:gd name="connsiteY10" fmla="*/ 358775 h 561975"/>
              <a:gd name="connsiteX11" fmla="*/ 428625 w 736600"/>
              <a:gd name="connsiteY11" fmla="*/ 273050 h 561975"/>
              <a:gd name="connsiteX12" fmla="*/ 546099 w 736600"/>
              <a:gd name="connsiteY12" fmla="*/ 155575 h 561975"/>
              <a:gd name="connsiteX13" fmla="*/ 736600 w 736600"/>
              <a:gd name="connsiteY13" fmla="*/ 149225 h 561975"/>
              <a:gd name="connsiteX14" fmla="*/ 736600 w 736600"/>
              <a:gd name="connsiteY14" fmla="*/ 114300 h 561975"/>
              <a:gd name="connsiteX15" fmla="*/ 469900 w 736600"/>
              <a:gd name="connsiteY15" fmla="*/ 85725 h 561975"/>
              <a:gd name="connsiteX16" fmla="*/ 469900 w 736600"/>
              <a:gd name="connsiteY16" fmla="*/ 44450 h 561975"/>
              <a:gd name="connsiteX17" fmla="*/ 631825 w 736600"/>
              <a:gd name="connsiteY17" fmla="*/ 44450 h 561975"/>
              <a:gd name="connsiteX18" fmla="*/ 631825 w 736600"/>
              <a:gd name="connsiteY18" fmla="*/ 0 h 561975"/>
              <a:gd name="connsiteX19" fmla="*/ 415925 w 736600"/>
              <a:gd name="connsiteY19" fmla="*/ 6350 h 561975"/>
              <a:gd name="connsiteX20" fmla="*/ 415925 w 736600"/>
              <a:gd name="connsiteY20" fmla="*/ 139700 h 561975"/>
              <a:gd name="connsiteX21" fmla="*/ 320675 w 736600"/>
              <a:gd name="connsiteY21" fmla="*/ 193675 h 561975"/>
              <a:gd name="connsiteX22" fmla="*/ 238125 w 736600"/>
              <a:gd name="connsiteY22" fmla="*/ 184150 h 561975"/>
              <a:gd name="connsiteX23" fmla="*/ 231775 w 736600"/>
              <a:gd name="connsiteY23" fmla="*/ 273050 h 561975"/>
              <a:gd name="connsiteX24" fmla="*/ 0 w 736600"/>
              <a:gd name="connsiteY24" fmla="*/ 266700 h 561975"/>
              <a:gd name="connsiteX0" fmla="*/ 0 w 736600"/>
              <a:gd name="connsiteY0" fmla="*/ 266700 h 561975"/>
              <a:gd name="connsiteX1" fmla="*/ 9525 w 736600"/>
              <a:gd name="connsiteY1" fmla="*/ 327025 h 561975"/>
              <a:gd name="connsiteX2" fmla="*/ 174625 w 736600"/>
              <a:gd name="connsiteY2" fmla="*/ 333375 h 561975"/>
              <a:gd name="connsiteX3" fmla="*/ 168275 w 736600"/>
              <a:gd name="connsiteY3" fmla="*/ 393700 h 561975"/>
              <a:gd name="connsiteX4" fmla="*/ 57150 w 736600"/>
              <a:gd name="connsiteY4" fmla="*/ 396875 h 561975"/>
              <a:gd name="connsiteX5" fmla="*/ 66675 w 736600"/>
              <a:gd name="connsiteY5" fmla="*/ 457200 h 561975"/>
              <a:gd name="connsiteX6" fmla="*/ 177800 w 736600"/>
              <a:gd name="connsiteY6" fmla="*/ 457200 h 561975"/>
              <a:gd name="connsiteX7" fmla="*/ 177800 w 736600"/>
              <a:gd name="connsiteY7" fmla="*/ 561975 h 561975"/>
              <a:gd name="connsiteX8" fmla="*/ 355600 w 736600"/>
              <a:gd name="connsiteY8" fmla="*/ 533400 h 561975"/>
              <a:gd name="connsiteX9" fmla="*/ 365125 w 736600"/>
              <a:gd name="connsiteY9" fmla="*/ 355600 h 561975"/>
              <a:gd name="connsiteX10" fmla="*/ 419100 w 736600"/>
              <a:gd name="connsiteY10" fmla="*/ 358775 h 561975"/>
              <a:gd name="connsiteX11" fmla="*/ 428625 w 736600"/>
              <a:gd name="connsiteY11" fmla="*/ 273050 h 561975"/>
              <a:gd name="connsiteX12" fmla="*/ 546099 w 736600"/>
              <a:gd name="connsiteY12" fmla="*/ 155575 h 561975"/>
              <a:gd name="connsiteX13" fmla="*/ 736600 w 736600"/>
              <a:gd name="connsiteY13" fmla="*/ 149225 h 561975"/>
              <a:gd name="connsiteX14" fmla="*/ 736600 w 736600"/>
              <a:gd name="connsiteY14" fmla="*/ 114300 h 561975"/>
              <a:gd name="connsiteX15" fmla="*/ 469900 w 736600"/>
              <a:gd name="connsiteY15" fmla="*/ 111125 h 561975"/>
              <a:gd name="connsiteX16" fmla="*/ 469900 w 736600"/>
              <a:gd name="connsiteY16" fmla="*/ 44450 h 561975"/>
              <a:gd name="connsiteX17" fmla="*/ 631825 w 736600"/>
              <a:gd name="connsiteY17" fmla="*/ 44450 h 561975"/>
              <a:gd name="connsiteX18" fmla="*/ 631825 w 736600"/>
              <a:gd name="connsiteY18" fmla="*/ 0 h 561975"/>
              <a:gd name="connsiteX19" fmla="*/ 415925 w 736600"/>
              <a:gd name="connsiteY19" fmla="*/ 6350 h 561975"/>
              <a:gd name="connsiteX20" fmla="*/ 415925 w 736600"/>
              <a:gd name="connsiteY20" fmla="*/ 139700 h 561975"/>
              <a:gd name="connsiteX21" fmla="*/ 320675 w 736600"/>
              <a:gd name="connsiteY21" fmla="*/ 193675 h 561975"/>
              <a:gd name="connsiteX22" fmla="*/ 238125 w 736600"/>
              <a:gd name="connsiteY22" fmla="*/ 184150 h 561975"/>
              <a:gd name="connsiteX23" fmla="*/ 231775 w 736600"/>
              <a:gd name="connsiteY23" fmla="*/ 273050 h 561975"/>
              <a:gd name="connsiteX24" fmla="*/ 0 w 736600"/>
              <a:gd name="connsiteY24" fmla="*/ 26670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6600" h="561975">
                <a:moveTo>
                  <a:pt x="0" y="266700"/>
                </a:moveTo>
                <a:lnTo>
                  <a:pt x="9525" y="327025"/>
                </a:lnTo>
                <a:lnTo>
                  <a:pt x="174625" y="333375"/>
                </a:lnTo>
                <a:lnTo>
                  <a:pt x="168275" y="393700"/>
                </a:lnTo>
                <a:lnTo>
                  <a:pt x="57150" y="396875"/>
                </a:lnTo>
                <a:lnTo>
                  <a:pt x="66675" y="457200"/>
                </a:lnTo>
                <a:lnTo>
                  <a:pt x="177800" y="457200"/>
                </a:lnTo>
                <a:lnTo>
                  <a:pt x="177800" y="561975"/>
                </a:lnTo>
                <a:lnTo>
                  <a:pt x="355600" y="533400"/>
                </a:lnTo>
                <a:lnTo>
                  <a:pt x="365125" y="355600"/>
                </a:lnTo>
                <a:lnTo>
                  <a:pt x="419100" y="358775"/>
                </a:lnTo>
                <a:lnTo>
                  <a:pt x="428625" y="273050"/>
                </a:lnTo>
                <a:cubicBezTo>
                  <a:pt x="472016" y="254000"/>
                  <a:pt x="502708" y="174625"/>
                  <a:pt x="546099" y="155575"/>
                </a:cubicBezTo>
                <a:lnTo>
                  <a:pt x="736600" y="149225"/>
                </a:lnTo>
                <a:lnTo>
                  <a:pt x="736600" y="114300"/>
                </a:lnTo>
                <a:lnTo>
                  <a:pt x="469900" y="111125"/>
                </a:lnTo>
                <a:lnTo>
                  <a:pt x="469900" y="44450"/>
                </a:lnTo>
                <a:lnTo>
                  <a:pt x="631825" y="44450"/>
                </a:lnTo>
                <a:lnTo>
                  <a:pt x="631825" y="0"/>
                </a:lnTo>
                <a:lnTo>
                  <a:pt x="415925" y="6350"/>
                </a:lnTo>
                <a:lnTo>
                  <a:pt x="415925" y="139700"/>
                </a:lnTo>
                <a:lnTo>
                  <a:pt x="320675" y="193675"/>
                </a:lnTo>
                <a:lnTo>
                  <a:pt x="238125" y="184150"/>
                </a:lnTo>
                <a:lnTo>
                  <a:pt x="231775" y="273050"/>
                </a:lnTo>
                <a:lnTo>
                  <a:pt x="0" y="266700"/>
                </a:lnTo>
                <a:close/>
              </a:path>
            </a:pathLst>
          </a:custGeom>
          <a:solidFill>
            <a:srgbClr val="ED7D31">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p:cNvSpPr/>
          <p:nvPr/>
        </p:nvSpPr>
        <p:spPr>
          <a:xfrm>
            <a:off x="9629775" y="4143375"/>
            <a:ext cx="233363" cy="1109663"/>
          </a:xfrm>
          <a:custGeom>
            <a:avLst/>
            <a:gdLst>
              <a:gd name="connsiteX0" fmla="*/ 85725 w 233363"/>
              <a:gd name="connsiteY0" fmla="*/ 4763 h 1109663"/>
              <a:gd name="connsiteX1" fmla="*/ 23813 w 233363"/>
              <a:gd name="connsiteY1" fmla="*/ 42863 h 1109663"/>
              <a:gd name="connsiteX2" fmla="*/ 38100 w 233363"/>
              <a:gd name="connsiteY2" fmla="*/ 161925 h 1109663"/>
              <a:gd name="connsiteX3" fmla="*/ 142875 w 233363"/>
              <a:gd name="connsiteY3" fmla="*/ 176213 h 1109663"/>
              <a:gd name="connsiteX4" fmla="*/ 176213 w 233363"/>
              <a:gd name="connsiteY4" fmla="*/ 228600 h 1109663"/>
              <a:gd name="connsiteX5" fmla="*/ 185738 w 233363"/>
              <a:gd name="connsiteY5" fmla="*/ 371475 h 1109663"/>
              <a:gd name="connsiteX6" fmla="*/ 180975 w 233363"/>
              <a:gd name="connsiteY6" fmla="*/ 676275 h 1109663"/>
              <a:gd name="connsiteX7" fmla="*/ 176213 w 233363"/>
              <a:gd name="connsiteY7" fmla="*/ 871538 h 1109663"/>
              <a:gd name="connsiteX8" fmla="*/ 123825 w 233363"/>
              <a:gd name="connsiteY8" fmla="*/ 928688 h 1109663"/>
              <a:gd name="connsiteX9" fmla="*/ 9525 w 233363"/>
              <a:gd name="connsiteY9" fmla="*/ 919163 h 1109663"/>
              <a:gd name="connsiteX10" fmla="*/ 0 w 233363"/>
              <a:gd name="connsiteY10" fmla="*/ 1071563 h 1109663"/>
              <a:gd name="connsiteX11" fmla="*/ 90488 w 233363"/>
              <a:gd name="connsiteY11" fmla="*/ 1062038 h 1109663"/>
              <a:gd name="connsiteX12" fmla="*/ 95250 w 233363"/>
              <a:gd name="connsiteY12" fmla="*/ 1100138 h 1109663"/>
              <a:gd name="connsiteX13" fmla="*/ 190500 w 233363"/>
              <a:gd name="connsiteY13" fmla="*/ 1109663 h 1109663"/>
              <a:gd name="connsiteX14" fmla="*/ 190500 w 233363"/>
              <a:gd name="connsiteY14" fmla="*/ 1028700 h 1109663"/>
              <a:gd name="connsiteX15" fmla="*/ 223838 w 233363"/>
              <a:gd name="connsiteY15" fmla="*/ 985838 h 1109663"/>
              <a:gd name="connsiteX16" fmla="*/ 233363 w 233363"/>
              <a:gd name="connsiteY16" fmla="*/ 114300 h 1109663"/>
              <a:gd name="connsiteX17" fmla="*/ 190500 w 233363"/>
              <a:gd name="connsiteY17" fmla="*/ 61913 h 1109663"/>
              <a:gd name="connsiteX18" fmla="*/ 190500 w 233363"/>
              <a:gd name="connsiteY18" fmla="*/ 0 h 1109663"/>
              <a:gd name="connsiteX19" fmla="*/ 85725 w 233363"/>
              <a:gd name="connsiteY19" fmla="*/ 4763 h 1109663"/>
              <a:gd name="connsiteX0" fmla="*/ 85725 w 233363"/>
              <a:gd name="connsiteY0" fmla="*/ 4763 h 1109663"/>
              <a:gd name="connsiteX1" fmla="*/ 23813 w 233363"/>
              <a:gd name="connsiteY1" fmla="*/ 42863 h 1109663"/>
              <a:gd name="connsiteX2" fmla="*/ 23812 w 233363"/>
              <a:gd name="connsiteY2" fmla="*/ 166687 h 1109663"/>
              <a:gd name="connsiteX3" fmla="*/ 142875 w 233363"/>
              <a:gd name="connsiteY3" fmla="*/ 176213 h 1109663"/>
              <a:gd name="connsiteX4" fmla="*/ 176213 w 233363"/>
              <a:gd name="connsiteY4" fmla="*/ 228600 h 1109663"/>
              <a:gd name="connsiteX5" fmla="*/ 185738 w 233363"/>
              <a:gd name="connsiteY5" fmla="*/ 371475 h 1109663"/>
              <a:gd name="connsiteX6" fmla="*/ 180975 w 233363"/>
              <a:gd name="connsiteY6" fmla="*/ 676275 h 1109663"/>
              <a:gd name="connsiteX7" fmla="*/ 176213 w 233363"/>
              <a:gd name="connsiteY7" fmla="*/ 871538 h 1109663"/>
              <a:gd name="connsiteX8" fmla="*/ 123825 w 233363"/>
              <a:gd name="connsiteY8" fmla="*/ 928688 h 1109663"/>
              <a:gd name="connsiteX9" fmla="*/ 9525 w 233363"/>
              <a:gd name="connsiteY9" fmla="*/ 919163 h 1109663"/>
              <a:gd name="connsiteX10" fmla="*/ 0 w 233363"/>
              <a:gd name="connsiteY10" fmla="*/ 1071563 h 1109663"/>
              <a:gd name="connsiteX11" fmla="*/ 90488 w 233363"/>
              <a:gd name="connsiteY11" fmla="*/ 1062038 h 1109663"/>
              <a:gd name="connsiteX12" fmla="*/ 95250 w 233363"/>
              <a:gd name="connsiteY12" fmla="*/ 1100138 h 1109663"/>
              <a:gd name="connsiteX13" fmla="*/ 190500 w 233363"/>
              <a:gd name="connsiteY13" fmla="*/ 1109663 h 1109663"/>
              <a:gd name="connsiteX14" fmla="*/ 190500 w 233363"/>
              <a:gd name="connsiteY14" fmla="*/ 1028700 h 1109663"/>
              <a:gd name="connsiteX15" fmla="*/ 223838 w 233363"/>
              <a:gd name="connsiteY15" fmla="*/ 985838 h 1109663"/>
              <a:gd name="connsiteX16" fmla="*/ 233363 w 233363"/>
              <a:gd name="connsiteY16" fmla="*/ 114300 h 1109663"/>
              <a:gd name="connsiteX17" fmla="*/ 190500 w 233363"/>
              <a:gd name="connsiteY17" fmla="*/ 61913 h 1109663"/>
              <a:gd name="connsiteX18" fmla="*/ 190500 w 233363"/>
              <a:gd name="connsiteY18" fmla="*/ 0 h 1109663"/>
              <a:gd name="connsiteX19" fmla="*/ 85725 w 233363"/>
              <a:gd name="connsiteY19" fmla="*/ 4763 h 1109663"/>
              <a:gd name="connsiteX0" fmla="*/ 85725 w 233363"/>
              <a:gd name="connsiteY0" fmla="*/ 4763 h 1109663"/>
              <a:gd name="connsiteX1" fmla="*/ 23813 w 233363"/>
              <a:gd name="connsiteY1" fmla="*/ 42863 h 1109663"/>
              <a:gd name="connsiteX2" fmla="*/ 23812 w 233363"/>
              <a:gd name="connsiteY2" fmla="*/ 166687 h 1109663"/>
              <a:gd name="connsiteX3" fmla="*/ 142875 w 233363"/>
              <a:gd name="connsiteY3" fmla="*/ 176213 h 1109663"/>
              <a:gd name="connsiteX4" fmla="*/ 176213 w 233363"/>
              <a:gd name="connsiteY4" fmla="*/ 228600 h 1109663"/>
              <a:gd name="connsiteX5" fmla="*/ 185738 w 233363"/>
              <a:gd name="connsiteY5" fmla="*/ 371475 h 1109663"/>
              <a:gd name="connsiteX6" fmla="*/ 180975 w 233363"/>
              <a:gd name="connsiteY6" fmla="*/ 676275 h 1109663"/>
              <a:gd name="connsiteX7" fmla="*/ 176213 w 233363"/>
              <a:gd name="connsiteY7" fmla="*/ 871538 h 1109663"/>
              <a:gd name="connsiteX8" fmla="*/ 123825 w 233363"/>
              <a:gd name="connsiteY8" fmla="*/ 928688 h 1109663"/>
              <a:gd name="connsiteX9" fmla="*/ 9525 w 233363"/>
              <a:gd name="connsiteY9" fmla="*/ 919163 h 1109663"/>
              <a:gd name="connsiteX10" fmla="*/ 0 w 233363"/>
              <a:gd name="connsiteY10" fmla="*/ 1071563 h 1109663"/>
              <a:gd name="connsiteX11" fmla="*/ 90488 w 233363"/>
              <a:gd name="connsiteY11" fmla="*/ 1062038 h 1109663"/>
              <a:gd name="connsiteX12" fmla="*/ 95250 w 233363"/>
              <a:gd name="connsiteY12" fmla="*/ 1100138 h 1109663"/>
              <a:gd name="connsiteX13" fmla="*/ 190500 w 233363"/>
              <a:gd name="connsiteY13" fmla="*/ 1109663 h 1109663"/>
              <a:gd name="connsiteX14" fmla="*/ 190500 w 233363"/>
              <a:gd name="connsiteY14" fmla="*/ 1028700 h 1109663"/>
              <a:gd name="connsiteX15" fmla="*/ 223838 w 233363"/>
              <a:gd name="connsiteY15" fmla="*/ 985838 h 1109663"/>
              <a:gd name="connsiteX16" fmla="*/ 233363 w 233363"/>
              <a:gd name="connsiteY16" fmla="*/ 114300 h 1109663"/>
              <a:gd name="connsiteX17" fmla="*/ 190500 w 233363"/>
              <a:gd name="connsiteY17" fmla="*/ 61913 h 1109663"/>
              <a:gd name="connsiteX18" fmla="*/ 190500 w 233363"/>
              <a:gd name="connsiteY18" fmla="*/ 0 h 1109663"/>
              <a:gd name="connsiteX19" fmla="*/ 85725 w 233363"/>
              <a:gd name="connsiteY19" fmla="*/ 4763 h 11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363" h="1109663">
                <a:moveTo>
                  <a:pt x="85725" y="4763"/>
                </a:moveTo>
                <a:lnTo>
                  <a:pt x="23813" y="42863"/>
                </a:lnTo>
                <a:cubicBezTo>
                  <a:pt x="23813" y="84138"/>
                  <a:pt x="9524" y="96837"/>
                  <a:pt x="23812" y="166687"/>
                </a:cubicBezTo>
                <a:lnTo>
                  <a:pt x="142875" y="176213"/>
                </a:lnTo>
                <a:lnTo>
                  <a:pt x="176213" y="228600"/>
                </a:lnTo>
                <a:lnTo>
                  <a:pt x="185738" y="371475"/>
                </a:lnTo>
                <a:cubicBezTo>
                  <a:pt x="184150" y="473075"/>
                  <a:pt x="182563" y="574675"/>
                  <a:pt x="180975" y="676275"/>
                </a:cubicBezTo>
                <a:lnTo>
                  <a:pt x="176213" y="871538"/>
                </a:lnTo>
                <a:lnTo>
                  <a:pt x="123825" y="928688"/>
                </a:lnTo>
                <a:lnTo>
                  <a:pt x="9525" y="919163"/>
                </a:lnTo>
                <a:lnTo>
                  <a:pt x="0" y="1071563"/>
                </a:lnTo>
                <a:lnTo>
                  <a:pt x="90488" y="1062038"/>
                </a:lnTo>
                <a:lnTo>
                  <a:pt x="95250" y="1100138"/>
                </a:lnTo>
                <a:lnTo>
                  <a:pt x="190500" y="1109663"/>
                </a:lnTo>
                <a:lnTo>
                  <a:pt x="190500" y="1028700"/>
                </a:lnTo>
                <a:lnTo>
                  <a:pt x="223838" y="985838"/>
                </a:lnTo>
                <a:lnTo>
                  <a:pt x="233363" y="114300"/>
                </a:lnTo>
                <a:lnTo>
                  <a:pt x="190500" y="61913"/>
                </a:lnTo>
                <a:lnTo>
                  <a:pt x="190500" y="0"/>
                </a:lnTo>
                <a:lnTo>
                  <a:pt x="85725" y="4763"/>
                </a:lnTo>
                <a:close/>
              </a:path>
            </a:pathLst>
          </a:custGeom>
          <a:solidFill>
            <a:srgbClr val="C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12"/>
          <p:cNvSpPr/>
          <p:nvPr/>
        </p:nvSpPr>
        <p:spPr>
          <a:xfrm>
            <a:off x="9436100" y="3629025"/>
            <a:ext cx="1274763" cy="1628775"/>
          </a:xfrm>
          <a:custGeom>
            <a:avLst/>
            <a:gdLst>
              <a:gd name="connsiteX0" fmla="*/ 4762 w 1247775"/>
              <a:gd name="connsiteY0" fmla="*/ 166688 h 1628775"/>
              <a:gd name="connsiteX1" fmla="*/ 0 w 1247775"/>
              <a:gd name="connsiteY1" fmla="*/ 0 h 1628775"/>
              <a:gd name="connsiteX2" fmla="*/ 223837 w 1247775"/>
              <a:gd name="connsiteY2" fmla="*/ 52388 h 1628775"/>
              <a:gd name="connsiteX3" fmla="*/ 571500 w 1247775"/>
              <a:gd name="connsiteY3" fmla="*/ 200025 h 1628775"/>
              <a:gd name="connsiteX4" fmla="*/ 1042987 w 1247775"/>
              <a:gd name="connsiteY4" fmla="*/ 542925 h 1628775"/>
              <a:gd name="connsiteX5" fmla="*/ 1247775 w 1247775"/>
              <a:gd name="connsiteY5" fmla="*/ 904875 h 1628775"/>
              <a:gd name="connsiteX6" fmla="*/ 1247775 w 1247775"/>
              <a:gd name="connsiteY6" fmla="*/ 1238250 h 1628775"/>
              <a:gd name="connsiteX7" fmla="*/ 1119187 w 1247775"/>
              <a:gd name="connsiteY7" fmla="*/ 1476375 h 1628775"/>
              <a:gd name="connsiteX8" fmla="*/ 1019175 w 1247775"/>
              <a:gd name="connsiteY8" fmla="*/ 1585913 h 1628775"/>
              <a:gd name="connsiteX9" fmla="*/ 795337 w 1247775"/>
              <a:gd name="connsiteY9" fmla="*/ 1571625 h 1628775"/>
              <a:gd name="connsiteX10" fmla="*/ 781050 w 1247775"/>
              <a:gd name="connsiteY10" fmla="*/ 1604963 h 1628775"/>
              <a:gd name="connsiteX11" fmla="*/ 733425 w 1247775"/>
              <a:gd name="connsiteY11" fmla="*/ 1628775 h 1628775"/>
              <a:gd name="connsiteX12" fmla="*/ 661987 w 1247775"/>
              <a:gd name="connsiteY12" fmla="*/ 1619250 h 1628775"/>
              <a:gd name="connsiteX13" fmla="*/ 681037 w 1247775"/>
              <a:gd name="connsiteY13" fmla="*/ 1557338 h 1628775"/>
              <a:gd name="connsiteX14" fmla="*/ 733425 w 1247775"/>
              <a:gd name="connsiteY14" fmla="*/ 1524000 h 1628775"/>
              <a:gd name="connsiteX15" fmla="*/ 990600 w 1247775"/>
              <a:gd name="connsiteY15" fmla="*/ 1524000 h 1628775"/>
              <a:gd name="connsiteX16" fmla="*/ 1119187 w 1247775"/>
              <a:gd name="connsiteY16" fmla="*/ 1366838 h 1628775"/>
              <a:gd name="connsiteX17" fmla="*/ 1204912 w 1247775"/>
              <a:gd name="connsiteY17" fmla="*/ 1090613 h 1628775"/>
              <a:gd name="connsiteX18" fmla="*/ 1123950 w 1247775"/>
              <a:gd name="connsiteY18" fmla="*/ 766763 h 1628775"/>
              <a:gd name="connsiteX19" fmla="*/ 885825 w 1247775"/>
              <a:gd name="connsiteY19" fmla="*/ 485775 h 1628775"/>
              <a:gd name="connsiteX20" fmla="*/ 633412 w 1247775"/>
              <a:gd name="connsiteY20" fmla="*/ 314325 h 1628775"/>
              <a:gd name="connsiteX21" fmla="*/ 404812 w 1247775"/>
              <a:gd name="connsiteY21" fmla="*/ 190500 h 1628775"/>
              <a:gd name="connsiteX22" fmla="*/ 209550 w 1247775"/>
              <a:gd name="connsiteY22" fmla="*/ 114300 h 1628775"/>
              <a:gd name="connsiteX23" fmla="*/ 109537 w 1247775"/>
              <a:gd name="connsiteY23" fmla="*/ 95250 h 1628775"/>
              <a:gd name="connsiteX24" fmla="*/ 57150 w 1247775"/>
              <a:gd name="connsiteY24" fmla="*/ 100013 h 1628775"/>
              <a:gd name="connsiteX25" fmla="*/ 4762 w 1247775"/>
              <a:gd name="connsiteY25" fmla="*/ 166688 h 1628775"/>
              <a:gd name="connsiteX0" fmla="*/ 4762 w 1247775"/>
              <a:gd name="connsiteY0" fmla="*/ 166688 h 1628775"/>
              <a:gd name="connsiteX1" fmla="*/ 0 w 1247775"/>
              <a:gd name="connsiteY1" fmla="*/ 0 h 1628775"/>
              <a:gd name="connsiteX2" fmla="*/ 223837 w 1247775"/>
              <a:gd name="connsiteY2" fmla="*/ 52388 h 1628775"/>
              <a:gd name="connsiteX3" fmla="*/ 571500 w 1247775"/>
              <a:gd name="connsiteY3" fmla="*/ 200025 h 1628775"/>
              <a:gd name="connsiteX4" fmla="*/ 1042987 w 1247775"/>
              <a:gd name="connsiteY4" fmla="*/ 542925 h 1628775"/>
              <a:gd name="connsiteX5" fmla="*/ 1162050 w 1247775"/>
              <a:gd name="connsiteY5" fmla="*/ 709613 h 1628775"/>
              <a:gd name="connsiteX6" fmla="*/ 1247775 w 1247775"/>
              <a:gd name="connsiteY6" fmla="*/ 904875 h 1628775"/>
              <a:gd name="connsiteX7" fmla="*/ 1247775 w 1247775"/>
              <a:gd name="connsiteY7" fmla="*/ 1238250 h 1628775"/>
              <a:gd name="connsiteX8" fmla="*/ 1119187 w 1247775"/>
              <a:gd name="connsiteY8" fmla="*/ 1476375 h 1628775"/>
              <a:gd name="connsiteX9" fmla="*/ 1019175 w 1247775"/>
              <a:gd name="connsiteY9" fmla="*/ 1585913 h 1628775"/>
              <a:gd name="connsiteX10" fmla="*/ 795337 w 1247775"/>
              <a:gd name="connsiteY10" fmla="*/ 1571625 h 1628775"/>
              <a:gd name="connsiteX11" fmla="*/ 781050 w 1247775"/>
              <a:gd name="connsiteY11" fmla="*/ 1604963 h 1628775"/>
              <a:gd name="connsiteX12" fmla="*/ 733425 w 1247775"/>
              <a:gd name="connsiteY12" fmla="*/ 1628775 h 1628775"/>
              <a:gd name="connsiteX13" fmla="*/ 661987 w 1247775"/>
              <a:gd name="connsiteY13" fmla="*/ 1619250 h 1628775"/>
              <a:gd name="connsiteX14" fmla="*/ 681037 w 1247775"/>
              <a:gd name="connsiteY14" fmla="*/ 1557338 h 1628775"/>
              <a:gd name="connsiteX15" fmla="*/ 733425 w 1247775"/>
              <a:gd name="connsiteY15" fmla="*/ 1524000 h 1628775"/>
              <a:gd name="connsiteX16" fmla="*/ 990600 w 1247775"/>
              <a:gd name="connsiteY16" fmla="*/ 1524000 h 1628775"/>
              <a:gd name="connsiteX17" fmla="*/ 1119187 w 1247775"/>
              <a:gd name="connsiteY17" fmla="*/ 1366838 h 1628775"/>
              <a:gd name="connsiteX18" fmla="*/ 1204912 w 1247775"/>
              <a:gd name="connsiteY18" fmla="*/ 1090613 h 1628775"/>
              <a:gd name="connsiteX19" fmla="*/ 1123950 w 1247775"/>
              <a:gd name="connsiteY19" fmla="*/ 766763 h 1628775"/>
              <a:gd name="connsiteX20" fmla="*/ 885825 w 1247775"/>
              <a:gd name="connsiteY20" fmla="*/ 485775 h 1628775"/>
              <a:gd name="connsiteX21" fmla="*/ 633412 w 1247775"/>
              <a:gd name="connsiteY21" fmla="*/ 314325 h 1628775"/>
              <a:gd name="connsiteX22" fmla="*/ 404812 w 1247775"/>
              <a:gd name="connsiteY22" fmla="*/ 190500 h 1628775"/>
              <a:gd name="connsiteX23" fmla="*/ 209550 w 1247775"/>
              <a:gd name="connsiteY23" fmla="*/ 114300 h 1628775"/>
              <a:gd name="connsiteX24" fmla="*/ 109537 w 1247775"/>
              <a:gd name="connsiteY24" fmla="*/ 95250 h 1628775"/>
              <a:gd name="connsiteX25" fmla="*/ 57150 w 1247775"/>
              <a:gd name="connsiteY25" fmla="*/ 100013 h 1628775"/>
              <a:gd name="connsiteX26" fmla="*/ 4762 w 1247775"/>
              <a:gd name="connsiteY26" fmla="*/ 166688 h 1628775"/>
              <a:gd name="connsiteX0" fmla="*/ 4762 w 1266825"/>
              <a:gd name="connsiteY0" fmla="*/ 166688 h 1628775"/>
              <a:gd name="connsiteX1" fmla="*/ 0 w 1266825"/>
              <a:gd name="connsiteY1" fmla="*/ 0 h 1628775"/>
              <a:gd name="connsiteX2" fmla="*/ 223837 w 1266825"/>
              <a:gd name="connsiteY2" fmla="*/ 52388 h 1628775"/>
              <a:gd name="connsiteX3" fmla="*/ 571500 w 1266825"/>
              <a:gd name="connsiteY3" fmla="*/ 200025 h 1628775"/>
              <a:gd name="connsiteX4" fmla="*/ 1042987 w 1266825"/>
              <a:gd name="connsiteY4" fmla="*/ 542925 h 1628775"/>
              <a:gd name="connsiteX5" fmla="*/ 1162050 w 1266825"/>
              <a:gd name="connsiteY5" fmla="*/ 709613 h 1628775"/>
              <a:gd name="connsiteX6" fmla="*/ 1247775 w 1266825"/>
              <a:gd name="connsiteY6" fmla="*/ 904875 h 1628775"/>
              <a:gd name="connsiteX7" fmla="*/ 1266825 w 1266825"/>
              <a:gd name="connsiteY7" fmla="*/ 1090613 h 1628775"/>
              <a:gd name="connsiteX8" fmla="*/ 1247775 w 1266825"/>
              <a:gd name="connsiteY8" fmla="*/ 1238250 h 1628775"/>
              <a:gd name="connsiteX9" fmla="*/ 1119187 w 1266825"/>
              <a:gd name="connsiteY9" fmla="*/ 1476375 h 1628775"/>
              <a:gd name="connsiteX10" fmla="*/ 1019175 w 1266825"/>
              <a:gd name="connsiteY10" fmla="*/ 1585913 h 1628775"/>
              <a:gd name="connsiteX11" fmla="*/ 795337 w 1266825"/>
              <a:gd name="connsiteY11" fmla="*/ 1571625 h 1628775"/>
              <a:gd name="connsiteX12" fmla="*/ 781050 w 1266825"/>
              <a:gd name="connsiteY12" fmla="*/ 1604963 h 1628775"/>
              <a:gd name="connsiteX13" fmla="*/ 733425 w 1266825"/>
              <a:gd name="connsiteY13" fmla="*/ 1628775 h 1628775"/>
              <a:gd name="connsiteX14" fmla="*/ 661987 w 1266825"/>
              <a:gd name="connsiteY14" fmla="*/ 1619250 h 1628775"/>
              <a:gd name="connsiteX15" fmla="*/ 681037 w 1266825"/>
              <a:gd name="connsiteY15" fmla="*/ 1557338 h 1628775"/>
              <a:gd name="connsiteX16" fmla="*/ 733425 w 1266825"/>
              <a:gd name="connsiteY16" fmla="*/ 1524000 h 1628775"/>
              <a:gd name="connsiteX17" fmla="*/ 990600 w 1266825"/>
              <a:gd name="connsiteY17" fmla="*/ 1524000 h 1628775"/>
              <a:gd name="connsiteX18" fmla="*/ 1119187 w 1266825"/>
              <a:gd name="connsiteY18" fmla="*/ 1366838 h 1628775"/>
              <a:gd name="connsiteX19" fmla="*/ 1204912 w 1266825"/>
              <a:gd name="connsiteY19" fmla="*/ 1090613 h 1628775"/>
              <a:gd name="connsiteX20" fmla="*/ 1123950 w 1266825"/>
              <a:gd name="connsiteY20" fmla="*/ 766763 h 1628775"/>
              <a:gd name="connsiteX21" fmla="*/ 885825 w 1266825"/>
              <a:gd name="connsiteY21" fmla="*/ 485775 h 1628775"/>
              <a:gd name="connsiteX22" fmla="*/ 633412 w 1266825"/>
              <a:gd name="connsiteY22" fmla="*/ 314325 h 1628775"/>
              <a:gd name="connsiteX23" fmla="*/ 404812 w 1266825"/>
              <a:gd name="connsiteY23" fmla="*/ 190500 h 1628775"/>
              <a:gd name="connsiteX24" fmla="*/ 209550 w 1266825"/>
              <a:gd name="connsiteY24" fmla="*/ 114300 h 1628775"/>
              <a:gd name="connsiteX25" fmla="*/ 109537 w 1266825"/>
              <a:gd name="connsiteY25" fmla="*/ 95250 h 1628775"/>
              <a:gd name="connsiteX26" fmla="*/ 57150 w 1266825"/>
              <a:gd name="connsiteY26" fmla="*/ 100013 h 1628775"/>
              <a:gd name="connsiteX27" fmla="*/ 4762 w 1266825"/>
              <a:gd name="connsiteY27" fmla="*/ 166688 h 1628775"/>
              <a:gd name="connsiteX0" fmla="*/ 4762 w 1266825"/>
              <a:gd name="connsiteY0" fmla="*/ 166688 h 1628775"/>
              <a:gd name="connsiteX1" fmla="*/ 0 w 1266825"/>
              <a:gd name="connsiteY1" fmla="*/ 0 h 1628775"/>
              <a:gd name="connsiteX2" fmla="*/ 223837 w 1266825"/>
              <a:gd name="connsiteY2" fmla="*/ 52388 h 1628775"/>
              <a:gd name="connsiteX3" fmla="*/ 571500 w 1266825"/>
              <a:gd name="connsiteY3" fmla="*/ 200025 h 1628775"/>
              <a:gd name="connsiteX4" fmla="*/ 842962 w 1266825"/>
              <a:gd name="connsiteY4" fmla="*/ 371475 h 1628775"/>
              <a:gd name="connsiteX5" fmla="*/ 1042987 w 1266825"/>
              <a:gd name="connsiteY5" fmla="*/ 542925 h 1628775"/>
              <a:gd name="connsiteX6" fmla="*/ 1162050 w 1266825"/>
              <a:gd name="connsiteY6" fmla="*/ 709613 h 1628775"/>
              <a:gd name="connsiteX7" fmla="*/ 1247775 w 1266825"/>
              <a:gd name="connsiteY7" fmla="*/ 904875 h 1628775"/>
              <a:gd name="connsiteX8" fmla="*/ 1266825 w 1266825"/>
              <a:gd name="connsiteY8" fmla="*/ 1090613 h 1628775"/>
              <a:gd name="connsiteX9" fmla="*/ 1247775 w 1266825"/>
              <a:gd name="connsiteY9" fmla="*/ 1238250 h 1628775"/>
              <a:gd name="connsiteX10" fmla="*/ 1119187 w 1266825"/>
              <a:gd name="connsiteY10" fmla="*/ 1476375 h 1628775"/>
              <a:gd name="connsiteX11" fmla="*/ 1019175 w 1266825"/>
              <a:gd name="connsiteY11" fmla="*/ 1585913 h 1628775"/>
              <a:gd name="connsiteX12" fmla="*/ 795337 w 1266825"/>
              <a:gd name="connsiteY12" fmla="*/ 1571625 h 1628775"/>
              <a:gd name="connsiteX13" fmla="*/ 781050 w 1266825"/>
              <a:gd name="connsiteY13" fmla="*/ 1604963 h 1628775"/>
              <a:gd name="connsiteX14" fmla="*/ 733425 w 1266825"/>
              <a:gd name="connsiteY14" fmla="*/ 1628775 h 1628775"/>
              <a:gd name="connsiteX15" fmla="*/ 661987 w 1266825"/>
              <a:gd name="connsiteY15" fmla="*/ 1619250 h 1628775"/>
              <a:gd name="connsiteX16" fmla="*/ 681037 w 1266825"/>
              <a:gd name="connsiteY16" fmla="*/ 1557338 h 1628775"/>
              <a:gd name="connsiteX17" fmla="*/ 733425 w 1266825"/>
              <a:gd name="connsiteY17" fmla="*/ 1524000 h 1628775"/>
              <a:gd name="connsiteX18" fmla="*/ 990600 w 1266825"/>
              <a:gd name="connsiteY18" fmla="*/ 1524000 h 1628775"/>
              <a:gd name="connsiteX19" fmla="*/ 1119187 w 1266825"/>
              <a:gd name="connsiteY19" fmla="*/ 1366838 h 1628775"/>
              <a:gd name="connsiteX20" fmla="*/ 1204912 w 1266825"/>
              <a:gd name="connsiteY20" fmla="*/ 1090613 h 1628775"/>
              <a:gd name="connsiteX21" fmla="*/ 1123950 w 1266825"/>
              <a:gd name="connsiteY21" fmla="*/ 766763 h 1628775"/>
              <a:gd name="connsiteX22" fmla="*/ 885825 w 1266825"/>
              <a:gd name="connsiteY22" fmla="*/ 485775 h 1628775"/>
              <a:gd name="connsiteX23" fmla="*/ 633412 w 1266825"/>
              <a:gd name="connsiteY23" fmla="*/ 314325 h 1628775"/>
              <a:gd name="connsiteX24" fmla="*/ 404812 w 1266825"/>
              <a:gd name="connsiteY24" fmla="*/ 190500 h 1628775"/>
              <a:gd name="connsiteX25" fmla="*/ 209550 w 1266825"/>
              <a:gd name="connsiteY25" fmla="*/ 114300 h 1628775"/>
              <a:gd name="connsiteX26" fmla="*/ 109537 w 1266825"/>
              <a:gd name="connsiteY26" fmla="*/ 95250 h 1628775"/>
              <a:gd name="connsiteX27" fmla="*/ 57150 w 1266825"/>
              <a:gd name="connsiteY27" fmla="*/ 100013 h 1628775"/>
              <a:gd name="connsiteX28" fmla="*/ 4762 w 1266825"/>
              <a:gd name="connsiteY28" fmla="*/ 166688 h 1628775"/>
              <a:gd name="connsiteX0" fmla="*/ 0 w 1274763"/>
              <a:gd name="connsiteY0" fmla="*/ 176213 h 1628775"/>
              <a:gd name="connsiteX1" fmla="*/ 7938 w 1274763"/>
              <a:gd name="connsiteY1" fmla="*/ 0 h 1628775"/>
              <a:gd name="connsiteX2" fmla="*/ 231775 w 1274763"/>
              <a:gd name="connsiteY2" fmla="*/ 52388 h 1628775"/>
              <a:gd name="connsiteX3" fmla="*/ 579438 w 1274763"/>
              <a:gd name="connsiteY3" fmla="*/ 200025 h 1628775"/>
              <a:gd name="connsiteX4" fmla="*/ 850900 w 1274763"/>
              <a:gd name="connsiteY4" fmla="*/ 371475 h 1628775"/>
              <a:gd name="connsiteX5" fmla="*/ 1050925 w 1274763"/>
              <a:gd name="connsiteY5" fmla="*/ 542925 h 1628775"/>
              <a:gd name="connsiteX6" fmla="*/ 1169988 w 1274763"/>
              <a:gd name="connsiteY6" fmla="*/ 709613 h 1628775"/>
              <a:gd name="connsiteX7" fmla="*/ 1255713 w 1274763"/>
              <a:gd name="connsiteY7" fmla="*/ 904875 h 1628775"/>
              <a:gd name="connsiteX8" fmla="*/ 1274763 w 1274763"/>
              <a:gd name="connsiteY8" fmla="*/ 1090613 h 1628775"/>
              <a:gd name="connsiteX9" fmla="*/ 1255713 w 1274763"/>
              <a:gd name="connsiteY9" fmla="*/ 1238250 h 1628775"/>
              <a:gd name="connsiteX10" fmla="*/ 1127125 w 1274763"/>
              <a:gd name="connsiteY10" fmla="*/ 1476375 h 1628775"/>
              <a:gd name="connsiteX11" fmla="*/ 1027113 w 1274763"/>
              <a:gd name="connsiteY11" fmla="*/ 1585913 h 1628775"/>
              <a:gd name="connsiteX12" fmla="*/ 803275 w 1274763"/>
              <a:gd name="connsiteY12" fmla="*/ 1571625 h 1628775"/>
              <a:gd name="connsiteX13" fmla="*/ 788988 w 1274763"/>
              <a:gd name="connsiteY13" fmla="*/ 1604963 h 1628775"/>
              <a:gd name="connsiteX14" fmla="*/ 741363 w 1274763"/>
              <a:gd name="connsiteY14" fmla="*/ 1628775 h 1628775"/>
              <a:gd name="connsiteX15" fmla="*/ 669925 w 1274763"/>
              <a:gd name="connsiteY15" fmla="*/ 1619250 h 1628775"/>
              <a:gd name="connsiteX16" fmla="*/ 688975 w 1274763"/>
              <a:gd name="connsiteY16" fmla="*/ 1557338 h 1628775"/>
              <a:gd name="connsiteX17" fmla="*/ 741363 w 1274763"/>
              <a:gd name="connsiteY17" fmla="*/ 1524000 h 1628775"/>
              <a:gd name="connsiteX18" fmla="*/ 998538 w 1274763"/>
              <a:gd name="connsiteY18" fmla="*/ 1524000 h 1628775"/>
              <a:gd name="connsiteX19" fmla="*/ 1127125 w 1274763"/>
              <a:gd name="connsiteY19" fmla="*/ 1366838 h 1628775"/>
              <a:gd name="connsiteX20" fmla="*/ 1212850 w 1274763"/>
              <a:gd name="connsiteY20" fmla="*/ 1090613 h 1628775"/>
              <a:gd name="connsiteX21" fmla="*/ 1131888 w 1274763"/>
              <a:gd name="connsiteY21" fmla="*/ 766763 h 1628775"/>
              <a:gd name="connsiteX22" fmla="*/ 893763 w 1274763"/>
              <a:gd name="connsiteY22" fmla="*/ 485775 h 1628775"/>
              <a:gd name="connsiteX23" fmla="*/ 641350 w 1274763"/>
              <a:gd name="connsiteY23" fmla="*/ 314325 h 1628775"/>
              <a:gd name="connsiteX24" fmla="*/ 412750 w 1274763"/>
              <a:gd name="connsiteY24" fmla="*/ 190500 h 1628775"/>
              <a:gd name="connsiteX25" fmla="*/ 217488 w 1274763"/>
              <a:gd name="connsiteY25" fmla="*/ 114300 h 1628775"/>
              <a:gd name="connsiteX26" fmla="*/ 117475 w 1274763"/>
              <a:gd name="connsiteY26" fmla="*/ 95250 h 1628775"/>
              <a:gd name="connsiteX27" fmla="*/ 65088 w 1274763"/>
              <a:gd name="connsiteY27" fmla="*/ 100013 h 1628775"/>
              <a:gd name="connsiteX28" fmla="*/ 0 w 1274763"/>
              <a:gd name="connsiteY28" fmla="*/ 176213 h 1628775"/>
              <a:gd name="connsiteX0" fmla="*/ 0 w 1274763"/>
              <a:gd name="connsiteY0" fmla="*/ 176213 h 1628775"/>
              <a:gd name="connsiteX1" fmla="*/ 7938 w 1274763"/>
              <a:gd name="connsiteY1" fmla="*/ 0 h 1628775"/>
              <a:gd name="connsiteX2" fmla="*/ 231775 w 1274763"/>
              <a:gd name="connsiteY2" fmla="*/ 52388 h 1628775"/>
              <a:gd name="connsiteX3" fmla="*/ 579438 w 1274763"/>
              <a:gd name="connsiteY3" fmla="*/ 200025 h 1628775"/>
              <a:gd name="connsiteX4" fmla="*/ 850900 w 1274763"/>
              <a:gd name="connsiteY4" fmla="*/ 371475 h 1628775"/>
              <a:gd name="connsiteX5" fmla="*/ 1050925 w 1274763"/>
              <a:gd name="connsiteY5" fmla="*/ 542925 h 1628775"/>
              <a:gd name="connsiteX6" fmla="*/ 1169988 w 1274763"/>
              <a:gd name="connsiteY6" fmla="*/ 709613 h 1628775"/>
              <a:gd name="connsiteX7" fmla="*/ 1255713 w 1274763"/>
              <a:gd name="connsiteY7" fmla="*/ 904875 h 1628775"/>
              <a:gd name="connsiteX8" fmla="*/ 1274763 w 1274763"/>
              <a:gd name="connsiteY8" fmla="*/ 1090613 h 1628775"/>
              <a:gd name="connsiteX9" fmla="*/ 1255713 w 1274763"/>
              <a:gd name="connsiteY9" fmla="*/ 1238250 h 1628775"/>
              <a:gd name="connsiteX10" fmla="*/ 1127125 w 1274763"/>
              <a:gd name="connsiteY10" fmla="*/ 1476375 h 1628775"/>
              <a:gd name="connsiteX11" fmla="*/ 1027113 w 1274763"/>
              <a:gd name="connsiteY11" fmla="*/ 1585913 h 1628775"/>
              <a:gd name="connsiteX12" fmla="*/ 803275 w 1274763"/>
              <a:gd name="connsiteY12" fmla="*/ 1571625 h 1628775"/>
              <a:gd name="connsiteX13" fmla="*/ 788988 w 1274763"/>
              <a:gd name="connsiteY13" fmla="*/ 1604963 h 1628775"/>
              <a:gd name="connsiteX14" fmla="*/ 741363 w 1274763"/>
              <a:gd name="connsiteY14" fmla="*/ 1628775 h 1628775"/>
              <a:gd name="connsiteX15" fmla="*/ 669925 w 1274763"/>
              <a:gd name="connsiteY15" fmla="*/ 1619250 h 1628775"/>
              <a:gd name="connsiteX16" fmla="*/ 688975 w 1274763"/>
              <a:gd name="connsiteY16" fmla="*/ 1557338 h 1628775"/>
              <a:gd name="connsiteX17" fmla="*/ 741363 w 1274763"/>
              <a:gd name="connsiteY17" fmla="*/ 1524000 h 1628775"/>
              <a:gd name="connsiteX18" fmla="*/ 998538 w 1274763"/>
              <a:gd name="connsiteY18" fmla="*/ 1524000 h 1628775"/>
              <a:gd name="connsiteX19" fmla="*/ 1127125 w 1274763"/>
              <a:gd name="connsiteY19" fmla="*/ 1366838 h 1628775"/>
              <a:gd name="connsiteX20" fmla="*/ 1212850 w 1274763"/>
              <a:gd name="connsiteY20" fmla="*/ 1090613 h 1628775"/>
              <a:gd name="connsiteX21" fmla="*/ 1131888 w 1274763"/>
              <a:gd name="connsiteY21" fmla="*/ 766763 h 1628775"/>
              <a:gd name="connsiteX22" fmla="*/ 893763 w 1274763"/>
              <a:gd name="connsiteY22" fmla="*/ 485775 h 1628775"/>
              <a:gd name="connsiteX23" fmla="*/ 641350 w 1274763"/>
              <a:gd name="connsiteY23" fmla="*/ 314325 h 1628775"/>
              <a:gd name="connsiteX24" fmla="*/ 412750 w 1274763"/>
              <a:gd name="connsiteY24" fmla="*/ 190500 h 1628775"/>
              <a:gd name="connsiteX25" fmla="*/ 217488 w 1274763"/>
              <a:gd name="connsiteY25" fmla="*/ 114300 h 1628775"/>
              <a:gd name="connsiteX26" fmla="*/ 117475 w 1274763"/>
              <a:gd name="connsiteY26" fmla="*/ 95250 h 1628775"/>
              <a:gd name="connsiteX27" fmla="*/ 65088 w 1274763"/>
              <a:gd name="connsiteY27" fmla="*/ 100013 h 1628775"/>
              <a:gd name="connsiteX28" fmla="*/ 53975 w 1274763"/>
              <a:gd name="connsiteY28" fmla="*/ 171450 h 1628775"/>
              <a:gd name="connsiteX29" fmla="*/ 0 w 1274763"/>
              <a:gd name="connsiteY29" fmla="*/ 176213 h 1628775"/>
              <a:gd name="connsiteX0" fmla="*/ 0 w 1274763"/>
              <a:gd name="connsiteY0" fmla="*/ 176213 h 1628775"/>
              <a:gd name="connsiteX1" fmla="*/ 7938 w 1274763"/>
              <a:gd name="connsiteY1" fmla="*/ 0 h 1628775"/>
              <a:gd name="connsiteX2" fmla="*/ 231775 w 1274763"/>
              <a:gd name="connsiteY2" fmla="*/ 52388 h 1628775"/>
              <a:gd name="connsiteX3" fmla="*/ 579438 w 1274763"/>
              <a:gd name="connsiteY3" fmla="*/ 200025 h 1628775"/>
              <a:gd name="connsiteX4" fmla="*/ 850900 w 1274763"/>
              <a:gd name="connsiteY4" fmla="*/ 371475 h 1628775"/>
              <a:gd name="connsiteX5" fmla="*/ 1050925 w 1274763"/>
              <a:gd name="connsiteY5" fmla="*/ 542925 h 1628775"/>
              <a:gd name="connsiteX6" fmla="*/ 1169988 w 1274763"/>
              <a:gd name="connsiteY6" fmla="*/ 709613 h 1628775"/>
              <a:gd name="connsiteX7" fmla="*/ 1255713 w 1274763"/>
              <a:gd name="connsiteY7" fmla="*/ 904875 h 1628775"/>
              <a:gd name="connsiteX8" fmla="*/ 1274763 w 1274763"/>
              <a:gd name="connsiteY8" fmla="*/ 1090613 h 1628775"/>
              <a:gd name="connsiteX9" fmla="*/ 1255713 w 1274763"/>
              <a:gd name="connsiteY9" fmla="*/ 1238250 h 1628775"/>
              <a:gd name="connsiteX10" fmla="*/ 1127125 w 1274763"/>
              <a:gd name="connsiteY10" fmla="*/ 1476375 h 1628775"/>
              <a:gd name="connsiteX11" fmla="*/ 1027113 w 1274763"/>
              <a:gd name="connsiteY11" fmla="*/ 1585913 h 1628775"/>
              <a:gd name="connsiteX12" fmla="*/ 803275 w 1274763"/>
              <a:gd name="connsiteY12" fmla="*/ 1571625 h 1628775"/>
              <a:gd name="connsiteX13" fmla="*/ 788988 w 1274763"/>
              <a:gd name="connsiteY13" fmla="*/ 1604963 h 1628775"/>
              <a:gd name="connsiteX14" fmla="*/ 741363 w 1274763"/>
              <a:gd name="connsiteY14" fmla="*/ 1628775 h 1628775"/>
              <a:gd name="connsiteX15" fmla="*/ 669925 w 1274763"/>
              <a:gd name="connsiteY15" fmla="*/ 1619250 h 1628775"/>
              <a:gd name="connsiteX16" fmla="*/ 688975 w 1274763"/>
              <a:gd name="connsiteY16" fmla="*/ 1557338 h 1628775"/>
              <a:gd name="connsiteX17" fmla="*/ 741363 w 1274763"/>
              <a:gd name="connsiteY17" fmla="*/ 1524000 h 1628775"/>
              <a:gd name="connsiteX18" fmla="*/ 998538 w 1274763"/>
              <a:gd name="connsiteY18" fmla="*/ 1524000 h 1628775"/>
              <a:gd name="connsiteX19" fmla="*/ 1127125 w 1274763"/>
              <a:gd name="connsiteY19" fmla="*/ 1366838 h 1628775"/>
              <a:gd name="connsiteX20" fmla="*/ 1212850 w 1274763"/>
              <a:gd name="connsiteY20" fmla="*/ 1090613 h 1628775"/>
              <a:gd name="connsiteX21" fmla="*/ 1131888 w 1274763"/>
              <a:gd name="connsiteY21" fmla="*/ 766763 h 1628775"/>
              <a:gd name="connsiteX22" fmla="*/ 893763 w 1274763"/>
              <a:gd name="connsiteY22" fmla="*/ 485775 h 1628775"/>
              <a:gd name="connsiteX23" fmla="*/ 641350 w 1274763"/>
              <a:gd name="connsiteY23" fmla="*/ 314325 h 1628775"/>
              <a:gd name="connsiteX24" fmla="*/ 412750 w 1274763"/>
              <a:gd name="connsiteY24" fmla="*/ 190500 h 1628775"/>
              <a:gd name="connsiteX25" fmla="*/ 217488 w 1274763"/>
              <a:gd name="connsiteY25" fmla="*/ 114300 h 1628775"/>
              <a:gd name="connsiteX26" fmla="*/ 117475 w 1274763"/>
              <a:gd name="connsiteY26" fmla="*/ 95250 h 1628775"/>
              <a:gd name="connsiteX27" fmla="*/ 65088 w 1274763"/>
              <a:gd name="connsiteY27" fmla="*/ 100013 h 1628775"/>
              <a:gd name="connsiteX28" fmla="*/ 57150 w 1274763"/>
              <a:gd name="connsiteY28" fmla="*/ 187325 h 1628775"/>
              <a:gd name="connsiteX29" fmla="*/ 0 w 1274763"/>
              <a:gd name="connsiteY29" fmla="*/ 176213 h 1628775"/>
              <a:gd name="connsiteX0" fmla="*/ 0 w 1274763"/>
              <a:gd name="connsiteY0" fmla="*/ 176213 h 1628775"/>
              <a:gd name="connsiteX1" fmla="*/ 7938 w 1274763"/>
              <a:gd name="connsiteY1" fmla="*/ 0 h 1628775"/>
              <a:gd name="connsiteX2" fmla="*/ 231775 w 1274763"/>
              <a:gd name="connsiteY2" fmla="*/ 52388 h 1628775"/>
              <a:gd name="connsiteX3" fmla="*/ 579438 w 1274763"/>
              <a:gd name="connsiteY3" fmla="*/ 200025 h 1628775"/>
              <a:gd name="connsiteX4" fmla="*/ 850900 w 1274763"/>
              <a:gd name="connsiteY4" fmla="*/ 371475 h 1628775"/>
              <a:gd name="connsiteX5" fmla="*/ 1050925 w 1274763"/>
              <a:gd name="connsiteY5" fmla="*/ 542925 h 1628775"/>
              <a:gd name="connsiteX6" fmla="*/ 1169988 w 1274763"/>
              <a:gd name="connsiteY6" fmla="*/ 709613 h 1628775"/>
              <a:gd name="connsiteX7" fmla="*/ 1255713 w 1274763"/>
              <a:gd name="connsiteY7" fmla="*/ 904875 h 1628775"/>
              <a:gd name="connsiteX8" fmla="*/ 1274763 w 1274763"/>
              <a:gd name="connsiteY8" fmla="*/ 1090613 h 1628775"/>
              <a:gd name="connsiteX9" fmla="*/ 1255713 w 1274763"/>
              <a:gd name="connsiteY9" fmla="*/ 1238250 h 1628775"/>
              <a:gd name="connsiteX10" fmla="*/ 1127125 w 1274763"/>
              <a:gd name="connsiteY10" fmla="*/ 1476375 h 1628775"/>
              <a:gd name="connsiteX11" fmla="*/ 1027113 w 1274763"/>
              <a:gd name="connsiteY11" fmla="*/ 1585913 h 1628775"/>
              <a:gd name="connsiteX12" fmla="*/ 803275 w 1274763"/>
              <a:gd name="connsiteY12" fmla="*/ 1571625 h 1628775"/>
              <a:gd name="connsiteX13" fmla="*/ 788988 w 1274763"/>
              <a:gd name="connsiteY13" fmla="*/ 1604963 h 1628775"/>
              <a:gd name="connsiteX14" fmla="*/ 741363 w 1274763"/>
              <a:gd name="connsiteY14" fmla="*/ 1628775 h 1628775"/>
              <a:gd name="connsiteX15" fmla="*/ 669925 w 1274763"/>
              <a:gd name="connsiteY15" fmla="*/ 1619250 h 1628775"/>
              <a:gd name="connsiteX16" fmla="*/ 688975 w 1274763"/>
              <a:gd name="connsiteY16" fmla="*/ 1557338 h 1628775"/>
              <a:gd name="connsiteX17" fmla="*/ 741363 w 1274763"/>
              <a:gd name="connsiteY17" fmla="*/ 1524000 h 1628775"/>
              <a:gd name="connsiteX18" fmla="*/ 998538 w 1274763"/>
              <a:gd name="connsiteY18" fmla="*/ 1524000 h 1628775"/>
              <a:gd name="connsiteX19" fmla="*/ 1127125 w 1274763"/>
              <a:gd name="connsiteY19" fmla="*/ 1366838 h 1628775"/>
              <a:gd name="connsiteX20" fmla="*/ 1212850 w 1274763"/>
              <a:gd name="connsiteY20" fmla="*/ 1090613 h 1628775"/>
              <a:gd name="connsiteX21" fmla="*/ 1131888 w 1274763"/>
              <a:gd name="connsiteY21" fmla="*/ 766763 h 1628775"/>
              <a:gd name="connsiteX22" fmla="*/ 893763 w 1274763"/>
              <a:gd name="connsiteY22" fmla="*/ 485775 h 1628775"/>
              <a:gd name="connsiteX23" fmla="*/ 641350 w 1274763"/>
              <a:gd name="connsiteY23" fmla="*/ 314325 h 1628775"/>
              <a:gd name="connsiteX24" fmla="*/ 412750 w 1274763"/>
              <a:gd name="connsiteY24" fmla="*/ 190500 h 1628775"/>
              <a:gd name="connsiteX25" fmla="*/ 217488 w 1274763"/>
              <a:gd name="connsiteY25" fmla="*/ 114300 h 1628775"/>
              <a:gd name="connsiteX26" fmla="*/ 117475 w 1274763"/>
              <a:gd name="connsiteY26" fmla="*/ 95250 h 1628775"/>
              <a:gd name="connsiteX27" fmla="*/ 65088 w 1274763"/>
              <a:gd name="connsiteY27" fmla="*/ 100013 h 1628775"/>
              <a:gd name="connsiteX28" fmla="*/ 57150 w 1274763"/>
              <a:gd name="connsiteY28" fmla="*/ 187325 h 1628775"/>
              <a:gd name="connsiteX29" fmla="*/ 0 w 1274763"/>
              <a:gd name="connsiteY29" fmla="*/ 176213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74763" h="1628775">
                <a:moveTo>
                  <a:pt x="0" y="176213"/>
                </a:moveTo>
                <a:lnTo>
                  <a:pt x="7938" y="0"/>
                </a:lnTo>
                <a:lnTo>
                  <a:pt x="231775" y="52388"/>
                </a:lnTo>
                <a:lnTo>
                  <a:pt x="579438" y="200025"/>
                </a:lnTo>
                <a:cubicBezTo>
                  <a:pt x="668338" y="265113"/>
                  <a:pt x="762000" y="306387"/>
                  <a:pt x="850900" y="371475"/>
                </a:cubicBezTo>
                <a:lnTo>
                  <a:pt x="1050925" y="542925"/>
                </a:lnTo>
                <a:cubicBezTo>
                  <a:pt x="1079500" y="601663"/>
                  <a:pt x="1141413" y="650875"/>
                  <a:pt x="1169988" y="709613"/>
                </a:cubicBezTo>
                <a:lnTo>
                  <a:pt x="1255713" y="904875"/>
                </a:lnTo>
                <a:cubicBezTo>
                  <a:pt x="1255713" y="962025"/>
                  <a:pt x="1274763" y="1033463"/>
                  <a:pt x="1274763" y="1090613"/>
                </a:cubicBezTo>
                <a:lnTo>
                  <a:pt x="1255713" y="1238250"/>
                </a:lnTo>
                <a:lnTo>
                  <a:pt x="1127125" y="1476375"/>
                </a:lnTo>
                <a:lnTo>
                  <a:pt x="1027113" y="1585913"/>
                </a:lnTo>
                <a:lnTo>
                  <a:pt x="803275" y="1571625"/>
                </a:lnTo>
                <a:lnTo>
                  <a:pt x="788988" y="1604963"/>
                </a:lnTo>
                <a:lnTo>
                  <a:pt x="741363" y="1628775"/>
                </a:lnTo>
                <a:lnTo>
                  <a:pt x="669925" y="1619250"/>
                </a:lnTo>
                <a:lnTo>
                  <a:pt x="688975" y="1557338"/>
                </a:lnTo>
                <a:lnTo>
                  <a:pt x="741363" y="1524000"/>
                </a:lnTo>
                <a:lnTo>
                  <a:pt x="998538" y="1524000"/>
                </a:lnTo>
                <a:lnTo>
                  <a:pt x="1127125" y="1366838"/>
                </a:lnTo>
                <a:lnTo>
                  <a:pt x="1212850" y="1090613"/>
                </a:lnTo>
                <a:lnTo>
                  <a:pt x="1131888" y="766763"/>
                </a:lnTo>
                <a:lnTo>
                  <a:pt x="893763" y="485775"/>
                </a:lnTo>
                <a:lnTo>
                  <a:pt x="641350" y="314325"/>
                </a:lnTo>
                <a:lnTo>
                  <a:pt x="412750" y="190500"/>
                </a:lnTo>
                <a:lnTo>
                  <a:pt x="217488" y="114300"/>
                </a:lnTo>
                <a:lnTo>
                  <a:pt x="117475" y="95250"/>
                </a:lnTo>
                <a:lnTo>
                  <a:pt x="65088" y="100013"/>
                </a:lnTo>
                <a:cubicBezTo>
                  <a:pt x="52917" y="110067"/>
                  <a:pt x="61119" y="143669"/>
                  <a:pt x="57150" y="187325"/>
                </a:cubicBezTo>
                <a:lnTo>
                  <a:pt x="0" y="176213"/>
                </a:lnTo>
                <a:close/>
              </a:path>
            </a:pathLst>
          </a:custGeom>
          <a:solidFill>
            <a:srgbClr val="C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p:nvSpPr>
        <p:spPr>
          <a:xfrm>
            <a:off x="9434513" y="5329238"/>
            <a:ext cx="800100" cy="433387"/>
          </a:xfrm>
          <a:custGeom>
            <a:avLst/>
            <a:gdLst>
              <a:gd name="connsiteX0" fmla="*/ 0 w 800100"/>
              <a:gd name="connsiteY0" fmla="*/ 238125 h 433387"/>
              <a:gd name="connsiteX1" fmla="*/ 0 w 800100"/>
              <a:gd name="connsiteY1" fmla="*/ 433387 h 433387"/>
              <a:gd name="connsiteX2" fmla="*/ 295275 w 800100"/>
              <a:gd name="connsiteY2" fmla="*/ 338137 h 433387"/>
              <a:gd name="connsiteX3" fmla="*/ 519112 w 800100"/>
              <a:gd name="connsiteY3" fmla="*/ 247650 h 433387"/>
              <a:gd name="connsiteX4" fmla="*/ 790575 w 800100"/>
              <a:gd name="connsiteY4" fmla="*/ 80962 h 433387"/>
              <a:gd name="connsiteX5" fmla="*/ 800100 w 800100"/>
              <a:gd name="connsiteY5" fmla="*/ 14287 h 433387"/>
              <a:gd name="connsiteX6" fmla="*/ 747712 w 800100"/>
              <a:gd name="connsiteY6" fmla="*/ 9525 h 433387"/>
              <a:gd name="connsiteX7" fmla="*/ 681037 w 800100"/>
              <a:gd name="connsiteY7" fmla="*/ 0 h 433387"/>
              <a:gd name="connsiteX8" fmla="*/ 676275 w 800100"/>
              <a:gd name="connsiteY8" fmla="*/ 80962 h 433387"/>
              <a:gd name="connsiteX9" fmla="*/ 566737 w 800100"/>
              <a:gd name="connsiteY9" fmla="*/ 142875 h 433387"/>
              <a:gd name="connsiteX10" fmla="*/ 400050 w 800100"/>
              <a:gd name="connsiteY10" fmla="*/ 219075 h 433387"/>
              <a:gd name="connsiteX11" fmla="*/ 247650 w 800100"/>
              <a:gd name="connsiteY11" fmla="*/ 280987 h 433387"/>
              <a:gd name="connsiteX12" fmla="*/ 128587 w 800100"/>
              <a:gd name="connsiteY12" fmla="*/ 328612 h 433387"/>
              <a:gd name="connsiteX13" fmla="*/ 66675 w 800100"/>
              <a:gd name="connsiteY13" fmla="*/ 309562 h 433387"/>
              <a:gd name="connsiteX14" fmla="*/ 47625 w 800100"/>
              <a:gd name="connsiteY14" fmla="*/ 271462 h 433387"/>
              <a:gd name="connsiteX15" fmla="*/ 61912 w 800100"/>
              <a:gd name="connsiteY15" fmla="*/ 242887 h 433387"/>
              <a:gd name="connsiteX16" fmla="*/ 0 w 800100"/>
              <a:gd name="connsiteY16" fmla="*/ 238125 h 43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0100" h="433387">
                <a:moveTo>
                  <a:pt x="0" y="238125"/>
                </a:moveTo>
                <a:lnTo>
                  <a:pt x="0" y="433387"/>
                </a:lnTo>
                <a:lnTo>
                  <a:pt x="295275" y="338137"/>
                </a:lnTo>
                <a:lnTo>
                  <a:pt x="519112" y="247650"/>
                </a:lnTo>
                <a:lnTo>
                  <a:pt x="790575" y="80962"/>
                </a:lnTo>
                <a:lnTo>
                  <a:pt x="800100" y="14287"/>
                </a:lnTo>
                <a:lnTo>
                  <a:pt x="747712" y="9525"/>
                </a:lnTo>
                <a:lnTo>
                  <a:pt x="681037" y="0"/>
                </a:lnTo>
                <a:lnTo>
                  <a:pt x="676275" y="80962"/>
                </a:lnTo>
                <a:lnTo>
                  <a:pt x="566737" y="142875"/>
                </a:lnTo>
                <a:lnTo>
                  <a:pt x="400050" y="219075"/>
                </a:lnTo>
                <a:lnTo>
                  <a:pt x="247650" y="280987"/>
                </a:lnTo>
                <a:lnTo>
                  <a:pt x="128587" y="328612"/>
                </a:lnTo>
                <a:lnTo>
                  <a:pt x="66675" y="309562"/>
                </a:lnTo>
                <a:lnTo>
                  <a:pt x="47625" y="271462"/>
                </a:lnTo>
                <a:lnTo>
                  <a:pt x="61912" y="242887"/>
                </a:lnTo>
                <a:lnTo>
                  <a:pt x="0" y="238125"/>
                </a:lnTo>
                <a:close/>
              </a:path>
            </a:pathLst>
          </a:custGeom>
          <a:solidFill>
            <a:srgbClr val="C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p:nvSpPr>
        <p:spPr>
          <a:xfrm>
            <a:off x="9029700" y="5672138"/>
            <a:ext cx="200025" cy="161925"/>
          </a:xfrm>
          <a:custGeom>
            <a:avLst/>
            <a:gdLst>
              <a:gd name="connsiteX0" fmla="*/ 0 w 200025"/>
              <a:gd name="connsiteY0" fmla="*/ 28575 h 161925"/>
              <a:gd name="connsiteX1" fmla="*/ 14288 w 200025"/>
              <a:gd name="connsiteY1" fmla="*/ 152400 h 161925"/>
              <a:gd name="connsiteX2" fmla="*/ 190500 w 200025"/>
              <a:gd name="connsiteY2" fmla="*/ 161925 h 161925"/>
              <a:gd name="connsiteX3" fmla="*/ 200025 w 200025"/>
              <a:gd name="connsiteY3" fmla="*/ 19050 h 161925"/>
              <a:gd name="connsiteX4" fmla="*/ 42863 w 200025"/>
              <a:gd name="connsiteY4" fmla="*/ 0 h 161925"/>
              <a:gd name="connsiteX5" fmla="*/ 0 w 200025"/>
              <a:gd name="connsiteY5" fmla="*/ 2857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161925">
                <a:moveTo>
                  <a:pt x="0" y="28575"/>
                </a:moveTo>
                <a:lnTo>
                  <a:pt x="14288" y="152400"/>
                </a:lnTo>
                <a:lnTo>
                  <a:pt x="190500" y="161925"/>
                </a:lnTo>
                <a:lnTo>
                  <a:pt x="200025" y="19050"/>
                </a:lnTo>
                <a:lnTo>
                  <a:pt x="42863" y="0"/>
                </a:lnTo>
                <a:lnTo>
                  <a:pt x="0" y="28575"/>
                </a:lnTo>
                <a:close/>
              </a:path>
            </a:pathLst>
          </a:custGeom>
          <a:solidFill>
            <a:srgbClr val="5B9BD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9246394" y="3557588"/>
            <a:ext cx="83344" cy="45719"/>
          </a:xfrm>
          <a:prstGeom prst="rect">
            <a:avLst/>
          </a:prstGeom>
          <a:solidFill>
            <a:srgbClr val="ED7D31">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p:cNvSpPr/>
          <p:nvPr/>
        </p:nvSpPr>
        <p:spPr>
          <a:xfrm>
            <a:off x="7296150" y="5343525"/>
            <a:ext cx="79375" cy="107950"/>
          </a:xfrm>
          <a:custGeom>
            <a:avLst/>
            <a:gdLst>
              <a:gd name="connsiteX0" fmla="*/ 3175 w 79375"/>
              <a:gd name="connsiteY0" fmla="*/ 22225 h 107950"/>
              <a:gd name="connsiteX1" fmla="*/ 0 w 79375"/>
              <a:gd name="connsiteY1" fmla="*/ 88900 h 107950"/>
              <a:gd name="connsiteX2" fmla="*/ 79375 w 79375"/>
              <a:gd name="connsiteY2" fmla="*/ 107950 h 107950"/>
              <a:gd name="connsiteX3" fmla="*/ 79375 w 79375"/>
              <a:gd name="connsiteY3" fmla="*/ 0 h 107950"/>
              <a:gd name="connsiteX4" fmla="*/ 50800 w 79375"/>
              <a:gd name="connsiteY4" fmla="*/ 0 h 107950"/>
              <a:gd name="connsiteX5" fmla="*/ 3175 w 79375"/>
              <a:gd name="connsiteY5" fmla="*/ 22225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 h="107950">
                <a:moveTo>
                  <a:pt x="3175" y="22225"/>
                </a:moveTo>
                <a:lnTo>
                  <a:pt x="0" y="88900"/>
                </a:lnTo>
                <a:lnTo>
                  <a:pt x="79375" y="107950"/>
                </a:lnTo>
                <a:lnTo>
                  <a:pt x="79375" y="0"/>
                </a:lnTo>
                <a:lnTo>
                  <a:pt x="50800" y="0"/>
                </a:lnTo>
                <a:lnTo>
                  <a:pt x="3175" y="22225"/>
                </a:lnTo>
                <a:close/>
              </a:path>
            </a:pathLst>
          </a:custGeom>
          <a:solidFill>
            <a:srgbClr val="FFD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p:cNvSpPr/>
          <p:nvPr/>
        </p:nvSpPr>
        <p:spPr>
          <a:xfrm>
            <a:off x="7219950" y="5060950"/>
            <a:ext cx="323850" cy="203200"/>
          </a:xfrm>
          <a:custGeom>
            <a:avLst/>
            <a:gdLst>
              <a:gd name="connsiteX0" fmla="*/ 0 w 323850"/>
              <a:gd name="connsiteY0" fmla="*/ 12700 h 136525"/>
              <a:gd name="connsiteX1" fmla="*/ 0 w 323850"/>
              <a:gd name="connsiteY1" fmla="*/ 79375 h 136525"/>
              <a:gd name="connsiteX2" fmla="*/ 82550 w 323850"/>
              <a:gd name="connsiteY2" fmla="*/ 76200 h 136525"/>
              <a:gd name="connsiteX3" fmla="*/ 85725 w 323850"/>
              <a:gd name="connsiteY3" fmla="*/ 136525 h 136525"/>
              <a:gd name="connsiteX4" fmla="*/ 323850 w 323850"/>
              <a:gd name="connsiteY4" fmla="*/ 133350 h 136525"/>
              <a:gd name="connsiteX5" fmla="*/ 320675 w 323850"/>
              <a:gd name="connsiteY5" fmla="*/ 57150 h 136525"/>
              <a:gd name="connsiteX6" fmla="*/ 292100 w 323850"/>
              <a:gd name="connsiteY6" fmla="*/ 57150 h 136525"/>
              <a:gd name="connsiteX7" fmla="*/ 282575 w 323850"/>
              <a:gd name="connsiteY7" fmla="*/ 15875 h 136525"/>
              <a:gd name="connsiteX8" fmla="*/ 273050 w 323850"/>
              <a:gd name="connsiteY8" fmla="*/ 0 h 136525"/>
              <a:gd name="connsiteX9" fmla="*/ 130175 w 323850"/>
              <a:gd name="connsiteY9" fmla="*/ 6350 h 136525"/>
              <a:gd name="connsiteX10" fmla="*/ 114300 w 323850"/>
              <a:gd name="connsiteY10" fmla="*/ 12700 h 136525"/>
              <a:gd name="connsiteX11" fmla="*/ 0 w 323850"/>
              <a:gd name="connsiteY11" fmla="*/ 12700 h 136525"/>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82575 w 323850"/>
              <a:gd name="connsiteY7" fmla="*/ 82550 h 203200"/>
              <a:gd name="connsiteX8" fmla="*/ 273050 w 323850"/>
              <a:gd name="connsiteY8" fmla="*/ 66675 h 203200"/>
              <a:gd name="connsiteX9" fmla="*/ 120650 w 323850"/>
              <a:gd name="connsiteY9" fmla="*/ 0 h 203200"/>
              <a:gd name="connsiteX10" fmla="*/ 114300 w 323850"/>
              <a:gd name="connsiteY10" fmla="*/ 79375 h 203200"/>
              <a:gd name="connsiteX11" fmla="*/ 0 w 323850"/>
              <a:gd name="connsiteY11" fmla="*/ 79375 h 203200"/>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49225 w 323850"/>
              <a:gd name="connsiteY9" fmla="*/ 0 h 212725"/>
              <a:gd name="connsiteX10" fmla="*/ 120650 w 323850"/>
              <a:gd name="connsiteY10" fmla="*/ 9525 h 212725"/>
              <a:gd name="connsiteX11" fmla="*/ 114300 w 323850"/>
              <a:gd name="connsiteY11" fmla="*/ 88900 h 212725"/>
              <a:gd name="connsiteX12" fmla="*/ 0 w 323850"/>
              <a:gd name="connsiteY12"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49225 w 323850"/>
              <a:gd name="connsiteY9" fmla="*/ 0 h 212725"/>
              <a:gd name="connsiteX10" fmla="*/ 120650 w 323850"/>
              <a:gd name="connsiteY10" fmla="*/ 9525 h 212725"/>
              <a:gd name="connsiteX11" fmla="*/ 114300 w 323850"/>
              <a:gd name="connsiteY11" fmla="*/ 88900 h 212725"/>
              <a:gd name="connsiteX12" fmla="*/ 0 w 323850"/>
              <a:gd name="connsiteY12"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58750 w 323850"/>
              <a:gd name="connsiteY9" fmla="*/ 85726 h 212725"/>
              <a:gd name="connsiteX10" fmla="*/ 149225 w 323850"/>
              <a:gd name="connsiteY10" fmla="*/ 0 h 212725"/>
              <a:gd name="connsiteX11" fmla="*/ 120650 w 323850"/>
              <a:gd name="connsiteY11" fmla="*/ 9525 h 212725"/>
              <a:gd name="connsiteX12" fmla="*/ 114300 w 323850"/>
              <a:gd name="connsiteY12" fmla="*/ 88900 h 212725"/>
              <a:gd name="connsiteX13" fmla="*/ 0 w 323850"/>
              <a:gd name="connsiteY13"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58750 w 323850"/>
              <a:gd name="connsiteY9" fmla="*/ 85726 h 212725"/>
              <a:gd name="connsiteX10" fmla="*/ 149225 w 323850"/>
              <a:gd name="connsiteY10" fmla="*/ 0 h 212725"/>
              <a:gd name="connsiteX11" fmla="*/ 120650 w 323850"/>
              <a:gd name="connsiteY11" fmla="*/ 9525 h 212725"/>
              <a:gd name="connsiteX12" fmla="*/ 114300 w 323850"/>
              <a:gd name="connsiteY12" fmla="*/ 88900 h 212725"/>
              <a:gd name="connsiteX13" fmla="*/ 0 w 323850"/>
              <a:gd name="connsiteY13"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58750 w 323850"/>
              <a:gd name="connsiteY9" fmla="*/ 85726 h 212725"/>
              <a:gd name="connsiteX10" fmla="*/ 149225 w 323850"/>
              <a:gd name="connsiteY10" fmla="*/ 0 h 212725"/>
              <a:gd name="connsiteX11" fmla="*/ 120650 w 323850"/>
              <a:gd name="connsiteY11" fmla="*/ 9525 h 212725"/>
              <a:gd name="connsiteX12" fmla="*/ 114300 w 323850"/>
              <a:gd name="connsiteY12" fmla="*/ 88900 h 212725"/>
              <a:gd name="connsiteX13" fmla="*/ 0 w 323850"/>
              <a:gd name="connsiteY13" fmla="*/ 88900 h 212725"/>
              <a:gd name="connsiteX0" fmla="*/ 0 w 323850"/>
              <a:gd name="connsiteY0" fmla="*/ 88900 h 212725"/>
              <a:gd name="connsiteX1" fmla="*/ 0 w 323850"/>
              <a:gd name="connsiteY1" fmla="*/ 155575 h 212725"/>
              <a:gd name="connsiteX2" fmla="*/ 82550 w 323850"/>
              <a:gd name="connsiteY2" fmla="*/ 152400 h 212725"/>
              <a:gd name="connsiteX3" fmla="*/ 85725 w 323850"/>
              <a:gd name="connsiteY3" fmla="*/ 212725 h 212725"/>
              <a:gd name="connsiteX4" fmla="*/ 323850 w 323850"/>
              <a:gd name="connsiteY4" fmla="*/ 209550 h 212725"/>
              <a:gd name="connsiteX5" fmla="*/ 320675 w 323850"/>
              <a:gd name="connsiteY5" fmla="*/ 133350 h 212725"/>
              <a:gd name="connsiteX6" fmla="*/ 292100 w 323850"/>
              <a:gd name="connsiteY6" fmla="*/ 133350 h 212725"/>
              <a:gd name="connsiteX7" fmla="*/ 282575 w 323850"/>
              <a:gd name="connsiteY7" fmla="*/ 92075 h 212725"/>
              <a:gd name="connsiteX8" fmla="*/ 273050 w 323850"/>
              <a:gd name="connsiteY8" fmla="*/ 76200 h 212725"/>
              <a:gd name="connsiteX9" fmla="*/ 158750 w 323850"/>
              <a:gd name="connsiteY9" fmla="*/ 85726 h 212725"/>
              <a:gd name="connsiteX10" fmla="*/ 149225 w 323850"/>
              <a:gd name="connsiteY10" fmla="*/ 0 h 212725"/>
              <a:gd name="connsiteX11" fmla="*/ 120650 w 323850"/>
              <a:gd name="connsiteY11" fmla="*/ 9525 h 212725"/>
              <a:gd name="connsiteX12" fmla="*/ 114300 w 323850"/>
              <a:gd name="connsiteY12" fmla="*/ 88900 h 212725"/>
              <a:gd name="connsiteX13" fmla="*/ 0 w 323850"/>
              <a:gd name="connsiteY13" fmla="*/ 88900 h 212725"/>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82575 w 323850"/>
              <a:gd name="connsiteY7" fmla="*/ 82550 h 203200"/>
              <a:gd name="connsiteX8" fmla="*/ 273050 w 323850"/>
              <a:gd name="connsiteY8" fmla="*/ 66675 h 203200"/>
              <a:gd name="connsiteX9" fmla="*/ 158750 w 323850"/>
              <a:gd name="connsiteY9" fmla="*/ 76201 h 203200"/>
              <a:gd name="connsiteX10" fmla="*/ 152400 w 323850"/>
              <a:gd name="connsiteY10" fmla="*/ 6350 h 203200"/>
              <a:gd name="connsiteX11" fmla="*/ 120650 w 323850"/>
              <a:gd name="connsiteY11" fmla="*/ 0 h 203200"/>
              <a:gd name="connsiteX12" fmla="*/ 114300 w 323850"/>
              <a:gd name="connsiteY12" fmla="*/ 79375 h 203200"/>
              <a:gd name="connsiteX13" fmla="*/ 0 w 323850"/>
              <a:gd name="connsiteY13" fmla="*/ 79375 h 203200"/>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82575 w 323850"/>
              <a:gd name="connsiteY7" fmla="*/ 82550 h 203200"/>
              <a:gd name="connsiteX8" fmla="*/ 158750 w 323850"/>
              <a:gd name="connsiteY8" fmla="*/ 76201 h 203200"/>
              <a:gd name="connsiteX9" fmla="*/ 152400 w 323850"/>
              <a:gd name="connsiteY9" fmla="*/ 6350 h 203200"/>
              <a:gd name="connsiteX10" fmla="*/ 120650 w 323850"/>
              <a:gd name="connsiteY10" fmla="*/ 0 h 203200"/>
              <a:gd name="connsiteX11" fmla="*/ 114300 w 323850"/>
              <a:gd name="connsiteY11" fmla="*/ 79375 h 203200"/>
              <a:gd name="connsiteX12" fmla="*/ 0 w 323850"/>
              <a:gd name="connsiteY12" fmla="*/ 79375 h 203200"/>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82575 w 323850"/>
              <a:gd name="connsiteY7" fmla="*/ 82550 h 203200"/>
              <a:gd name="connsiteX8" fmla="*/ 158750 w 323850"/>
              <a:gd name="connsiteY8" fmla="*/ 76201 h 203200"/>
              <a:gd name="connsiteX9" fmla="*/ 152400 w 323850"/>
              <a:gd name="connsiteY9" fmla="*/ 6350 h 203200"/>
              <a:gd name="connsiteX10" fmla="*/ 120650 w 323850"/>
              <a:gd name="connsiteY10" fmla="*/ 0 h 203200"/>
              <a:gd name="connsiteX11" fmla="*/ 130175 w 323850"/>
              <a:gd name="connsiteY11" fmla="*/ 79375 h 203200"/>
              <a:gd name="connsiteX12" fmla="*/ 0 w 323850"/>
              <a:gd name="connsiteY12" fmla="*/ 79375 h 203200"/>
              <a:gd name="connsiteX0" fmla="*/ 0 w 323850"/>
              <a:gd name="connsiteY0" fmla="*/ 79375 h 203200"/>
              <a:gd name="connsiteX1" fmla="*/ 0 w 323850"/>
              <a:gd name="connsiteY1" fmla="*/ 146050 h 203200"/>
              <a:gd name="connsiteX2" fmla="*/ 82550 w 323850"/>
              <a:gd name="connsiteY2" fmla="*/ 142875 h 203200"/>
              <a:gd name="connsiteX3" fmla="*/ 85725 w 323850"/>
              <a:gd name="connsiteY3" fmla="*/ 203200 h 203200"/>
              <a:gd name="connsiteX4" fmla="*/ 323850 w 323850"/>
              <a:gd name="connsiteY4" fmla="*/ 200025 h 203200"/>
              <a:gd name="connsiteX5" fmla="*/ 320675 w 323850"/>
              <a:gd name="connsiteY5" fmla="*/ 123825 h 203200"/>
              <a:gd name="connsiteX6" fmla="*/ 292100 w 323850"/>
              <a:gd name="connsiteY6" fmla="*/ 123825 h 203200"/>
              <a:gd name="connsiteX7" fmla="*/ 295275 w 323850"/>
              <a:gd name="connsiteY7" fmla="*/ 79375 h 203200"/>
              <a:gd name="connsiteX8" fmla="*/ 158750 w 323850"/>
              <a:gd name="connsiteY8" fmla="*/ 76201 h 203200"/>
              <a:gd name="connsiteX9" fmla="*/ 152400 w 323850"/>
              <a:gd name="connsiteY9" fmla="*/ 6350 h 203200"/>
              <a:gd name="connsiteX10" fmla="*/ 120650 w 323850"/>
              <a:gd name="connsiteY10" fmla="*/ 0 h 203200"/>
              <a:gd name="connsiteX11" fmla="*/ 130175 w 323850"/>
              <a:gd name="connsiteY11" fmla="*/ 79375 h 203200"/>
              <a:gd name="connsiteX12" fmla="*/ 0 w 323850"/>
              <a:gd name="connsiteY12" fmla="*/ 79375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850" h="203200">
                <a:moveTo>
                  <a:pt x="0" y="79375"/>
                </a:moveTo>
                <a:lnTo>
                  <a:pt x="0" y="146050"/>
                </a:lnTo>
                <a:lnTo>
                  <a:pt x="82550" y="142875"/>
                </a:lnTo>
                <a:lnTo>
                  <a:pt x="85725" y="203200"/>
                </a:lnTo>
                <a:lnTo>
                  <a:pt x="323850" y="200025"/>
                </a:lnTo>
                <a:lnTo>
                  <a:pt x="320675" y="123825"/>
                </a:lnTo>
                <a:lnTo>
                  <a:pt x="292100" y="123825"/>
                </a:lnTo>
                <a:lnTo>
                  <a:pt x="295275" y="79375"/>
                </a:lnTo>
                <a:lnTo>
                  <a:pt x="158750" y="76201"/>
                </a:lnTo>
                <a:cubicBezTo>
                  <a:pt x="160338" y="47626"/>
                  <a:pt x="163512" y="14817"/>
                  <a:pt x="152400" y="6350"/>
                </a:cubicBezTo>
                <a:lnTo>
                  <a:pt x="120650" y="0"/>
                </a:lnTo>
                <a:lnTo>
                  <a:pt x="130175" y="79375"/>
                </a:lnTo>
                <a:lnTo>
                  <a:pt x="0" y="79375"/>
                </a:lnTo>
                <a:close/>
              </a:path>
            </a:pathLst>
          </a:custGeom>
          <a:solidFill>
            <a:srgbClr val="FFD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18"/>
          <p:cNvSpPr/>
          <p:nvPr/>
        </p:nvSpPr>
        <p:spPr>
          <a:xfrm>
            <a:off x="7204075" y="4124325"/>
            <a:ext cx="330200" cy="190500"/>
          </a:xfrm>
          <a:custGeom>
            <a:avLst/>
            <a:gdLst>
              <a:gd name="connsiteX0" fmla="*/ 0 w 323850"/>
              <a:gd name="connsiteY0" fmla="*/ 34925 h 190500"/>
              <a:gd name="connsiteX1" fmla="*/ 9525 w 323850"/>
              <a:gd name="connsiteY1" fmla="*/ 95250 h 190500"/>
              <a:gd name="connsiteX2" fmla="*/ 120650 w 323850"/>
              <a:gd name="connsiteY2" fmla="*/ 104775 h 190500"/>
              <a:gd name="connsiteX3" fmla="*/ 133350 w 323850"/>
              <a:gd name="connsiteY3" fmla="*/ 184150 h 190500"/>
              <a:gd name="connsiteX4" fmla="*/ 177800 w 323850"/>
              <a:gd name="connsiteY4" fmla="*/ 190500 h 190500"/>
              <a:gd name="connsiteX5" fmla="*/ 171450 w 323850"/>
              <a:gd name="connsiteY5" fmla="*/ 114300 h 190500"/>
              <a:gd name="connsiteX6" fmla="*/ 307975 w 323850"/>
              <a:gd name="connsiteY6" fmla="*/ 120650 h 190500"/>
              <a:gd name="connsiteX7" fmla="*/ 307975 w 323850"/>
              <a:gd name="connsiteY7" fmla="*/ 66675 h 190500"/>
              <a:gd name="connsiteX8" fmla="*/ 317500 w 323850"/>
              <a:gd name="connsiteY8" fmla="*/ 50800 h 190500"/>
              <a:gd name="connsiteX9" fmla="*/ 323850 w 323850"/>
              <a:gd name="connsiteY9" fmla="*/ 0 h 190500"/>
              <a:gd name="connsiteX10" fmla="*/ 82550 w 323850"/>
              <a:gd name="connsiteY10" fmla="*/ 0 h 190500"/>
              <a:gd name="connsiteX11" fmla="*/ 82550 w 323850"/>
              <a:gd name="connsiteY11" fmla="*/ 47625 h 190500"/>
              <a:gd name="connsiteX12" fmla="*/ 0 w 323850"/>
              <a:gd name="connsiteY12" fmla="*/ 34925 h 190500"/>
              <a:gd name="connsiteX0" fmla="*/ 3175 w 327025"/>
              <a:gd name="connsiteY0" fmla="*/ 34925 h 190500"/>
              <a:gd name="connsiteX1" fmla="*/ 0 w 327025"/>
              <a:gd name="connsiteY1" fmla="*/ 111125 h 190500"/>
              <a:gd name="connsiteX2" fmla="*/ 123825 w 327025"/>
              <a:gd name="connsiteY2" fmla="*/ 104775 h 190500"/>
              <a:gd name="connsiteX3" fmla="*/ 136525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11150 w 327025"/>
              <a:gd name="connsiteY7" fmla="*/ 66675 h 190500"/>
              <a:gd name="connsiteX8" fmla="*/ 320675 w 327025"/>
              <a:gd name="connsiteY8" fmla="*/ 50800 h 190500"/>
              <a:gd name="connsiteX9" fmla="*/ 327025 w 327025"/>
              <a:gd name="connsiteY9" fmla="*/ 0 h 190500"/>
              <a:gd name="connsiteX10" fmla="*/ 85725 w 327025"/>
              <a:gd name="connsiteY10" fmla="*/ 0 h 190500"/>
              <a:gd name="connsiteX11" fmla="*/ 85725 w 327025"/>
              <a:gd name="connsiteY11" fmla="*/ 47625 h 190500"/>
              <a:gd name="connsiteX12" fmla="*/ 3175 w 327025"/>
              <a:gd name="connsiteY12" fmla="*/ 34925 h 190500"/>
              <a:gd name="connsiteX0" fmla="*/ 3175 w 327025"/>
              <a:gd name="connsiteY0" fmla="*/ 34925 h 190500"/>
              <a:gd name="connsiteX1" fmla="*/ 0 w 327025"/>
              <a:gd name="connsiteY1" fmla="*/ 111125 h 190500"/>
              <a:gd name="connsiteX2" fmla="*/ 123825 w 327025"/>
              <a:gd name="connsiteY2" fmla="*/ 104775 h 190500"/>
              <a:gd name="connsiteX3" fmla="*/ 107950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11150 w 327025"/>
              <a:gd name="connsiteY7" fmla="*/ 66675 h 190500"/>
              <a:gd name="connsiteX8" fmla="*/ 320675 w 327025"/>
              <a:gd name="connsiteY8" fmla="*/ 50800 h 190500"/>
              <a:gd name="connsiteX9" fmla="*/ 327025 w 327025"/>
              <a:gd name="connsiteY9" fmla="*/ 0 h 190500"/>
              <a:gd name="connsiteX10" fmla="*/ 85725 w 327025"/>
              <a:gd name="connsiteY10" fmla="*/ 0 h 190500"/>
              <a:gd name="connsiteX11" fmla="*/ 85725 w 327025"/>
              <a:gd name="connsiteY11" fmla="*/ 47625 h 190500"/>
              <a:gd name="connsiteX12" fmla="*/ 3175 w 327025"/>
              <a:gd name="connsiteY12" fmla="*/ 34925 h 190500"/>
              <a:gd name="connsiteX0" fmla="*/ 3175 w 327025"/>
              <a:gd name="connsiteY0" fmla="*/ 34925 h 190500"/>
              <a:gd name="connsiteX1" fmla="*/ 0 w 327025"/>
              <a:gd name="connsiteY1" fmla="*/ 111125 h 190500"/>
              <a:gd name="connsiteX2" fmla="*/ 107950 w 327025"/>
              <a:gd name="connsiteY2" fmla="*/ 104775 h 190500"/>
              <a:gd name="connsiteX3" fmla="*/ 107950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11150 w 327025"/>
              <a:gd name="connsiteY7" fmla="*/ 66675 h 190500"/>
              <a:gd name="connsiteX8" fmla="*/ 320675 w 327025"/>
              <a:gd name="connsiteY8" fmla="*/ 50800 h 190500"/>
              <a:gd name="connsiteX9" fmla="*/ 327025 w 327025"/>
              <a:gd name="connsiteY9" fmla="*/ 0 h 190500"/>
              <a:gd name="connsiteX10" fmla="*/ 85725 w 327025"/>
              <a:gd name="connsiteY10" fmla="*/ 0 h 190500"/>
              <a:gd name="connsiteX11" fmla="*/ 85725 w 327025"/>
              <a:gd name="connsiteY11" fmla="*/ 47625 h 190500"/>
              <a:gd name="connsiteX12" fmla="*/ 3175 w 327025"/>
              <a:gd name="connsiteY12" fmla="*/ 34925 h 190500"/>
              <a:gd name="connsiteX0" fmla="*/ 3175 w 327025"/>
              <a:gd name="connsiteY0" fmla="*/ 34925 h 190500"/>
              <a:gd name="connsiteX1" fmla="*/ 0 w 327025"/>
              <a:gd name="connsiteY1" fmla="*/ 111125 h 190500"/>
              <a:gd name="connsiteX2" fmla="*/ 104775 w 327025"/>
              <a:gd name="connsiteY2" fmla="*/ 111125 h 190500"/>
              <a:gd name="connsiteX3" fmla="*/ 107950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11150 w 327025"/>
              <a:gd name="connsiteY7" fmla="*/ 66675 h 190500"/>
              <a:gd name="connsiteX8" fmla="*/ 320675 w 327025"/>
              <a:gd name="connsiteY8" fmla="*/ 50800 h 190500"/>
              <a:gd name="connsiteX9" fmla="*/ 327025 w 327025"/>
              <a:gd name="connsiteY9" fmla="*/ 0 h 190500"/>
              <a:gd name="connsiteX10" fmla="*/ 85725 w 327025"/>
              <a:gd name="connsiteY10" fmla="*/ 0 h 190500"/>
              <a:gd name="connsiteX11" fmla="*/ 85725 w 327025"/>
              <a:gd name="connsiteY11" fmla="*/ 47625 h 190500"/>
              <a:gd name="connsiteX12" fmla="*/ 3175 w 327025"/>
              <a:gd name="connsiteY12" fmla="*/ 34925 h 190500"/>
              <a:gd name="connsiteX0" fmla="*/ 3175 w 327025"/>
              <a:gd name="connsiteY0" fmla="*/ 34925 h 190500"/>
              <a:gd name="connsiteX1" fmla="*/ 0 w 327025"/>
              <a:gd name="connsiteY1" fmla="*/ 111125 h 190500"/>
              <a:gd name="connsiteX2" fmla="*/ 104775 w 327025"/>
              <a:gd name="connsiteY2" fmla="*/ 111125 h 190500"/>
              <a:gd name="connsiteX3" fmla="*/ 107950 w 327025"/>
              <a:gd name="connsiteY3" fmla="*/ 184150 h 190500"/>
              <a:gd name="connsiteX4" fmla="*/ 180975 w 327025"/>
              <a:gd name="connsiteY4" fmla="*/ 190500 h 190500"/>
              <a:gd name="connsiteX5" fmla="*/ 174625 w 327025"/>
              <a:gd name="connsiteY5" fmla="*/ 114300 h 190500"/>
              <a:gd name="connsiteX6" fmla="*/ 311150 w 327025"/>
              <a:gd name="connsiteY6" fmla="*/ 120650 h 190500"/>
              <a:gd name="connsiteX7" fmla="*/ 320675 w 327025"/>
              <a:gd name="connsiteY7" fmla="*/ 50800 h 190500"/>
              <a:gd name="connsiteX8" fmla="*/ 327025 w 327025"/>
              <a:gd name="connsiteY8" fmla="*/ 0 h 190500"/>
              <a:gd name="connsiteX9" fmla="*/ 85725 w 327025"/>
              <a:gd name="connsiteY9" fmla="*/ 0 h 190500"/>
              <a:gd name="connsiteX10" fmla="*/ 85725 w 327025"/>
              <a:gd name="connsiteY10" fmla="*/ 47625 h 190500"/>
              <a:gd name="connsiteX11" fmla="*/ 3175 w 327025"/>
              <a:gd name="connsiteY11" fmla="*/ 34925 h 190500"/>
              <a:gd name="connsiteX0" fmla="*/ 3175 w 327025"/>
              <a:gd name="connsiteY0" fmla="*/ 34925 h 190500"/>
              <a:gd name="connsiteX1" fmla="*/ 0 w 327025"/>
              <a:gd name="connsiteY1" fmla="*/ 111125 h 190500"/>
              <a:gd name="connsiteX2" fmla="*/ 104775 w 327025"/>
              <a:gd name="connsiteY2" fmla="*/ 111125 h 190500"/>
              <a:gd name="connsiteX3" fmla="*/ 107950 w 327025"/>
              <a:gd name="connsiteY3" fmla="*/ 184150 h 190500"/>
              <a:gd name="connsiteX4" fmla="*/ 180975 w 327025"/>
              <a:gd name="connsiteY4" fmla="*/ 190500 h 190500"/>
              <a:gd name="connsiteX5" fmla="*/ 174625 w 327025"/>
              <a:gd name="connsiteY5" fmla="*/ 114300 h 190500"/>
              <a:gd name="connsiteX6" fmla="*/ 323850 w 327025"/>
              <a:gd name="connsiteY6" fmla="*/ 127000 h 190500"/>
              <a:gd name="connsiteX7" fmla="*/ 320675 w 327025"/>
              <a:gd name="connsiteY7" fmla="*/ 50800 h 190500"/>
              <a:gd name="connsiteX8" fmla="*/ 327025 w 327025"/>
              <a:gd name="connsiteY8" fmla="*/ 0 h 190500"/>
              <a:gd name="connsiteX9" fmla="*/ 85725 w 327025"/>
              <a:gd name="connsiteY9" fmla="*/ 0 h 190500"/>
              <a:gd name="connsiteX10" fmla="*/ 85725 w 327025"/>
              <a:gd name="connsiteY10" fmla="*/ 47625 h 190500"/>
              <a:gd name="connsiteX11" fmla="*/ 3175 w 327025"/>
              <a:gd name="connsiteY11" fmla="*/ 34925 h 190500"/>
              <a:gd name="connsiteX0" fmla="*/ 3175 w 330200"/>
              <a:gd name="connsiteY0" fmla="*/ 34925 h 190500"/>
              <a:gd name="connsiteX1" fmla="*/ 0 w 330200"/>
              <a:gd name="connsiteY1" fmla="*/ 111125 h 190500"/>
              <a:gd name="connsiteX2" fmla="*/ 104775 w 330200"/>
              <a:gd name="connsiteY2" fmla="*/ 111125 h 190500"/>
              <a:gd name="connsiteX3" fmla="*/ 1079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20675 w 330200"/>
              <a:gd name="connsiteY7" fmla="*/ 50800 h 190500"/>
              <a:gd name="connsiteX8" fmla="*/ 327025 w 330200"/>
              <a:gd name="connsiteY8" fmla="*/ 0 h 190500"/>
              <a:gd name="connsiteX9" fmla="*/ 85725 w 330200"/>
              <a:gd name="connsiteY9" fmla="*/ 0 h 190500"/>
              <a:gd name="connsiteX10" fmla="*/ 85725 w 330200"/>
              <a:gd name="connsiteY10" fmla="*/ 47625 h 190500"/>
              <a:gd name="connsiteX11" fmla="*/ 3175 w 330200"/>
              <a:gd name="connsiteY11" fmla="*/ 34925 h 190500"/>
              <a:gd name="connsiteX0" fmla="*/ 3175 w 330200"/>
              <a:gd name="connsiteY0" fmla="*/ 34925 h 190500"/>
              <a:gd name="connsiteX1" fmla="*/ 0 w 330200"/>
              <a:gd name="connsiteY1" fmla="*/ 111125 h 190500"/>
              <a:gd name="connsiteX2" fmla="*/ 104775 w 330200"/>
              <a:gd name="connsiteY2" fmla="*/ 111125 h 190500"/>
              <a:gd name="connsiteX3" fmla="*/ 1079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5725 w 330200"/>
              <a:gd name="connsiteY10" fmla="*/ 47625 h 190500"/>
              <a:gd name="connsiteX11" fmla="*/ 3175 w 330200"/>
              <a:gd name="connsiteY11" fmla="*/ 34925 h 190500"/>
              <a:gd name="connsiteX0" fmla="*/ 3175 w 330200"/>
              <a:gd name="connsiteY0" fmla="*/ 34925 h 190500"/>
              <a:gd name="connsiteX1" fmla="*/ 0 w 330200"/>
              <a:gd name="connsiteY1" fmla="*/ 111125 h 190500"/>
              <a:gd name="connsiteX2" fmla="*/ 104775 w 330200"/>
              <a:gd name="connsiteY2" fmla="*/ 111125 h 190500"/>
              <a:gd name="connsiteX3" fmla="*/ 1079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2550 w 330200"/>
              <a:gd name="connsiteY10" fmla="*/ 31750 h 190500"/>
              <a:gd name="connsiteX11" fmla="*/ 3175 w 330200"/>
              <a:gd name="connsiteY11" fmla="*/ 34925 h 190500"/>
              <a:gd name="connsiteX0" fmla="*/ 3175 w 330200"/>
              <a:gd name="connsiteY0" fmla="*/ 34925 h 190500"/>
              <a:gd name="connsiteX1" fmla="*/ 0 w 330200"/>
              <a:gd name="connsiteY1" fmla="*/ 111125 h 190500"/>
              <a:gd name="connsiteX2" fmla="*/ 104775 w 330200"/>
              <a:gd name="connsiteY2" fmla="*/ 111125 h 190500"/>
              <a:gd name="connsiteX3" fmla="*/ 1333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2550 w 330200"/>
              <a:gd name="connsiteY10" fmla="*/ 31750 h 190500"/>
              <a:gd name="connsiteX11" fmla="*/ 3175 w 330200"/>
              <a:gd name="connsiteY11" fmla="*/ 34925 h 190500"/>
              <a:gd name="connsiteX0" fmla="*/ 3175 w 330200"/>
              <a:gd name="connsiteY0" fmla="*/ 34925 h 190500"/>
              <a:gd name="connsiteX1" fmla="*/ 0 w 330200"/>
              <a:gd name="connsiteY1" fmla="*/ 111125 h 190500"/>
              <a:gd name="connsiteX2" fmla="*/ 146050 w 330200"/>
              <a:gd name="connsiteY2" fmla="*/ 114300 h 190500"/>
              <a:gd name="connsiteX3" fmla="*/ 1333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2550 w 330200"/>
              <a:gd name="connsiteY10" fmla="*/ 31750 h 190500"/>
              <a:gd name="connsiteX11" fmla="*/ 3175 w 330200"/>
              <a:gd name="connsiteY11" fmla="*/ 34925 h 190500"/>
              <a:gd name="connsiteX0" fmla="*/ 3175 w 330200"/>
              <a:gd name="connsiteY0" fmla="*/ 34925 h 190500"/>
              <a:gd name="connsiteX1" fmla="*/ 0 w 330200"/>
              <a:gd name="connsiteY1" fmla="*/ 111125 h 190500"/>
              <a:gd name="connsiteX2" fmla="*/ 139700 w 330200"/>
              <a:gd name="connsiteY2" fmla="*/ 114300 h 190500"/>
              <a:gd name="connsiteX3" fmla="*/ 133350 w 330200"/>
              <a:gd name="connsiteY3" fmla="*/ 184150 h 190500"/>
              <a:gd name="connsiteX4" fmla="*/ 180975 w 330200"/>
              <a:gd name="connsiteY4" fmla="*/ 190500 h 190500"/>
              <a:gd name="connsiteX5" fmla="*/ 174625 w 330200"/>
              <a:gd name="connsiteY5" fmla="*/ 114300 h 190500"/>
              <a:gd name="connsiteX6" fmla="*/ 330200 w 330200"/>
              <a:gd name="connsiteY6" fmla="*/ 114300 h 190500"/>
              <a:gd name="connsiteX7" fmla="*/ 330200 w 330200"/>
              <a:gd name="connsiteY7" fmla="*/ 47625 h 190500"/>
              <a:gd name="connsiteX8" fmla="*/ 327025 w 330200"/>
              <a:gd name="connsiteY8" fmla="*/ 0 h 190500"/>
              <a:gd name="connsiteX9" fmla="*/ 85725 w 330200"/>
              <a:gd name="connsiteY9" fmla="*/ 0 h 190500"/>
              <a:gd name="connsiteX10" fmla="*/ 82550 w 330200"/>
              <a:gd name="connsiteY10" fmla="*/ 31750 h 190500"/>
              <a:gd name="connsiteX11" fmla="*/ 3175 w 330200"/>
              <a:gd name="connsiteY11" fmla="*/ 349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0200" h="190500">
                <a:moveTo>
                  <a:pt x="3175" y="34925"/>
                </a:moveTo>
                <a:lnTo>
                  <a:pt x="0" y="111125"/>
                </a:lnTo>
                <a:lnTo>
                  <a:pt x="139700" y="114300"/>
                </a:lnTo>
                <a:lnTo>
                  <a:pt x="133350" y="184150"/>
                </a:lnTo>
                <a:lnTo>
                  <a:pt x="180975" y="190500"/>
                </a:lnTo>
                <a:lnTo>
                  <a:pt x="174625" y="114300"/>
                </a:lnTo>
                <a:lnTo>
                  <a:pt x="330200" y="114300"/>
                </a:lnTo>
                <a:lnTo>
                  <a:pt x="330200" y="47625"/>
                </a:lnTo>
                <a:lnTo>
                  <a:pt x="327025" y="0"/>
                </a:lnTo>
                <a:lnTo>
                  <a:pt x="85725" y="0"/>
                </a:lnTo>
                <a:lnTo>
                  <a:pt x="82550" y="31750"/>
                </a:lnTo>
                <a:lnTo>
                  <a:pt x="3175" y="34925"/>
                </a:lnTo>
                <a:close/>
              </a:path>
            </a:pathLst>
          </a:custGeom>
          <a:solidFill>
            <a:srgbClr val="FFD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7289800" y="3942714"/>
            <a:ext cx="73025" cy="69535"/>
          </a:xfrm>
          <a:prstGeom prst="rect">
            <a:avLst/>
          </a:prstGeom>
          <a:solidFill>
            <a:srgbClr val="FFD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7467441" y="1352550"/>
            <a:ext cx="73343" cy="69850"/>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Rectangle 22"/>
          <p:cNvSpPr/>
          <p:nvPr/>
        </p:nvSpPr>
        <p:spPr>
          <a:xfrm>
            <a:off x="7635716" y="1355725"/>
            <a:ext cx="73343" cy="69850"/>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Rectangle 23"/>
          <p:cNvSpPr/>
          <p:nvPr/>
        </p:nvSpPr>
        <p:spPr>
          <a:xfrm>
            <a:off x="7808167" y="1355725"/>
            <a:ext cx="172940" cy="69850"/>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Rectangle 24"/>
          <p:cNvSpPr/>
          <p:nvPr/>
        </p:nvSpPr>
        <p:spPr>
          <a:xfrm>
            <a:off x="7982618" y="1353690"/>
            <a:ext cx="157218" cy="92971"/>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6" name="Rectangle 25"/>
          <p:cNvSpPr/>
          <p:nvPr/>
        </p:nvSpPr>
        <p:spPr>
          <a:xfrm>
            <a:off x="8078690" y="1304029"/>
            <a:ext cx="64321" cy="45719"/>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1" name="Rectangle 30"/>
          <p:cNvSpPr/>
          <p:nvPr/>
        </p:nvSpPr>
        <p:spPr>
          <a:xfrm>
            <a:off x="8830851" y="1344164"/>
            <a:ext cx="439355" cy="92971"/>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2" name="Rectangle 31"/>
          <p:cNvSpPr/>
          <p:nvPr/>
        </p:nvSpPr>
        <p:spPr>
          <a:xfrm>
            <a:off x="8785132" y="1312919"/>
            <a:ext cx="45719" cy="158694"/>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3" name="Rectangle 32"/>
          <p:cNvSpPr/>
          <p:nvPr/>
        </p:nvSpPr>
        <p:spPr>
          <a:xfrm>
            <a:off x="9413241" y="1362450"/>
            <a:ext cx="45719" cy="59950"/>
          </a:xfrm>
          <a:prstGeom prst="rect">
            <a:avLst/>
          </a:prstGeom>
          <a:solidFill>
            <a:srgbClr val="70AD47">
              <a:alpha val="34118"/>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orme libre 21"/>
          <p:cNvSpPr/>
          <p:nvPr/>
        </p:nvSpPr>
        <p:spPr>
          <a:xfrm>
            <a:off x="7710488" y="3290888"/>
            <a:ext cx="209550" cy="371476"/>
          </a:xfrm>
          <a:custGeom>
            <a:avLst/>
            <a:gdLst>
              <a:gd name="connsiteX0" fmla="*/ 0 w 209550"/>
              <a:gd name="connsiteY0" fmla="*/ 100012 h 352425"/>
              <a:gd name="connsiteX1" fmla="*/ 14287 w 209550"/>
              <a:gd name="connsiteY1" fmla="*/ 247650 h 352425"/>
              <a:gd name="connsiteX2" fmla="*/ 95250 w 209550"/>
              <a:gd name="connsiteY2" fmla="*/ 247650 h 352425"/>
              <a:gd name="connsiteX3" fmla="*/ 104775 w 209550"/>
              <a:gd name="connsiteY3" fmla="*/ 347662 h 352425"/>
              <a:gd name="connsiteX4" fmla="*/ 209550 w 209550"/>
              <a:gd name="connsiteY4" fmla="*/ 352425 h 352425"/>
              <a:gd name="connsiteX5" fmla="*/ 200025 w 209550"/>
              <a:gd name="connsiteY5" fmla="*/ 14287 h 352425"/>
              <a:gd name="connsiteX6" fmla="*/ 109537 w 209550"/>
              <a:gd name="connsiteY6" fmla="*/ 0 h 352425"/>
              <a:gd name="connsiteX7" fmla="*/ 90487 w 209550"/>
              <a:gd name="connsiteY7" fmla="*/ 109537 h 352425"/>
              <a:gd name="connsiteX8" fmla="*/ 0 w 209550"/>
              <a:gd name="connsiteY8" fmla="*/ 100012 h 352425"/>
              <a:gd name="connsiteX0" fmla="*/ 0 w 209550"/>
              <a:gd name="connsiteY0" fmla="*/ 113065 h 352425"/>
              <a:gd name="connsiteX1" fmla="*/ 14287 w 209550"/>
              <a:gd name="connsiteY1" fmla="*/ 247650 h 352425"/>
              <a:gd name="connsiteX2" fmla="*/ 95250 w 209550"/>
              <a:gd name="connsiteY2" fmla="*/ 247650 h 352425"/>
              <a:gd name="connsiteX3" fmla="*/ 104775 w 209550"/>
              <a:gd name="connsiteY3" fmla="*/ 347662 h 352425"/>
              <a:gd name="connsiteX4" fmla="*/ 209550 w 209550"/>
              <a:gd name="connsiteY4" fmla="*/ 352425 h 352425"/>
              <a:gd name="connsiteX5" fmla="*/ 200025 w 209550"/>
              <a:gd name="connsiteY5" fmla="*/ 14287 h 352425"/>
              <a:gd name="connsiteX6" fmla="*/ 109537 w 209550"/>
              <a:gd name="connsiteY6" fmla="*/ 0 h 352425"/>
              <a:gd name="connsiteX7" fmla="*/ 90487 w 209550"/>
              <a:gd name="connsiteY7" fmla="*/ 109537 h 352425"/>
              <a:gd name="connsiteX8" fmla="*/ 0 w 209550"/>
              <a:gd name="connsiteY8" fmla="*/ 113065 h 352425"/>
              <a:gd name="connsiteX0" fmla="*/ 0 w 209550"/>
              <a:gd name="connsiteY0" fmla="*/ 100013 h 339373"/>
              <a:gd name="connsiteX1" fmla="*/ 14287 w 209550"/>
              <a:gd name="connsiteY1" fmla="*/ 234598 h 339373"/>
              <a:gd name="connsiteX2" fmla="*/ 95250 w 209550"/>
              <a:gd name="connsiteY2" fmla="*/ 234598 h 339373"/>
              <a:gd name="connsiteX3" fmla="*/ 104775 w 209550"/>
              <a:gd name="connsiteY3" fmla="*/ 334610 h 339373"/>
              <a:gd name="connsiteX4" fmla="*/ 209550 w 209550"/>
              <a:gd name="connsiteY4" fmla="*/ 339373 h 339373"/>
              <a:gd name="connsiteX5" fmla="*/ 200025 w 209550"/>
              <a:gd name="connsiteY5" fmla="*/ 1235 h 339373"/>
              <a:gd name="connsiteX6" fmla="*/ 114300 w 209550"/>
              <a:gd name="connsiteY6" fmla="*/ 0 h 339373"/>
              <a:gd name="connsiteX7" fmla="*/ 90487 w 209550"/>
              <a:gd name="connsiteY7" fmla="*/ 96485 h 339373"/>
              <a:gd name="connsiteX8" fmla="*/ 0 w 209550"/>
              <a:gd name="connsiteY8" fmla="*/ 100013 h 33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50" h="339373">
                <a:moveTo>
                  <a:pt x="0" y="100013"/>
                </a:moveTo>
                <a:lnTo>
                  <a:pt x="14287" y="234598"/>
                </a:lnTo>
                <a:lnTo>
                  <a:pt x="95250" y="234598"/>
                </a:lnTo>
                <a:lnTo>
                  <a:pt x="104775" y="334610"/>
                </a:lnTo>
                <a:lnTo>
                  <a:pt x="209550" y="339373"/>
                </a:lnTo>
                <a:lnTo>
                  <a:pt x="200025" y="1235"/>
                </a:lnTo>
                <a:lnTo>
                  <a:pt x="114300" y="0"/>
                </a:lnTo>
                <a:lnTo>
                  <a:pt x="90487" y="96485"/>
                </a:lnTo>
                <a:lnTo>
                  <a:pt x="0" y="100013"/>
                </a:lnTo>
                <a:close/>
              </a:path>
            </a:pathLst>
          </a:custGeom>
          <a:solidFill>
            <a:srgbClr val="00B0F0">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33"/>
          <p:cNvSpPr/>
          <p:nvPr/>
        </p:nvSpPr>
        <p:spPr>
          <a:xfrm>
            <a:off x="5791200" y="4295775"/>
            <a:ext cx="3729038" cy="795338"/>
          </a:xfrm>
          <a:custGeom>
            <a:avLst/>
            <a:gdLst>
              <a:gd name="connsiteX0" fmla="*/ 19050 w 3729038"/>
              <a:gd name="connsiteY0" fmla="*/ 171450 h 795338"/>
              <a:gd name="connsiteX1" fmla="*/ 0 w 3729038"/>
              <a:gd name="connsiteY1" fmla="*/ 590550 h 795338"/>
              <a:gd name="connsiteX2" fmla="*/ 28575 w 3729038"/>
              <a:gd name="connsiteY2" fmla="*/ 609600 h 795338"/>
              <a:gd name="connsiteX3" fmla="*/ 428625 w 3729038"/>
              <a:gd name="connsiteY3" fmla="*/ 604838 h 795338"/>
              <a:gd name="connsiteX4" fmla="*/ 447675 w 3729038"/>
              <a:gd name="connsiteY4" fmla="*/ 581025 h 795338"/>
              <a:gd name="connsiteX5" fmla="*/ 495300 w 3729038"/>
              <a:gd name="connsiteY5" fmla="*/ 585788 h 795338"/>
              <a:gd name="connsiteX6" fmla="*/ 490538 w 3729038"/>
              <a:gd name="connsiteY6" fmla="*/ 661988 h 795338"/>
              <a:gd name="connsiteX7" fmla="*/ 1414463 w 3729038"/>
              <a:gd name="connsiteY7" fmla="*/ 719138 h 795338"/>
              <a:gd name="connsiteX8" fmla="*/ 2085975 w 3729038"/>
              <a:gd name="connsiteY8" fmla="*/ 723900 h 795338"/>
              <a:gd name="connsiteX9" fmla="*/ 2105025 w 3729038"/>
              <a:gd name="connsiteY9" fmla="*/ 795338 h 795338"/>
              <a:gd name="connsiteX10" fmla="*/ 2943225 w 3729038"/>
              <a:gd name="connsiteY10" fmla="*/ 776288 h 795338"/>
              <a:gd name="connsiteX11" fmla="*/ 2938463 w 3729038"/>
              <a:gd name="connsiteY11" fmla="*/ 690563 h 795338"/>
              <a:gd name="connsiteX12" fmla="*/ 3519488 w 3729038"/>
              <a:gd name="connsiteY12" fmla="*/ 695325 h 795338"/>
              <a:gd name="connsiteX13" fmla="*/ 3519488 w 3729038"/>
              <a:gd name="connsiteY13" fmla="*/ 628650 h 795338"/>
              <a:gd name="connsiteX14" fmla="*/ 3724275 w 3729038"/>
              <a:gd name="connsiteY14" fmla="*/ 628650 h 795338"/>
              <a:gd name="connsiteX15" fmla="*/ 3729038 w 3729038"/>
              <a:gd name="connsiteY15" fmla="*/ 171450 h 795338"/>
              <a:gd name="connsiteX16" fmla="*/ 3514725 w 3729038"/>
              <a:gd name="connsiteY16" fmla="*/ 176213 h 795338"/>
              <a:gd name="connsiteX17" fmla="*/ 3514725 w 3729038"/>
              <a:gd name="connsiteY17" fmla="*/ 142875 h 795338"/>
              <a:gd name="connsiteX18" fmla="*/ 2971800 w 3729038"/>
              <a:gd name="connsiteY18" fmla="*/ 138113 h 795338"/>
              <a:gd name="connsiteX19" fmla="*/ 2976563 w 3729038"/>
              <a:gd name="connsiteY19" fmla="*/ 90488 h 795338"/>
              <a:gd name="connsiteX20" fmla="*/ 2938463 w 3729038"/>
              <a:gd name="connsiteY20" fmla="*/ 90488 h 795338"/>
              <a:gd name="connsiteX21" fmla="*/ 2933700 w 3729038"/>
              <a:gd name="connsiteY21" fmla="*/ 9525 h 795338"/>
              <a:gd name="connsiteX22" fmla="*/ 2090738 w 3729038"/>
              <a:gd name="connsiteY22" fmla="*/ 0 h 795338"/>
              <a:gd name="connsiteX23" fmla="*/ 2090738 w 3729038"/>
              <a:gd name="connsiteY23" fmla="*/ 66675 h 795338"/>
              <a:gd name="connsiteX24" fmla="*/ 1423988 w 3729038"/>
              <a:gd name="connsiteY24" fmla="*/ 71438 h 795338"/>
              <a:gd name="connsiteX25" fmla="*/ 490538 w 3729038"/>
              <a:gd name="connsiteY25" fmla="*/ 123825 h 795338"/>
              <a:gd name="connsiteX26" fmla="*/ 495300 w 3729038"/>
              <a:gd name="connsiteY26" fmla="*/ 195263 h 795338"/>
              <a:gd name="connsiteX27" fmla="*/ 423863 w 3729038"/>
              <a:gd name="connsiteY27" fmla="*/ 200025 h 795338"/>
              <a:gd name="connsiteX28" fmla="*/ 414338 w 3729038"/>
              <a:gd name="connsiteY28" fmla="*/ 171450 h 795338"/>
              <a:gd name="connsiteX29" fmla="*/ 19050 w 3729038"/>
              <a:gd name="connsiteY29" fmla="*/ 171450 h 79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29038" h="795338">
                <a:moveTo>
                  <a:pt x="19050" y="171450"/>
                </a:moveTo>
                <a:lnTo>
                  <a:pt x="0" y="590550"/>
                </a:lnTo>
                <a:lnTo>
                  <a:pt x="28575" y="609600"/>
                </a:lnTo>
                <a:lnTo>
                  <a:pt x="428625" y="604838"/>
                </a:lnTo>
                <a:lnTo>
                  <a:pt x="447675" y="581025"/>
                </a:lnTo>
                <a:lnTo>
                  <a:pt x="495300" y="585788"/>
                </a:lnTo>
                <a:lnTo>
                  <a:pt x="490538" y="661988"/>
                </a:lnTo>
                <a:lnTo>
                  <a:pt x="1414463" y="719138"/>
                </a:lnTo>
                <a:lnTo>
                  <a:pt x="2085975" y="723900"/>
                </a:lnTo>
                <a:lnTo>
                  <a:pt x="2105025" y="795338"/>
                </a:lnTo>
                <a:lnTo>
                  <a:pt x="2943225" y="776288"/>
                </a:lnTo>
                <a:lnTo>
                  <a:pt x="2938463" y="690563"/>
                </a:lnTo>
                <a:lnTo>
                  <a:pt x="3519488" y="695325"/>
                </a:lnTo>
                <a:lnTo>
                  <a:pt x="3519488" y="628650"/>
                </a:lnTo>
                <a:lnTo>
                  <a:pt x="3724275" y="628650"/>
                </a:lnTo>
                <a:cubicBezTo>
                  <a:pt x="3725863" y="476250"/>
                  <a:pt x="3727450" y="323850"/>
                  <a:pt x="3729038" y="171450"/>
                </a:cubicBezTo>
                <a:lnTo>
                  <a:pt x="3514725" y="176213"/>
                </a:lnTo>
                <a:lnTo>
                  <a:pt x="3514725" y="142875"/>
                </a:lnTo>
                <a:lnTo>
                  <a:pt x="2971800" y="138113"/>
                </a:lnTo>
                <a:lnTo>
                  <a:pt x="2976563" y="90488"/>
                </a:lnTo>
                <a:lnTo>
                  <a:pt x="2938463" y="90488"/>
                </a:lnTo>
                <a:lnTo>
                  <a:pt x="2933700" y="9525"/>
                </a:lnTo>
                <a:lnTo>
                  <a:pt x="2090738" y="0"/>
                </a:lnTo>
                <a:lnTo>
                  <a:pt x="2090738" y="66675"/>
                </a:lnTo>
                <a:lnTo>
                  <a:pt x="1423988" y="71438"/>
                </a:lnTo>
                <a:lnTo>
                  <a:pt x="490538" y="123825"/>
                </a:lnTo>
                <a:lnTo>
                  <a:pt x="495300" y="195263"/>
                </a:lnTo>
                <a:lnTo>
                  <a:pt x="423863" y="200025"/>
                </a:lnTo>
                <a:lnTo>
                  <a:pt x="414338" y="171450"/>
                </a:lnTo>
                <a:lnTo>
                  <a:pt x="19050" y="171450"/>
                </a:lnTo>
                <a:close/>
              </a:path>
            </a:pathLst>
          </a:custGeom>
          <a:solidFill>
            <a:srgbClr val="C9C9C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34"/>
          <p:cNvSpPr/>
          <p:nvPr/>
        </p:nvSpPr>
        <p:spPr>
          <a:xfrm>
            <a:off x="8034338" y="933452"/>
            <a:ext cx="871537" cy="3114673"/>
          </a:xfrm>
          <a:custGeom>
            <a:avLst/>
            <a:gdLst>
              <a:gd name="connsiteX0" fmla="*/ 127000 w 641350"/>
              <a:gd name="connsiteY0" fmla="*/ 6350 h 2736850"/>
              <a:gd name="connsiteX1" fmla="*/ 107950 w 641350"/>
              <a:gd name="connsiteY1" fmla="*/ 292100 h 2736850"/>
              <a:gd name="connsiteX2" fmla="*/ 127000 w 641350"/>
              <a:gd name="connsiteY2" fmla="*/ 406400 h 2736850"/>
              <a:gd name="connsiteX3" fmla="*/ 127000 w 641350"/>
              <a:gd name="connsiteY3" fmla="*/ 495300 h 2736850"/>
              <a:gd name="connsiteX4" fmla="*/ 114300 w 641350"/>
              <a:gd name="connsiteY4" fmla="*/ 1162050 h 2736850"/>
              <a:gd name="connsiteX5" fmla="*/ 44450 w 641350"/>
              <a:gd name="connsiteY5" fmla="*/ 1149350 h 2736850"/>
              <a:gd name="connsiteX6" fmla="*/ 44450 w 641350"/>
              <a:gd name="connsiteY6" fmla="*/ 2228850 h 2736850"/>
              <a:gd name="connsiteX7" fmla="*/ 12700 w 641350"/>
              <a:gd name="connsiteY7" fmla="*/ 2266950 h 2736850"/>
              <a:gd name="connsiteX8" fmla="*/ 0 w 641350"/>
              <a:gd name="connsiteY8" fmla="*/ 2730500 h 2736850"/>
              <a:gd name="connsiteX9" fmla="*/ 635000 w 641350"/>
              <a:gd name="connsiteY9" fmla="*/ 2736850 h 2736850"/>
              <a:gd name="connsiteX10" fmla="*/ 641350 w 641350"/>
              <a:gd name="connsiteY10" fmla="*/ 2241550 h 2736850"/>
              <a:gd name="connsiteX11" fmla="*/ 584200 w 641350"/>
              <a:gd name="connsiteY11" fmla="*/ 2222500 h 2736850"/>
              <a:gd name="connsiteX12" fmla="*/ 603250 w 641350"/>
              <a:gd name="connsiteY12" fmla="*/ 1155700 h 2736850"/>
              <a:gd name="connsiteX13" fmla="*/ 533400 w 641350"/>
              <a:gd name="connsiteY13" fmla="*/ 1117600 h 2736850"/>
              <a:gd name="connsiteX14" fmla="*/ 533400 w 641350"/>
              <a:gd name="connsiteY14" fmla="*/ 400050 h 2736850"/>
              <a:gd name="connsiteX15" fmla="*/ 508000 w 641350"/>
              <a:gd name="connsiteY15" fmla="*/ 361950 h 2736850"/>
              <a:gd name="connsiteX16" fmla="*/ 501650 w 641350"/>
              <a:gd name="connsiteY16" fmla="*/ 0 h 2736850"/>
              <a:gd name="connsiteX17" fmla="*/ 127000 w 641350"/>
              <a:gd name="connsiteY17" fmla="*/ 6350 h 2736850"/>
              <a:gd name="connsiteX0" fmla="*/ 216382 w 730732"/>
              <a:gd name="connsiteY0" fmla="*/ 6350 h 2771775"/>
              <a:gd name="connsiteX1" fmla="*/ 197332 w 730732"/>
              <a:gd name="connsiteY1" fmla="*/ 292100 h 2771775"/>
              <a:gd name="connsiteX2" fmla="*/ 216382 w 730732"/>
              <a:gd name="connsiteY2" fmla="*/ 406400 h 2771775"/>
              <a:gd name="connsiteX3" fmla="*/ 216382 w 730732"/>
              <a:gd name="connsiteY3" fmla="*/ 495300 h 2771775"/>
              <a:gd name="connsiteX4" fmla="*/ 203682 w 730732"/>
              <a:gd name="connsiteY4" fmla="*/ 1162050 h 2771775"/>
              <a:gd name="connsiteX5" fmla="*/ 133832 w 730732"/>
              <a:gd name="connsiteY5" fmla="*/ 1149350 h 2771775"/>
              <a:gd name="connsiteX6" fmla="*/ 133832 w 730732"/>
              <a:gd name="connsiteY6" fmla="*/ 2228850 h 2771775"/>
              <a:gd name="connsiteX7" fmla="*/ 102082 w 730732"/>
              <a:gd name="connsiteY7" fmla="*/ 2266950 h 2771775"/>
              <a:gd name="connsiteX8" fmla="*/ 89382 w 730732"/>
              <a:gd name="connsiteY8" fmla="*/ 2730500 h 2771775"/>
              <a:gd name="connsiteX9" fmla="*/ 482 w 730732"/>
              <a:gd name="connsiteY9" fmla="*/ 2771775 h 2771775"/>
              <a:gd name="connsiteX10" fmla="*/ 724382 w 730732"/>
              <a:gd name="connsiteY10" fmla="*/ 2736850 h 2771775"/>
              <a:gd name="connsiteX11" fmla="*/ 730732 w 730732"/>
              <a:gd name="connsiteY11" fmla="*/ 2241550 h 2771775"/>
              <a:gd name="connsiteX12" fmla="*/ 673582 w 730732"/>
              <a:gd name="connsiteY12" fmla="*/ 2222500 h 2771775"/>
              <a:gd name="connsiteX13" fmla="*/ 692632 w 730732"/>
              <a:gd name="connsiteY13" fmla="*/ 1155700 h 2771775"/>
              <a:gd name="connsiteX14" fmla="*/ 622782 w 730732"/>
              <a:gd name="connsiteY14" fmla="*/ 1117600 h 2771775"/>
              <a:gd name="connsiteX15" fmla="*/ 622782 w 730732"/>
              <a:gd name="connsiteY15" fmla="*/ 400050 h 2771775"/>
              <a:gd name="connsiteX16" fmla="*/ 597382 w 730732"/>
              <a:gd name="connsiteY16" fmla="*/ 361950 h 2771775"/>
              <a:gd name="connsiteX17" fmla="*/ 591032 w 730732"/>
              <a:gd name="connsiteY17" fmla="*/ 0 h 2771775"/>
              <a:gd name="connsiteX18" fmla="*/ 216382 w 730732"/>
              <a:gd name="connsiteY18" fmla="*/ 6350 h 2771775"/>
              <a:gd name="connsiteX0" fmla="*/ 216382 w 730732"/>
              <a:gd name="connsiteY0" fmla="*/ 6350 h 2771775"/>
              <a:gd name="connsiteX1" fmla="*/ 197332 w 730732"/>
              <a:gd name="connsiteY1" fmla="*/ 292100 h 2771775"/>
              <a:gd name="connsiteX2" fmla="*/ 216382 w 730732"/>
              <a:gd name="connsiteY2" fmla="*/ 406400 h 2771775"/>
              <a:gd name="connsiteX3" fmla="*/ 216382 w 730732"/>
              <a:gd name="connsiteY3" fmla="*/ 495300 h 2771775"/>
              <a:gd name="connsiteX4" fmla="*/ 203682 w 730732"/>
              <a:gd name="connsiteY4" fmla="*/ 1162050 h 2771775"/>
              <a:gd name="connsiteX5" fmla="*/ 133832 w 730732"/>
              <a:gd name="connsiteY5" fmla="*/ 1149350 h 2771775"/>
              <a:gd name="connsiteX6" fmla="*/ 133832 w 730732"/>
              <a:gd name="connsiteY6" fmla="*/ 2228850 h 2771775"/>
              <a:gd name="connsiteX7" fmla="*/ 102082 w 730732"/>
              <a:gd name="connsiteY7" fmla="*/ 2266950 h 2771775"/>
              <a:gd name="connsiteX8" fmla="*/ 89382 w 730732"/>
              <a:gd name="connsiteY8" fmla="*/ 2730500 h 2771775"/>
              <a:gd name="connsiteX9" fmla="*/ 482 w 730732"/>
              <a:gd name="connsiteY9" fmla="*/ 2771775 h 2771775"/>
              <a:gd name="connsiteX10" fmla="*/ 714857 w 730732"/>
              <a:gd name="connsiteY10" fmla="*/ 2751137 h 2771775"/>
              <a:gd name="connsiteX11" fmla="*/ 730732 w 730732"/>
              <a:gd name="connsiteY11" fmla="*/ 2241550 h 2771775"/>
              <a:gd name="connsiteX12" fmla="*/ 673582 w 730732"/>
              <a:gd name="connsiteY12" fmla="*/ 2222500 h 2771775"/>
              <a:gd name="connsiteX13" fmla="*/ 692632 w 730732"/>
              <a:gd name="connsiteY13" fmla="*/ 1155700 h 2771775"/>
              <a:gd name="connsiteX14" fmla="*/ 622782 w 730732"/>
              <a:gd name="connsiteY14" fmla="*/ 1117600 h 2771775"/>
              <a:gd name="connsiteX15" fmla="*/ 622782 w 730732"/>
              <a:gd name="connsiteY15" fmla="*/ 400050 h 2771775"/>
              <a:gd name="connsiteX16" fmla="*/ 597382 w 730732"/>
              <a:gd name="connsiteY16" fmla="*/ 361950 h 2771775"/>
              <a:gd name="connsiteX17" fmla="*/ 591032 w 730732"/>
              <a:gd name="connsiteY17" fmla="*/ 0 h 2771775"/>
              <a:gd name="connsiteX18" fmla="*/ 216382 w 730732"/>
              <a:gd name="connsiteY18" fmla="*/ 6350 h 2771775"/>
              <a:gd name="connsiteX0" fmla="*/ 216382 w 848207"/>
              <a:gd name="connsiteY0" fmla="*/ 6350 h 2791362"/>
              <a:gd name="connsiteX1" fmla="*/ 197332 w 848207"/>
              <a:gd name="connsiteY1" fmla="*/ 292100 h 2791362"/>
              <a:gd name="connsiteX2" fmla="*/ 216382 w 848207"/>
              <a:gd name="connsiteY2" fmla="*/ 406400 h 2791362"/>
              <a:gd name="connsiteX3" fmla="*/ 216382 w 848207"/>
              <a:gd name="connsiteY3" fmla="*/ 495300 h 2791362"/>
              <a:gd name="connsiteX4" fmla="*/ 203682 w 848207"/>
              <a:gd name="connsiteY4" fmla="*/ 1162050 h 2791362"/>
              <a:gd name="connsiteX5" fmla="*/ 133832 w 848207"/>
              <a:gd name="connsiteY5" fmla="*/ 1149350 h 2791362"/>
              <a:gd name="connsiteX6" fmla="*/ 133832 w 848207"/>
              <a:gd name="connsiteY6" fmla="*/ 2228850 h 2791362"/>
              <a:gd name="connsiteX7" fmla="*/ 102082 w 848207"/>
              <a:gd name="connsiteY7" fmla="*/ 2266950 h 2791362"/>
              <a:gd name="connsiteX8" fmla="*/ 89382 w 848207"/>
              <a:gd name="connsiteY8" fmla="*/ 2730500 h 2791362"/>
              <a:gd name="connsiteX9" fmla="*/ 482 w 848207"/>
              <a:gd name="connsiteY9" fmla="*/ 2771775 h 2791362"/>
              <a:gd name="connsiteX10" fmla="*/ 848207 w 848207"/>
              <a:gd name="connsiteY10" fmla="*/ 2790825 h 2791362"/>
              <a:gd name="connsiteX11" fmla="*/ 714857 w 848207"/>
              <a:gd name="connsiteY11" fmla="*/ 2751137 h 2791362"/>
              <a:gd name="connsiteX12" fmla="*/ 730732 w 848207"/>
              <a:gd name="connsiteY12" fmla="*/ 2241550 h 2791362"/>
              <a:gd name="connsiteX13" fmla="*/ 673582 w 848207"/>
              <a:gd name="connsiteY13" fmla="*/ 2222500 h 2791362"/>
              <a:gd name="connsiteX14" fmla="*/ 692632 w 848207"/>
              <a:gd name="connsiteY14" fmla="*/ 1155700 h 2791362"/>
              <a:gd name="connsiteX15" fmla="*/ 622782 w 848207"/>
              <a:gd name="connsiteY15" fmla="*/ 1117600 h 2791362"/>
              <a:gd name="connsiteX16" fmla="*/ 622782 w 848207"/>
              <a:gd name="connsiteY16" fmla="*/ 400050 h 2791362"/>
              <a:gd name="connsiteX17" fmla="*/ 597382 w 848207"/>
              <a:gd name="connsiteY17" fmla="*/ 361950 h 2791362"/>
              <a:gd name="connsiteX18" fmla="*/ 591032 w 848207"/>
              <a:gd name="connsiteY18" fmla="*/ 0 h 2791362"/>
              <a:gd name="connsiteX19" fmla="*/ 216382 w 848207"/>
              <a:gd name="connsiteY19" fmla="*/ 6350 h 2791362"/>
              <a:gd name="connsiteX0" fmla="*/ 216382 w 848207"/>
              <a:gd name="connsiteY0" fmla="*/ 6350 h 2878304"/>
              <a:gd name="connsiteX1" fmla="*/ 197332 w 848207"/>
              <a:gd name="connsiteY1" fmla="*/ 292100 h 2878304"/>
              <a:gd name="connsiteX2" fmla="*/ 216382 w 848207"/>
              <a:gd name="connsiteY2" fmla="*/ 406400 h 2878304"/>
              <a:gd name="connsiteX3" fmla="*/ 216382 w 848207"/>
              <a:gd name="connsiteY3" fmla="*/ 495300 h 2878304"/>
              <a:gd name="connsiteX4" fmla="*/ 203682 w 848207"/>
              <a:gd name="connsiteY4" fmla="*/ 1162050 h 2878304"/>
              <a:gd name="connsiteX5" fmla="*/ 133832 w 848207"/>
              <a:gd name="connsiteY5" fmla="*/ 1149350 h 2878304"/>
              <a:gd name="connsiteX6" fmla="*/ 133832 w 848207"/>
              <a:gd name="connsiteY6" fmla="*/ 2228850 h 2878304"/>
              <a:gd name="connsiteX7" fmla="*/ 102082 w 848207"/>
              <a:gd name="connsiteY7" fmla="*/ 2266950 h 2878304"/>
              <a:gd name="connsiteX8" fmla="*/ 89382 w 848207"/>
              <a:gd name="connsiteY8" fmla="*/ 2730500 h 2878304"/>
              <a:gd name="connsiteX9" fmla="*/ 482 w 848207"/>
              <a:gd name="connsiteY9" fmla="*/ 2771775 h 2878304"/>
              <a:gd name="connsiteX10" fmla="*/ 848207 w 848207"/>
              <a:gd name="connsiteY10" fmla="*/ 2790825 h 2878304"/>
              <a:gd name="connsiteX11" fmla="*/ 714857 w 848207"/>
              <a:gd name="connsiteY11" fmla="*/ 2751137 h 2878304"/>
              <a:gd name="connsiteX12" fmla="*/ 730732 w 848207"/>
              <a:gd name="connsiteY12" fmla="*/ 2241550 h 2878304"/>
              <a:gd name="connsiteX13" fmla="*/ 673582 w 848207"/>
              <a:gd name="connsiteY13" fmla="*/ 2222500 h 2878304"/>
              <a:gd name="connsiteX14" fmla="*/ 692632 w 848207"/>
              <a:gd name="connsiteY14" fmla="*/ 1155700 h 2878304"/>
              <a:gd name="connsiteX15" fmla="*/ 622782 w 848207"/>
              <a:gd name="connsiteY15" fmla="*/ 1117600 h 2878304"/>
              <a:gd name="connsiteX16" fmla="*/ 622782 w 848207"/>
              <a:gd name="connsiteY16" fmla="*/ 400050 h 2878304"/>
              <a:gd name="connsiteX17" fmla="*/ 597382 w 848207"/>
              <a:gd name="connsiteY17" fmla="*/ 361950 h 2878304"/>
              <a:gd name="connsiteX18" fmla="*/ 591032 w 848207"/>
              <a:gd name="connsiteY18" fmla="*/ 0 h 2878304"/>
              <a:gd name="connsiteX19" fmla="*/ 216382 w 848207"/>
              <a:gd name="connsiteY19" fmla="*/ 6350 h 2878304"/>
              <a:gd name="connsiteX0" fmla="*/ 229251 w 861076"/>
              <a:gd name="connsiteY0" fmla="*/ 6350 h 2928992"/>
              <a:gd name="connsiteX1" fmla="*/ 210201 w 861076"/>
              <a:gd name="connsiteY1" fmla="*/ 292100 h 2928992"/>
              <a:gd name="connsiteX2" fmla="*/ 229251 w 861076"/>
              <a:gd name="connsiteY2" fmla="*/ 406400 h 2928992"/>
              <a:gd name="connsiteX3" fmla="*/ 229251 w 861076"/>
              <a:gd name="connsiteY3" fmla="*/ 495300 h 2928992"/>
              <a:gd name="connsiteX4" fmla="*/ 216551 w 861076"/>
              <a:gd name="connsiteY4" fmla="*/ 1162050 h 2928992"/>
              <a:gd name="connsiteX5" fmla="*/ 146701 w 861076"/>
              <a:gd name="connsiteY5" fmla="*/ 1149350 h 2928992"/>
              <a:gd name="connsiteX6" fmla="*/ 146701 w 861076"/>
              <a:gd name="connsiteY6" fmla="*/ 2228850 h 2928992"/>
              <a:gd name="connsiteX7" fmla="*/ 114951 w 861076"/>
              <a:gd name="connsiteY7" fmla="*/ 2266950 h 2928992"/>
              <a:gd name="connsiteX8" fmla="*/ 102251 w 861076"/>
              <a:gd name="connsiteY8" fmla="*/ 2730500 h 2928992"/>
              <a:gd name="connsiteX9" fmla="*/ 13351 w 861076"/>
              <a:gd name="connsiteY9" fmla="*/ 2771775 h 2928992"/>
              <a:gd name="connsiteX10" fmla="*/ 84789 w 861076"/>
              <a:gd name="connsiteY10" fmla="*/ 2928937 h 2928992"/>
              <a:gd name="connsiteX11" fmla="*/ 861076 w 861076"/>
              <a:gd name="connsiteY11" fmla="*/ 2790825 h 2928992"/>
              <a:gd name="connsiteX12" fmla="*/ 727726 w 861076"/>
              <a:gd name="connsiteY12" fmla="*/ 2751137 h 2928992"/>
              <a:gd name="connsiteX13" fmla="*/ 743601 w 861076"/>
              <a:gd name="connsiteY13" fmla="*/ 2241550 h 2928992"/>
              <a:gd name="connsiteX14" fmla="*/ 686451 w 861076"/>
              <a:gd name="connsiteY14" fmla="*/ 2222500 h 2928992"/>
              <a:gd name="connsiteX15" fmla="*/ 705501 w 861076"/>
              <a:gd name="connsiteY15" fmla="*/ 1155700 h 2928992"/>
              <a:gd name="connsiteX16" fmla="*/ 635651 w 861076"/>
              <a:gd name="connsiteY16" fmla="*/ 1117600 h 2928992"/>
              <a:gd name="connsiteX17" fmla="*/ 635651 w 861076"/>
              <a:gd name="connsiteY17" fmla="*/ 400050 h 2928992"/>
              <a:gd name="connsiteX18" fmla="*/ 610251 w 861076"/>
              <a:gd name="connsiteY18" fmla="*/ 361950 h 2928992"/>
              <a:gd name="connsiteX19" fmla="*/ 603901 w 861076"/>
              <a:gd name="connsiteY19" fmla="*/ 0 h 2928992"/>
              <a:gd name="connsiteX20" fmla="*/ 229251 w 861076"/>
              <a:gd name="connsiteY20" fmla="*/ 6350 h 2928992"/>
              <a:gd name="connsiteX0" fmla="*/ 252041 w 883866"/>
              <a:gd name="connsiteY0" fmla="*/ 6350 h 2944943"/>
              <a:gd name="connsiteX1" fmla="*/ 232991 w 883866"/>
              <a:gd name="connsiteY1" fmla="*/ 292100 h 2944943"/>
              <a:gd name="connsiteX2" fmla="*/ 252041 w 883866"/>
              <a:gd name="connsiteY2" fmla="*/ 406400 h 2944943"/>
              <a:gd name="connsiteX3" fmla="*/ 252041 w 883866"/>
              <a:gd name="connsiteY3" fmla="*/ 495300 h 2944943"/>
              <a:gd name="connsiteX4" fmla="*/ 239341 w 883866"/>
              <a:gd name="connsiteY4" fmla="*/ 1162050 h 2944943"/>
              <a:gd name="connsiteX5" fmla="*/ 169491 w 883866"/>
              <a:gd name="connsiteY5" fmla="*/ 1149350 h 2944943"/>
              <a:gd name="connsiteX6" fmla="*/ 169491 w 883866"/>
              <a:gd name="connsiteY6" fmla="*/ 2228850 h 2944943"/>
              <a:gd name="connsiteX7" fmla="*/ 137741 w 883866"/>
              <a:gd name="connsiteY7" fmla="*/ 2266950 h 2944943"/>
              <a:gd name="connsiteX8" fmla="*/ 125041 w 883866"/>
              <a:gd name="connsiteY8" fmla="*/ 2730500 h 2944943"/>
              <a:gd name="connsiteX9" fmla="*/ 36141 w 883866"/>
              <a:gd name="connsiteY9" fmla="*/ 2771775 h 2944943"/>
              <a:gd name="connsiteX10" fmla="*/ 2804 w 883866"/>
              <a:gd name="connsiteY10" fmla="*/ 2928937 h 2944943"/>
              <a:gd name="connsiteX11" fmla="*/ 107579 w 883866"/>
              <a:gd name="connsiteY11" fmla="*/ 2928937 h 2944943"/>
              <a:gd name="connsiteX12" fmla="*/ 883866 w 883866"/>
              <a:gd name="connsiteY12" fmla="*/ 2790825 h 2944943"/>
              <a:gd name="connsiteX13" fmla="*/ 750516 w 883866"/>
              <a:gd name="connsiteY13" fmla="*/ 2751137 h 2944943"/>
              <a:gd name="connsiteX14" fmla="*/ 766391 w 883866"/>
              <a:gd name="connsiteY14" fmla="*/ 2241550 h 2944943"/>
              <a:gd name="connsiteX15" fmla="*/ 709241 w 883866"/>
              <a:gd name="connsiteY15" fmla="*/ 2222500 h 2944943"/>
              <a:gd name="connsiteX16" fmla="*/ 728291 w 883866"/>
              <a:gd name="connsiteY16" fmla="*/ 1155700 h 2944943"/>
              <a:gd name="connsiteX17" fmla="*/ 658441 w 883866"/>
              <a:gd name="connsiteY17" fmla="*/ 1117600 h 2944943"/>
              <a:gd name="connsiteX18" fmla="*/ 658441 w 883866"/>
              <a:gd name="connsiteY18" fmla="*/ 400050 h 2944943"/>
              <a:gd name="connsiteX19" fmla="*/ 633041 w 883866"/>
              <a:gd name="connsiteY19" fmla="*/ 361950 h 2944943"/>
              <a:gd name="connsiteX20" fmla="*/ 626691 w 883866"/>
              <a:gd name="connsiteY20" fmla="*/ 0 h 2944943"/>
              <a:gd name="connsiteX21" fmla="*/ 252041 w 883866"/>
              <a:gd name="connsiteY21" fmla="*/ 6350 h 2944943"/>
              <a:gd name="connsiteX0" fmla="*/ 252041 w 883866"/>
              <a:gd name="connsiteY0" fmla="*/ 6350 h 3106218"/>
              <a:gd name="connsiteX1" fmla="*/ 232991 w 883866"/>
              <a:gd name="connsiteY1" fmla="*/ 292100 h 3106218"/>
              <a:gd name="connsiteX2" fmla="*/ 252041 w 883866"/>
              <a:gd name="connsiteY2" fmla="*/ 406400 h 3106218"/>
              <a:gd name="connsiteX3" fmla="*/ 252041 w 883866"/>
              <a:gd name="connsiteY3" fmla="*/ 495300 h 3106218"/>
              <a:gd name="connsiteX4" fmla="*/ 239341 w 883866"/>
              <a:gd name="connsiteY4" fmla="*/ 1162050 h 3106218"/>
              <a:gd name="connsiteX5" fmla="*/ 169491 w 883866"/>
              <a:gd name="connsiteY5" fmla="*/ 1149350 h 3106218"/>
              <a:gd name="connsiteX6" fmla="*/ 169491 w 883866"/>
              <a:gd name="connsiteY6" fmla="*/ 2228850 h 3106218"/>
              <a:gd name="connsiteX7" fmla="*/ 137741 w 883866"/>
              <a:gd name="connsiteY7" fmla="*/ 2266950 h 3106218"/>
              <a:gd name="connsiteX8" fmla="*/ 125041 w 883866"/>
              <a:gd name="connsiteY8" fmla="*/ 2730500 h 3106218"/>
              <a:gd name="connsiteX9" fmla="*/ 36141 w 883866"/>
              <a:gd name="connsiteY9" fmla="*/ 2771775 h 3106218"/>
              <a:gd name="connsiteX10" fmla="*/ 2804 w 883866"/>
              <a:gd name="connsiteY10" fmla="*/ 2928937 h 3106218"/>
              <a:gd name="connsiteX11" fmla="*/ 131392 w 883866"/>
              <a:gd name="connsiteY11" fmla="*/ 3105150 h 3106218"/>
              <a:gd name="connsiteX12" fmla="*/ 883866 w 883866"/>
              <a:gd name="connsiteY12" fmla="*/ 2790825 h 3106218"/>
              <a:gd name="connsiteX13" fmla="*/ 750516 w 883866"/>
              <a:gd name="connsiteY13" fmla="*/ 2751137 h 3106218"/>
              <a:gd name="connsiteX14" fmla="*/ 766391 w 883866"/>
              <a:gd name="connsiteY14" fmla="*/ 2241550 h 3106218"/>
              <a:gd name="connsiteX15" fmla="*/ 709241 w 883866"/>
              <a:gd name="connsiteY15" fmla="*/ 2222500 h 3106218"/>
              <a:gd name="connsiteX16" fmla="*/ 728291 w 883866"/>
              <a:gd name="connsiteY16" fmla="*/ 1155700 h 3106218"/>
              <a:gd name="connsiteX17" fmla="*/ 658441 w 883866"/>
              <a:gd name="connsiteY17" fmla="*/ 1117600 h 3106218"/>
              <a:gd name="connsiteX18" fmla="*/ 658441 w 883866"/>
              <a:gd name="connsiteY18" fmla="*/ 400050 h 3106218"/>
              <a:gd name="connsiteX19" fmla="*/ 633041 w 883866"/>
              <a:gd name="connsiteY19" fmla="*/ 361950 h 3106218"/>
              <a:gd name="connsiteX20" fmla="*/ 626691 w 883866"/>
              <a:gd name="connsiteY20" fmla="*/ 0 h 3106218"/>
              <a:gd name="connsiteX21" fmla="*/ 252041 w 883866"/>
              <a:gd name="connsiteY21" fmla="*/ 6350 h 3106218"/>
              <a:gd name="connsiteX0" fmla="*/ 252041 w 883866"/>
              <a:gd name="connsiteY0" fmla="*/ 6350 h 3136171"/>
              <a:gd name="connsiteX1" fmla="*/ 232991 w 883866"/>
              <a:gd name="connsiteY1" fmla="*/ 292100 h 3136171"/>
              <a:gd name="connsiteX2" fmla="*/ 252041 w 883866"/>
              <a:gd name="connsiteY2" fmla="*/ 406400 h 3136171"/>
              <a:gd name="connsiteX3" fmla="*/ 252041 w 883866"/>
              <a:gd name="connsiteY3" fmla="*/ 495300 h 3136171"/>
              <a:gd name="connsiteX4" fmla="*/ 239341 w 883866"/>
              <a:gd name="connsiteY4" fmla="*/ 1162050 h 3136171"/>
              <a:gd name="connsiteX5" fmla="*/ 169491 w 883866"/>
              <a:gd name="connsiteY5" fmla="*/ 1149350 h 3136171"/>
              <a:gd name="connsiteX6" fmla="*/ 169491 w 883866"/>
              <a:gd name="connsiteY6" fmla="*/ 2228850 h 3136171"/>
              <a:gd name="connsiteX7" fmla="*/ 137741 w 883866"/>
              <a:gd name="connsiteY7" fmla="*/ 2266950 h 3136171"/>
              <a:gd name="connsiteX8" fmla="*/ 125041 w 883866"/>
              <a:gd name="connsiteY8" fmla="*/ 2730500 h 3136171"/>
              <a:gd name="connsiteX9" fmla="*/ 36141 w 883866"/>
              <a:gd name="connsiteY9" fmla="*/ 2771775 h 3136171"/>
              <a:gd name="connsiteX10" fmla="*/ 2804 w 883866"/>
              <a:gd name="connsiteY10" fmla="*/ 2928937 h 3136171"/>
              <a:gd name="connsiteX11" fmla="*/ 131392 w 883866"/>
              <a:gd name="connsiteY11" fmla="*/ 3105150 h 3136171"/>
              <a:gd name="connsiteX12" fmla="*/ 740991 w 883866"/>
              <a:gd name="connsiteY12" fmla="*/ 3114673 h 3136171"/>
              <a:gd name="connsiteX13" fmla="*/ 883866 w 883866"/>
              <a:gd name="connsiteY13" fmla="*/ 2790825 h 3136171"/>
              <a:gd name="connsiteX14" fmla="*/ 750516 w 883866"/>
              <a:gd name="connsiteY14" fmla="*/ 2751137 h 3136171"/>
              <a:gd name="connsiteX15" fmla="*/ 766391 w 883866"/>
              <a:gd name="connsiteY15" fmla="*/ 2241550 h 3136171"/>
              <a:gd name="connsiteX16" fmla="*/ 709241 w 883866"/>
              <a:gd name="connsiteY16" fmla="*/ 2222500 h 3136171"/>
              <a:gd name="connsiteX17" fmla="*/ 728291 w 883866"/>
              <a:gd name="connsiteY17" fmla="*/ 1155700 h 3136171"/>
              <a:gd name="connsiteX18" fmla="*/ 658441 w 883866"/>
              <a:gd name="connsiteY18" fmla="*/ 1117600 h 3136171"/>
              <a:gd name="connsiteX19" fmla="*/ 658441 w 883866"/>
              <a:gd name="connsiteY19" fmla="*/ 400050 h 3136171"/>
              <a:gd name="connsiteX20" fmla="*/ 633041 w 883866"/>
              <a:gd name="connsiteY20" fmla="*/ 361950 h 3136171"/>
              <a:gd name="connsiteX21" fmla="*/ 626691 w 883866"/>
              <a:gd name="connsiteY21" fmla="*/ 0 h 3136171"/>
              <a:gd name="connsiteX22" fmla="*/ 252041 w 883866"/>
              <a:gd name="connsiteY22" fmla="*/ 6350 h 3136171"/>
              <a:gd name="connsiteX0" fmla="*/ 252041 w 883866"/>
              <a:gd name="connsiteY0" fmla="*/ 6350 h 3136171"/>
              <a:gd name="connsiteX1" fmla="*/ 232991 w 883866"/>
              <a:gd name="connsiteY1" fmla="*/ 292100 h 3136171"/>
              <a:gd name="connsiteX2" fmla="*/ 252041 w 883866"/>
              <a:gd name="connsiteY2" fmla="*/ 406400 h 3136171"/>
              <a:gd name="connsiteX3" fmla="*/ 252041 w 883866"/>
              <a:gd name="connsiteY3" fmla="*/ 495300 h 3136171"/>
              <a:gd name="connsiteX4" fmla="*/ 239341 w 883866"/>
              <a:gd name="connsiteY4" fmla="*/ 1162050 h 3136171"/>
              <a:gd name="connsiteX5" fmla="*/ 169491 w 883866"/>
              <a:gd name="connsiteY5" fmla="*/ 1149350 h 3136171"/>
              <a:gd name="connsiteX6" fmla="*/ 169491 w 883866"/>
              <a:gd name="connsiteY6" fmla="*/ 2228850 h 3136171"/>
              <a:gd name="connsiteX7" fmla="*/ 137741 w 883866"/>
              <a:gd name="connsiteY7" fmla="*/ 2266950 h 3136171"/>
              <a:gd name="connsiteX8" fmla="*/ 125041 w 883866"/>
              <a:gd name="connsiteY8" fmla="*/ 2730500 h 3136171"/>
              <a:gd name="connsiteX9" fmla="*/ 36141 w 883866"/>
              <a:gd name="connsiteY9" fmla="*/ 2771775 h 3136171"/>
              <a:gd name="connsiteX10" fmla="*/ 2804 w 883866"/>
              <a:gd name="connsiteY10" fmla="*/ 2928937 h 3136171"/>
              <a:gd name="connsiteX11" fmla="*/ 131392 w 883866"/>
              <a:gd name="connsiteY11" fmla="*/ 3105150 h 3136171"/>
              <a:gd name="connsiteX12" fmla="*/ 740991 w 883866"/>
              <a:gd name="connsiteY12" fmla="*/ 3114673 h 3136171"/>
              <a:gd name="connsiteX13" fmla="*/ 883866 w 883866"/>
              <a:gd name="connsiteY13" fmla="*/ 2790825 h 3136171"/>
              <a:gd name="connsiteX14" fmla="*/ 750516 w 883866"/>
              <a:gd name="connsiteY14" fmla="*/ 2751137 h 3136171"/>
              <a:gd name="connsiteX15" fmla="*/ 766391 w 883866"/>
              <a:gd name="connsiteY15" fmla="*/ 2241550 h 3136171"/>
              <a:gd name="connsiteX16" fmla="*/ 709241 w 883866"/>
              <a:gd name="connsiteY16" fmla="*/ 2222500 h 3136171"/>
              <a:gd name="connsiteX17" fmla="*/ 728291 w 883866"/>
              <a:gd name="connsiteY17" fmla="*/ 1155700 h 3136171"/>
              <a:gd name="connsiteX18" fmla="*/ 658441 w 883866"/>
              <a:gd name="connsiteY18" fmla="*/ 1117600 h 3136171"/>
              <a:gd name="connsiteX19" fmla="*/ 658441 w 883866"/>
              <a:gd name="connsiteY19" fmla="*/ 400050 h 3136171"/>
              <a:gd name="connsiteX20" fmla="*/ 633041 w 883866"/>
              <a:gd name="connsiteY20" fmla="*/ 361950 h 3136171"/>
              <a:gd name="connsiteX21" fmla="*/ 626691 w 883866"/>
              <a:gd name="connsiteY21" fmla="*/ 0 h 3136171"/>
              <a:gd name="connsiteX22" fmla="*/ 252041 w 883866"/>
              <a:gd name="connsiteY22" fmla="*/ 6350 h 3136171"/>
              <a:gd name="connsiteX0" fmla="*/ 252041 w 883866"/>
              <a:gd name="connsiteY0" fmla="*/ 6350 h 3136171"/>
              <a:gd name="connsiteX1" fmla="*/ 232991 w 883866"/>
              <a:gd name="connsiteY1" fmla="*/ 292100 h 3136171"/>
              <a:gd name="connsiteX2" fmla="*/ 252041 w 883866"/>
              <a:gd name="connsiteY2" fmla="*/ 406400 h 3136171"/>
              <a:gd name="connsiteX3" fmla="*/ 252041 w 883866"/>
              <a:gd name="connsiteY3" fmla="*/ 495300 h 3136171"/>
              <a:gd name="connsiteX4" fmla="*/ 239341 w 883866"/>
              <a:gd name="connsiteY4" fmla="*/ 1162050 h 3136171"/>
              <a:gd name="connsiteX5" fmla="*/ 169491 w 883866"/>
              <a:gd name="connsiteY5" fmla="*/ 1149350 h 3136171"/>
              <a:gd name="connsiteX6" fmla="*/ 169491 w 883866"/>
              <a:gd name="connsiteY6" fmla="*/ 2228850 h 3136171"/>
              <a:gd name="connsiteX7" fmla="*/ 137741 w 883866"/>
              <a:gd name="connsiteY7" fmla="*/ 2266950 h 3136171"/>
              <a:gd name="connsiteX8" fmla="*/ 125041 w 883866"/>
              <a:gd name="connsiteY8" fmla="*/ 2730500 h 3136171"/>
              <a:gd name="connsiteX9" fmla="*/ 36141 w 883866"/>
              <a:gd name="connsiteY9" fmla="*/ 2771775 h 3136171"/>
              <a:gd name="connsiteX10" fmla="*/ 2804 w 883866"/>
              <a:gd name="connsiteY10" fmla="*/ 2928937 h 3136171"/>
              <a:gd name="connsiteX11" fmla="*/ 131392 w 883866"/>
              <a:gd name="connsiteY11" fmla="*/ 3105150 h 3136171"/>
              <a:gd name="connsiteX12" fmla="*/ 740991 w 883866"/>
              <a:gd name="connsiteY12" fmla="*/ 3114673 h 3136171"/>
              <a:gd name="connsiteX13" fmla="*/ 883866 w 883866"/>
              <a:gd name="connsiteY13" fmla="*/ 2790825 h 3136171"/>
              <a:gd name="connsiteX14" fmla="*/ 750516 w 883866"/>
              <a:gd name="connsiteY14" fmla="*/ 2751137 h 3136171"/>
              <a:gd name="connsiteX15" fmla="*/ 766391 w 883866"/>
              <a:gd name="connsiteY15" fmla="*/ 2241550 h 3136171"/>
              <a:gd name="connsiteX16" fmla="*/ 709241 w 883866"/>
              <a:gd name="connsiteY16" fmla="*/ 2222500 h 3136171"/>
              <a:gd name="connsiteX17" fmla="*/ 728291 w 883866"/>
              <a:gd name="connsiteY17" fmla="*/ 1155700 h 3136171"/>
              <a:gd name="connsiteX18" fmla="*/ 658441 w 883866"/>
              <a:gd name="connsiteY18" fmla="*/ 1117600 h 3136171"/>
              <a:gd name="connsiteX19" fmla="*/ 658441 w 883866"/>
              <a:gd name="connsiteY19" fmla="*/ 400050 h 3136171"/>
              <a:gd name="connsiteX20" fmla="*/ 633041 w 883866"/>
              <a:gd name="connsiteY20" fmla="*/ 361950 h 3136171"/>
              <a:gd name="connsiteX21" fmla="*/ 626691 w 883866"/>
              <a:gd name="connsiteY21" fmla="*/ 0 h 3136171"/>
              <a:gd name="connsiteX22" fmla="*/ 252041 w 883866"/>
              <a:gd name="connsiteY22" fmla="*/ 6350 h 3136171"/>
              <a:gd name="connsiteX0" fmla="*/ 252041 w 883866"/>
              <a:gd name="connsiteY0" fmla="*/ 6350 h 3114673"/>
              <a:gd name="connsiteX1" fmla="*/ 232991 w 883866"/>
              <a:gd name="connsiteY1" fmla="*/ 292100 h 3114673"/>
              <a:gd name="connsiteX2" fmla="*/ 252041 w 883866"/>
              <a:gd name="connsiteY2" fmla="*/ 406400 h 3114673"/>
              <a:gd name="connsiteX3" fmla="*/ 252041 w 883866"/>
              <a:gd name="connsiteY3" fmla="*/ 495300 h 3114673"/>
              <a:gd name="connsiteX4" fmla="*/ 239341 w 883866"/>
              <a:gd name="connsiteY4" fmla="*/ 1162050 h 3114673"/>
              <a:gd name="connsiteX5" fmla="*/ 169491 w 883866"/>
              <a:gd name="connsiteY5" fmla="*/ 1149350 h 3114673"/>
              <a:gd name="connsiteX6" fmla="*/ 169491 w 883866"/>
              <a:gd name="connsiteY6" fmla="*/ 2228850 h 3114673"/>
              <a:gd name="connsiteX7" fmla="*/ 137741 w 883866"/>
              <a:gd name="connsiteY7" fmla="*/ 2266950 h 3114673"/>
              <a:gd name="connsiteX8" fmla="*/ 125041 w 883866"/>
              <a:gd name="connsiteY8" fmla="*/ 2730500 h 3114673"/>
              <a:gd name="connsiteX9" fmla="*/ 36141 w 883866"/>
              <a:gd name="connsiteY9" fmla="*/ 2771775 h 3114673"/>
              <a:gd name="connsiteX10" fmla="*/ 2804 w 883866"/>
              <a:gd name="connsiteY10" fmla="*/ 2928937 h 3114673"/>
              <a:gd name="connsiteX11" fmla="*/ 131392 w 883866"/>
              <a:gd name="connsiteY11" fmla="*/ 3105150 h 3114673"/>
              <a:gd name="connsiteX12" fmla="*/ 740991 w 883866"/>
              <a:gd name="connsiteY12" fmla="*/ 3114673 h 3114673"/>
              <a:gd name="connsiteX13" fmla="*/ 883866 w 883866"/>
              <a:gd name="connsiteY13" fmla="*/ 2790825 h 3114673"/>
              <a:gd name="connsiteX14" fmla="*/ 750516 w 883866"/>
              <a:gd name="connsiteY14" fmla="*/ 2751137 h 3114673"/>
              <a:gd name="connsiteX15" fmla="*/ 766391 w 883866"/>
              <a:gd name="connsiteY15" fmla="*/ 2241550 h 3114673"/>
              <a:gd name="connsiteX16" fmla="*/ 709241 w 883866"/>
              <a:gd name="connsiteY16" fmla="*/ 2222500 h 3114673"/>
              <a:gd name="connsiteX17" fmla="*/ 728291 w 883866"/>
              <a:gd name="connsiteY17" fmla="*/ 1155700 h 3114673"/>
              <a:gd name="connsiteX18" fmla="*/ 658441 w 883866"/>
              <a:gd name="connsiteY18" fmla="*/ 1117600 h 3114673"/>
              <a:gd name="connsiteX19" fmla="*/ 658441 w 883866"/>
              <a:gd name="connsiteY19" fmla="*/ 400050 h 3114673"/>
              <a:gd name="connsiteX20" fmla="*/ 633041 w 883866"/>
              <a:gd name="connsiteY20" fmla="*/ 361950 h 3114673"/>
              <a:gd name="connsiteX21" fmla="*/ 626691 w 883866"/>
              <a:gd name="connsiteY21" fmla="*/ 0 h 3114673"/>
              <a:gd name="connsiteX22" fmla="*/ 252041 w 883866"/>
              <a:gd name="connsiteY22" fmla="*/ 6350 h 3114673"/>
              <a:gd name="connsiteX0" fmla="*/ 252041 w 883866"/>
              <a:gd name="connsiteY0" fmla="*/ 6350 h 3114673"/>
              <a:gd name="connsiteX1" fmla="*/ 232991 w 883866"/>
              <a:gd name="connsiteY1" fmla="*/ 292100 h 3114673"/>
              <a:gd name="connsiteX2" fmla="*/ 252041 w 883866"/>
              <a:gd name="connsiteY2" fmla="*/ 406400 h 3114673"/>
              <a:gd name="connsiteX3" fmla="*/ 252041 w 883866"/>
              <a:gd name="connsiteY3" fmla="*/ 495300 h 3114673"/>
              <a:gd name="connsiteX4" fmla="*/ 239341 w 883866"/>
              <a:gd name="connsiteY4" fmla="*/ 1162050 h 3114673"/>
              <a:gd name="connsiteX5" fmla="*/ 169491 w 883866"/>
              <a:gd name="connsiteY5" fmla="*/ 1149350 h 3114673"/>
              <a:gd name="connsiteX6" fmla="*/ 169491 w 883866"/>
              <a:gd name="connsiteY6" fmla="*/ 2228850 h 3114673"/>
              <a:gd name="connsiteX7" fmla="*/ 137741 w 883866"/>
              <a:gd name="connsiteY7" fmla="*/ 2266950 h 3114673"/>
              <a:gd name="connsiteX8" fmla="*/ 125041 w 883866"/>
              <a:gd name="connsiteY8" fmla="*/ 2730500 h 3114673"/>
              <a:gd name="connsiteX9" fmla="*/ 36141 w 883866"/>
              <a:gd name="connsiteY9" fmla="*/ 2771775 h 3114673"/>
              <a:gd name="connsiteX10" fmla="*/ 2804 w 883866"/>
              <a:gd name="connsiteY10" fmla="*/ 2928937 h 3114673"/>
              <a:gd name="connsiteX11" fmla="*/ 131392 w 883866"/>
              <a:gd name="connsiteY11" fmla="*/ 3105150 h 3114673"/>
              <a:gd name="connsiteX12" fmla="*/ 740991 w 883866"/>
              <a:gd name="connsiteY12" fmla="*/ 3114673 h 3114673"/>
              <a:gd name="connsiteX13" fmla="*/ 883866 w 883866"/>
              <a:gd name="connsiteY13" fmla="*/ 2790825 h 3114673"/>
              <a:gd name="connsiteX14" fmla="*/ 750516 w 883866"/>
              <a:gd name="connsiteY14" fmla="*/ 2751137 h 3114673"/>
              <a:gd name="connsiteX15" fmla="*/ 766391 w 883866"/>
              <a:gd name="connsiteY15" fmla="*/ 2241550 h 3114673"/>
              <a:gd name="connsiteX16" fmla="*/ 709241 w 883866"/>
              <a:gd name="connsiteY16" fmla="*/ 2222500 h 3114673"/>
              <a:gd name="connsiteX17" fmla="*/ 728291 w 883866"/>
              <a:gd name="connsiteY17" fmla="*/ 1155700 h 3114673"/>
              <a:gd name="connsiteX18" fmla="*/ 658441 w 883866"/>
              <a:gd name="connsiteY18" fmla="*/ 1117600 h 3114673"/>
              <a:gd name="connsiteX19" fmla="*/ 658441 w 883866"/>
              <a:gd name="connsiteY19" fmla="*/ 400050 h 3114673"/>
              <a:gd name="connsiteX20" fmla="*/ 633041 w 883866"/>
              <a:gd name="connsiteY20" fmla="*/ 361950 h 3114673"/>
              <a:gd name="connsiteX21" fmla="*/ 626691 w 883866"/>
              <a:gd name="connsiteY21" fmla="*/ 0 h 3114673"/>
              <a:gd name="connsiteX22" fmla="*/ 252041 w 883866"/>
              <a:gd name="connsiteY22" fmla="*/ 6350 h 3114673"/>
              <a:gd name="connsiteX0" fmla="*/ 252041 w 883866"/>
              <a:gd name="connsiteY0" fmla="*/ 6350 h 3114673"/>
              <a:gd name="connsiteX1" fmla="*/ 232991 w 883866"/>
              <a:gd name="connsiteY1" fmla="*/ 292100 h 3114673"/>
              <a:gd name="connsiteX2" fmla="*/ 252041 w 883866"/>
              <a:gd name="connsiteY2" fmla="*/ 406400 h 3114673"/>
              <a:gd name="connsiteX3" fmla="*/ 252041 w 883866"/>
              <a:gd name="connsiteY3" fmla="*/ 495300 h 3114673"/>
              <a:gd name="connsiteX4" fmla="*/ 239341 w 883866"/>
              <a:gd name="connsiteY4" fmla="*/ 1162050 h 3114673"/>
              <a:gd name="connsiteX5" fmla="*/ 169491 w 883866"/>
              <a:gd name="connsiteY5" fmla="*/ 1149350 h 3114673"/>
              <a:gd name="connsiteX6" fmla="*/ 169491 w 883866"/>
              <a:gd name="connsiteY6" fmla="*/ 2228850 h 3114673"/>
              <a:gd name="connsiteX7" fmla="*/ 137741 w 883866"/>
              <a:gd name="connsiteY7" fmla="*/ 2266950 h 3114673"/>
              <a:gd name="connsiteX8" fmla="*/ 125041 w 883866"/>
              <a:gd name="connsiteY8" fmla="*/ 2730500 h 3114673"/>
              <a:gd name="connsiteX9" fmla="*/ 36141 w 883866"/>
              <a:gd name="connsiteY9" fmla="*/ 2771775 h 3114673"/>
              <a:gd name="connsiteX10" fmla="*/ 2804 w 883866"/>
              <a:gd name="connsiteY10" fmla="*/ 2928937 h 3114673"/>
              <a:gd name="connsiteX11" fmla="*/ 117105 w 883866"/>
              <a:gd name="connsiteY11" fmla="*/ 3105150 h 3114673"/>
              <a:gd name="connsiteX12" fmla="*/ 740991 w 883866"/>
              <a:gd name="connsiteY12" fmla="*/ 3114673 h 3114673"/>
              <a:gd name="connsiteX13" fmla="*/ 883866 w 883866"/>
              <a:gd name="connsiteY13" fmla="*/ 2790825 h 3114673"/>
              <a:gd name="connsiteX14" fmla="*/ 750516 w 883866"/>
              <a:gd name="connsiteY14" fmla="*/ 2751137 h 3114673"/>
              <a:gd name="connsiteX15" fmla="*/ 766391 w 883866"/>
              <a:gd name="connsiteY15" fmla="*/ 2241550 h 3114673"/>
              <a:gd name="connsiteX16" fmla="*/ 709241 w 883866"/>
              <a:gd name="connsiteY16" fmla="*/ 2222500 h 3114673"/>
              <a:gd name="connsiteX17" fmla="*/ 728291 w 883866"/>
              <a:gd name="connsiteY17" fmla="*/ 1155700 h 3114673"/>
              <a:gd name="connsiteX18" fmla="*/ 658441 w 883866"/>
              <a:gd name="connsiteY18" fmla="*/ 1117600 h 3114673"/>
              <a:gd name="connsiteX19" fmla="*/ 658441 w 883866"/>
              <a:gd name="connsiteY19" fmla="*/ 400050 h 3114673"/>
              <a:gd name="connsiteX20" fmla="*/ 633041 w 883866"/>
              <a:gd name="connsiteY20" fmla="*/ 361950 h 3114673"/>
              <a:gd name="connsiteX21" fmla="*/ 626691 w 883866"/>
              <a:gd name="connsiteY21" fmla="*/ 0 h 3114673"/>
              <a:gd name="connsiteX22" fmla="*/ 252041 w 883866"/>
              <a:gd name="connsiteY22" fmla="*/ 6350 h 3114673"/>
              <a:gd name="connsiteX0" fmla="*/ 243402 w 875227"/>
              <a:gd name="connsiteY0" fmla="*/ 6350 h 3114673"/>
              <a:gd name="connsiteX1" fmla="*/ 224352 w 875227"/>
              <a:gd name="connsiteY1" fmla="*/ 292100 h 3114673"/>
              <a:gd name="connsiteX2" fmla="*/ 243402 w 875227"/>
              <a:gd name="connsiteY2" fmla="*/ 406400 h 3114673"/>
              <a:gd name="connsiteX3" fmla="*/ 243402 w 875227"/>
              <a:gd name="connsiteY3" fmla="*/ 495300 h 3114673"/>
              <a:gd name="connsiteX4" fmla="*/ 230702 w 875227"/>
              <a:gd name="connsiteY4" fmla="*/ 1162050 h 3114673"/>
              <a:gd name="connsiteX5" fmla="*/ 160852 w 875227"/>
              <a:gd name="connsiteY5" fmla="*/ 1149350 h 3114673"/>
              <a:gd name="connsiteX6" fmla="*/ 160852 w 875227"/>
              <a:gd name="connsiteY6" fmla="*/ 2228850 h 3114673"/>
              <a:gd name="connsiteX7" fmla="*/ 129102 w 875227"/>
              <a:gd name="connsiteY7" fmla="*/ 2266950 h 3114673"/>
              <a:gd name="connsiteX8" fmla="*/ 116402 w 875227"/>
              <a:gd name="connsiteY8" fmla="*/ 2730500 h 3114673"/>
              <a:gd name="connsiteX9" fmla="*/ 27502 w 875227"/>
              <a:gd name="connsiteY9" fmla="*/ 2771775 h 3114673"/>
              <a:gd name="connsiteX10" fmla="*/ 3690 w 875227"/>
              <a:gd name="connsiteY10" fmla="*/ 2905124 h 3114673"/>
              <a:gd name="connsiteX11" fmla="*/ 108466 w 875227"/>
              <a:gd name="connsiteY11" fmla="*/ 3105150 h 3114673"/>
              <a:gd name="connsiteX12" fmla="*/ 732352 w 875227"/>
              <a:gd name="connsiteY12" fmla="*/ 3114673 h 3114673"/>
              <a:gd name="connsiteX13" fmla="*/ 875227 w 875227"/>
              <a:gd name="connsiteY13" fmla="*/ 2790825 h 3114673"/>
              <a:gd name="connsiteX14" fmla="*/ 741877 w 875227"/>
              <a:gd name="connsiteY14" fmla="*/ 2751137 h 3114673"/>
              <a:gd name="connsiteX15" fmla="*/ 757752 w 875227"/>
              <a:gd name="connsiteY15" fmla="*/ 2241550 h 3114673"/>
              <a:gd name="connsiteX16" fmla="*/ 700602 w 875227"/>
              <a:gd name="connsiteY16" fmla="*/ 2222500 h 3114673"/>
              <a:gd name="connsiteX17" fmla="*/ 719652 w 875227"/>
              <a:gd name="connsiteY17" fmla="*/ 1155700 h 3114673"/>
              <a:gd name="connsiteX18" fmla="*/ 649802 w 875227"/>
              <a:gd name="connsiteY18" fmla="*/ 1117600 h 3114673"/>
              <a:gd name="connsiteX19" fmla="*/ 649802 w 875227"/>
              <a:gd name="connsiteY19" fmla="*/ 400050 h 3114673"/>
              <a:gd name="connsiteX20" fmla="*/ 624402 w 875227"/>
              <a:gd name="connsiteY20" fmla="*/ 361950 h 3114673"/>
              <a:gd name="connsiteX21" fmla="*/ 618052 w 875227"/>
              <a:gd name="connsiteY21" fmla="*/ 0 h 3114673"/>
              <a:gd name="connsiteX22" fmla="*/ 243402 w 87522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23812 w 871537"/>
              <a:gd name="connsiteY9" fmla="*/ 2771775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23812 w 871537"/>
              <a:gd name="connsiteY9" fmla="*/ 2771775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23812 w 871537"/>
              <a:gd name="connsiteY9" fmla="*/ 2771775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9524 w 871537"/>
              <a:gd name="connsiteY9" fmla="*/ 2781300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9524 w 871537"/>
              <a:gd name="connsiteY9" fmla="*/ 2781300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71537 w 871537"/>
              <a:gd name="connsiteY13" fmla="*/ 2790825 h 3114673"/>
              <a:gd name="connsiteX14" fmla="*/ 738187 w 871537"/>
              <a:gd name="connsiteY14" fmla="*/ 2751137 h 3114673"/>
              <a:gd name="connsiteX15" fmla="*/ 754062 w 871537"/>
              <a:gd name="connsiteY15" fmla="*/ 2241550 h 3114673"/>
              <a:gd name="connsiteX16" fmla="*/ 696912 w 871537"/>
              <a:gd name="connsiteY16" fmla="*/ 2222500 h 3114673"/>
              <a:gd name="connsiteX17" fmla="*/ 715962 w 871537"/>
              <a:gd name="connsiteY17" fmla="*/ 1155700 h 3114673"/>
              <a:gd name="connsiteX18" fmla="*/ 646112 w 871537"/>
              <a:gd name="connsiteY18" fmla="*/ 1117600 h 3114673"/>
              <a:gd name="connsiteX19" fmla="*/ 646112 w 871537"/>
              <a:gd name="connsiteY19" fmla="*/ 400050 h 3114673"/>
              <a:gd name="connsiteX20" fmla="*/ 620712 w 871537"/>
              <a:gd name="connsiteY20" fmla="*/ 361950 h 3114673"/>
              <a:gd name="connsiteX21" fmla="*/ 614362 w 871537"/>
              <a:gd name="connsiteY21" fmla="*/ 0 h 3114673"/>
              <a:gd name="connsiteX22" fmla="*/ 239712 w 871537"/>
              <a:gd name="connsiteY22" fmla="*/ 6350 h 3114673"/>
              <a:gd name="connsiteX0" fmla="*/ 239712 w 877634"/>
              <a:gd name="connsiteY0" fmla="*/ 6350 h 3114673"/>
              <a:gd name="connsiteX1" fmla="*/ 220662 w 877634"/>
              <a:gd name="connsiteY1" fmla="*/ 292100 h 3114673"/>
              <a:gd name="connsiteX2" fmla="*/ 239712 w 877634"/>
              <a:gd name="connsiteY2" fmla="*/ 406400 h 3114673"/>
              <a:gd name="connsiteX3" fmla="*/ 239712 w 877634"/>
              <a:gd name="connsiteY3" fmla="*/ 495300 h 3114673"/>
              <a:gd name="connsiteX4" fmla="*/ 227012 w 877634"/>
              <a:gd name="connsiteY4" fmla="*/ 1162050 h 3114673"/>
              <a:gd name="connsiteX5" fmla="*/ 157162 w 877634"/>
              <a:gd name="connsiteY5" fmla="*/ 1149350 h 3114673"/>
              <a:gd name="connsiteX6" fmla="*/ 157162 w 877634"/>
              <a:gd name="connsiteY6" fmla="*/ 2228850 h 3114673"/>
              <a:gd name="connsiteX7" fmla="*/ 125412 w 877634"/>
              <a:gd name="connsiteY7" fmla="*/ 2266950 h 3114673"/>
              <a:gd name="connsiteX8" fmla="*/ 112712 w 877634"/>
              <a:gd name="connsiteY8" fmla="*/ 2730500 h 3114673"/>
              <a:gd name="connsiteX9" fmla="*/ 9524 w 877634"/>
              <a:gd name="connsiteY9" fmla="*/ 2781300 h 3114673"/>
              <a:gd name="connsiteX10" fmla="*/ 0 w 877634"/>
              <a:gd name="connsiteY10" fmla="*/ 2905124 h 3114673"/>
              <a:gd name="connsiteX11" fmla="*/ 104776 w 877634"/>
              <a:gd name="connsiteY11" fmla="*/ 3105150 h 3114673"/>
              <a:gd name="connsiteX12" fmla="*/ 728662 w 877634"/>
              <a:gd name="connsiteY12" fmla="*/ 3114673 h 3114673"/>
              <a:gd name="connsiteX13" fmla="*/ 854868 w 877634"/>
              <a:gd name="connsiteY13" fmla="*/ 2905123 h 3114673"/>
              <a:gd name="connsiteX14" fmla="*/ 871537 w 877634"/>
              <a:gd name="connsiteY14" fmla="*/ 2790825 h 3114673"/>
              <a:gd name="connsiteX15" fmla="*/ 738187 w 877634"/>
              <a:gd name="connsiteY15" fmla="*/ 2751137 h 3114673"/>
              <a:gd name="connsiteX16" fmla="*/ 754062 w 877634"/>
              <a:gd name="connsiteY16" fmla="*/ 2241550 h 3114673"/>
              <a:gd name="connsiteX17" fmla="*/ 696912 w 877634"/>
              <a:gd name="connsiteY17" fmla="*/ 2222500 h 3114673"/>
              <a:gd name="connsiteX18" fmla="*/ 715962 w 877634"/>
              <a:gd name="connsiteY18" fmla="*/ 1155700 h 3114673"/>
              <a:gd name="connsiteX19" fmla="*/ 646112 w 877634"/>
              <a:gd name="connsiteY19" fmla="*/ 1117600 h 3114673"/>
              <a:gd name="connsiteX20" fmla="*/ 646112 w 877634"/>
              <a:gd name="connsiteY20" fmla="*/ 400050 h 3114673"/>
              <a:gd name="connsiteX21" fmla="*/ 620712 w 877634"/>
              <a:gd name="connsiteY21" fmla="*/ 361950 h 3114673"/>
              <a:gd name="connsiteX22" fmla="*/ 614362 w 877634"/>
              <a:gd name="connsiteY22" fmla="*/ 0 h 3114673"/>
              <a:gd name="connsiteX23" fmla="*/ 239712 w 877634"/>
              <a:gd name="connsiteY23" fmla="*/ 6350 h 3114673"/>
              <a:gd name="connsiteX0" fmla="*/ 239712 w 877634"/>
              <a:gd name="connsiteY0" fmla="*/ 6350 h 3114673"/>
              <a:gd name="connsiteX1" fmla="*/ 220662 w 877634"/>
              <a:gd name="connsiteY1" fmla="*/ 292100 h 3114673"/>
              <a:gd name="connsiteX2" fmla="*/ 239712 w 877634"/>
              <a:gd name="connsiteY2" fmla="*/ 406400 h 3114673"/>
              <a:gd name="connsiteX3" fmla="*/ 239712 w 877634"/>
              <a:gd name="connsiteY3" fmla="*/ 495300 h 3114673"/>
              <a:gd name="connsiteX4" fmla="*/ 227012 w 877634"/>
              <a:gd name="connsiteY4" fmla="*/ 1162050 h 3114673"/>
              <a:gd name="connsiteX5" fmla="*/ 157162 w 877634"/>
              <a:gd name="connsiteY5" fmla="*/ 1149350 h 3114673"/>
              <a:gd name="connsiteX6" fmla="*/ 157162 w 877634"/>
              <a:gd name="connsiteY6" fmla="*/ 2228850 h 3114673"/>
              <a:gd name="connsiteX7" fmla="*/ 125412 w 877634"/>
              <a:gd name="connsiteY7" fmla="*/ 2266950 h 3114673"/>
              <a:gd name="connsiteX8" fmla="*/ 112712 w 877634"/>
              <a:gd name="connsiteY8" fmla="*/ 2730500 h 3114673"/>
              <a:gd name="connsiteX9" fmla="*/ 9524 w 877634"/>
              <a:gd name="connsiteY9" fmla="*/ 2781300 h 3114673"/>
              <a:gd name="connsiteX10" fmla="*/ 0 w 877634"/>
              <a:gd name="connsiteY10" fmla="*/ 2905124 h 3114673"/>
              <a:gd name="connsiteX11" fmla="*/ 104776 w 877634"/>
              <a:gd name="connsiteY11" fmla="*/ 3105150 h 3114673"/>
              <a:gd name="connsiteX12" fmla="*/ 728662 w 877634"/>
              <a:gd name="connsiteY12" fmla="*/ 3114673 h 3114673"/>
              <a:gd name="connsiteX13" fmla="*/ 854868 w 877634"/>
              <a:gd name="connsiteY13" fmla="*/ 2905123 h 3114673"/>
              <a:gd name="connsiteX14" fmla="*/ 871537 w 877634"/>
              <a:gd name="connsiteY14" fmla="*/ 2790825 h 3114673"/>
              <a:gd name="connsiteX15" fmla="*/ 738187 w 877634"/>
              <a:gd name="connsiteY15" fmla="*/ 2751137 h 3114673"/>
              <a:gd name="connsiteX16" fmla="*/ 754062 w 877634"/>
              <a:gd name="connsiteY16" fmla="*/ 2241550 h 3114673"/>
              <a:gd name="connsiteX17" fmla="*/ 696912 w 877634"/>
              <a:gd name="connsiteY17" fmla="*/ 2222500 h 3114673"/>
              <a:gd name="connsiteX18" fmla="*/ 715962 w 877634"/>
              <a:gd name="connsiteY18" fmla="*/ 1155700 h 3114673"/>
              <a:gd name="connsiteX19" fmla="*/ 646112 w 877634"/>
              <a:gd name="connsiteY19" fmla="*/ 1117600 h 3114673"/>
              <a:gd name="connsiteX20" fmla="*/ 646112 w 877634"/>
              <a:gd name="connsiteY20" fmla="*/ 400050 h 3114673"/>
              <a:gd name="connsiteX21" fmla="*/ 620712 w 877634"/>
              <a:gd name="connsiteY21" fmla="*/ 361950 h 3114673"/>
              <a:gd name="connsiteX22" fmla="*/ 614362 w 877634"/>
              <a:gd name="connsiteY22" fmla="*/ 0 h 3114673"/>
              <a:gd name="connsiteX23" fmla="*/ 239712 w 877634"/>
              <a:gd name="connsiteY23" fmla="*/ 6350 h 3114673"/>
              <a:gd name="connsiteX0" fmla="*/ 239712 w 877634"/>
              <a:gd name="connsiteY0" fmla="*/ 6350 h 3114673"/>
              <a:gd name="connsiteX1" fmla="*/ 220662 w 877634"/>
              <a:gd name="connsiteY1" fmla="*/ 292100 h 3114673"/>
              <a:gd name="connsiteX2" fmla="*/ 239712 w 877634"/>
              <a:gd name="connsiteY2" fmla="*/ 406400 h 3114673"/>
              <a:gd name="connsiteX3" fmla="*/ 239712 w 877634"/>
              <a:gd name="connsiteY3" fmla="*/ 495300 h 3114673"/>
              <a:gd name="connsiteX4" fmla="*/ 227012 w 877634"/>
              <a:gd name="connsiteY4" fmla="*/ 1162050 h 3114673"/>
              <a:gd name="connsiteX5" fmla="*/ 157162 w 877634"/>
              <a:gd name="connsiteY5" fmla="*/ 1149350 h 3114673"/>
              <a:gd name="connsiteX6" fmla="*/ 157162 w 877634"/>
              <a:gd name="connsiteY6" fmla="*/ 2228850 h 3114673"/>
              <a:gd name="connsiteX7" fmla="*/ 125412 w 877634"/>
              <a:gd name="connsiteY7" fmla="*/ 2266950 h 3114673"/>
              <a:gd name="connsiteX8" fmla="*/ 112712 w 877634"/>
              <a:gd name="connsiteY8" fmla="*/ 2730500 h 3114673"/>
              <a:gd name="connsiteX9" fmla="*/ 9524 w 877634"/>
              <a:gd name="connsiteY9" fmla="*/ 2781300 h 3114673"/>
              <a:gd name="connsiteX10" fmla="*/ 0 w 877634"/>
              <a:gd name="connsiteY10" fmla="*/ 2905124 h 3114673"/>
              <a:gd name="connsiteX11" fmla="*/ 104776 w 877634"/>
              <a:gd name="connsiteY11" fmla="*/ 3105150 h 3114673"/>
              <a:gd name="connsiteX12" fmla="*/ 728662 w 877634"/>
              <a:gd name="connsiteY12" fmla="*/ 3114673 h 3114673"/>
              <a:gd name="connsiteX13" fmla="*/ 854868 w 877634"/>
              <a:gd name="connsiteY13" fmla="*/ 2905123 h 3114673"/>
              <a:gd name="connsiteX14" fmla="*/ 871537 w 877634"/>
              <a:gd name="connsiteY14" fmla="*/ 2790825 h 3114673"/>
              <a:gd name="connsiteX15" fmla="*/ 738187 w 877634"/>
              <a:gd name="connsiteY15" fmla="*/ 2751137 h 3114673"/>
              <a:gd name="connsiteX16" fmla="*/ 754062 w 877634"/>
              <a:gd name="connsiteY16" fmla="*/ 2241550 h 3114673"/>
              <a:gd name="connsiteX17" fmla="*/ 696912 w 877634"/>
              <a:gd name="connsiteY17" fmla="*/ 2222500 h 3114673"/>
              <a:gd name="connsiteX18" fmla="*/ 715962 w 877634"/>
              <a:gd name="connsiteY18" fmla="*/ 1155700 h 3114673"/>
              <a:gd name="connsiteX19" fmla="*/ 646112 w 877634"/>
              <a:gd name="connsiteY19" fmla="*/ 1117600 h 3114673"/>
              <a:gd name="connsiteX20" fmla="*/ 646112 w 877634"/>
              <a:gd name="connsiteY20" fmla="*/ 400050 h 3114673"/>
              <a:gd name="connsiteX21" fmla="*/ 620712 w 877634"/>
              <a:gd name="connsiteY21" fmla="*/ 361950 h 3114673"/>
              <a:gd name="connsiteX22" fmla="*/ 614362 w 877634"/>
              <a:gd name="connsiteY22" fmla="*/ 0 h 3114673"/>
              <a:gd name="connsiteX23" fmla="*/ 239712 w 877634"/>
              <a:gd name="connsiteY23" fmla="*/ 6350 h 3114673"/>
              <a:gd name="connsiteX0" fmla="*/ 239712 w 877634"/>
              <a:gd name="connsiteY0" fmla="*/ 6350 h 3114673"/>
              <a:gd name="connsiteX1" fmla="*/ 220662 w 877634"/>
              <a:gd name="connsiteY1" fmla="*/ 292100 h 3114673"/>
              <a:gd name="connsiteX2" fmla="*/ 239712 w 877634"/>
              <a:gd name="connsiteY2" fmla="*/ 406400 h 3114673"/>
              <a:gd name="connsiteX3" fmla="*/ 239712 w 877634"/>
              <a:gd name="connsiteY3" fmla="*/ 495300 h 3114673"/>
              <a:gd name="connsiteX4" fmla="*/ 227012 w 877634"/>
              <a:gd name="connsiteY4" fmla="*/ 1162050 h 3114673"/>
              <a:gd name="connsiteX5" fmla="*/ 157162 w 877634"/>
              <a:gd name="connsiteY5" fmla="*/ 1149350 h 3114673"/>
              <a:gd name="connsiteX6" fmla="*/ 157162 w 877634"/>
              <a:gd name="connsiteY6" fmla="*/ 2228850 h 3114673"/>
              <a:gd name="connsiteX7" fmla="*/ 125412 w 877634"/>
              <a:gd name="connsiteY7" fmla="*/ 2266950 h 3114673"/>
              <a:gd name="connsiteX8" fmla="*/ 112712 w 877634"/>
              <a:gd name="connsiteY8" fmla="*/ 2730500 h 3114673"/>
              <a:gd name="connsiteX9" fmla="*/ 9524 w 877634"/>
              <a:gd name="connsiteY9" fmla="*/ 2781300 h 3114673"/>
              <a:gd name="connsiteX10" fmla="*/ 0 w 877634"/>
              <a:gd name="connsiteY10" fmla="*/ 2905124 h 3114673"/>
              <a:gd name="connsiteX11" fmla="*/ 104776 w 877634"/>
              <a:gd name="connsiteY11" fmla="*/ 3105150 h 3114673"/>
              <a:gd name="connsiteX12" fmla="*/ 728662 w 877634"/>
              <a:gd name="connsiteY12" fmla="*/ 3114673 h 3114673"/>
              <a:gd name="connsiteX13" fmla="*/ 854868 w 877634"/>
              <a:gd name="connsiteY13" fmla="*/ 2905123 h 3114673"/>
              <a:gd name="connsiteX14" fmla="*/ 871537 w 877634"/>
              <a:gd name="connsiteY14" fmla="*/ 2790825 h 3114673"/>
              <a:gd name="connsiteX15" fmla="*/ 738187 w 877634"/>
              <a:gd name="connsiteY15" fmla="*/ 2751137 h 3114673"/>
              <a:gd name="connsiteX16" fmla="*/ 754062 w 877634"/>
              <a:gd name="connsiteY16" fmla="*/ 2241550 h 3114673"/>
              <a:gd name="connsiteX17" fmla="*/ 696912 w 877634"/>
              <a:gd name="connsiteY17" fmla="*/ 2222500 h 3114673"/>
              <a:gd name="connsiteX18" fmla="*/ 715962 w 877634"/>
              <a:gd name="connsiteY18" fmla="*/ 1155700 h 3114673"/>
              <a:gd name="connsiteX19" fmla="*/ 646112 w 877634"/>
              <a:gd name="connsiteY19" fmla="*/ 1117600 h 3114673"/>
              <a:gd name="connsiteX20" fmla="*/ 646112 w 877634"/>
              <a:gd name="connsiteY20" fmla="*/ 400050 h 3114673"/>
              <a:gd name="connsiteX21" fmla="*/ 620712 w 877634"/>
              <a:gd name="connsiteY21" fmla="*/ 361950 h 3114673"/>
              <a:gd name="connsiteX22" fmla="*/ 614362 w 877634"/>
              <a:gd name="connsiteY22" fmla="*/ 0 h 3114673"/>
              <a:gd name="connsiteX23" fmla="*/ 239712 w 877634"/>
              <a:gd name="connsiteY23" fmla="*/ 6350 h 3114673"/>
              <a:gd name="connsiteX0" fmla="*/ 239712 w 875467"/>
              <a:gd name="connsiteY0" fmla="*/ 6350 h 3114673"/>
              <a:gd name="connsiteX1" fmla="*/ 220662 w 875467"/>
              <a:gd name="connsiteY1" fmla="*/ 292100 h 3114673"/>
              <a:gd name="connsiteX2" fmla="*/ 239712 w 875467"/>
              <a:gd name="connsiteY2" fmla="*/ 406400 h 3114673"/>
              <a:gd name="connsiteX3" fmla="*/ 239712 w 875467"/>
              <a:gd name="connsiteY3" fmla="*/ 495300 h 3114673"/>
              <a:gd name="connsiteX4" fmla="*/ 227012 w 875467"/>
              <a:gd name="connsiteY4" fmla="*/ 1162050 h 3114673"/>
              <a:gd name="connsiteX5" fmla="*/ 157162 w 875467"/>
              <a:gd name="connsiteY5" fmla="*/ 1149350 h 3114673"/>
              <a:gd name="connsiteX6" fmla="*/ 157162 w 875467"/>
              <a:gd name="connsiteY6" fmla="*/ 2228850 h 3114673"/>
              <a:gd name="connsiteX7" fmla="*/ 125412 w 875467"/>
              <a:gd name="connsiteY7" fmla="*/ 2266950 h 3114673"/>
              <a:gd name="connsiteX8" fmla="*/ 112712 w 875467"/>
              <a:gd name="connsiteY8" fmla="*/ 2730500 h 3114673"/>
              <a:gd name="connsiteX9" fmla="*/ 9524 w 875467"/>
              <a:gd name="connsiteY9" fmla="*/ 2781300 h 3114673"/>
              <a:gd name="connsiteX10" fmla="*/ 0 w 875467"/>
              <a:gd name="connsiteY10" fmla="*/ 2905124 h 3114673"/>
              <a:gd name="connsiteX11" fmla="*/ 104776 w 875467"/>
              <a:gd name="connsiteY11" fmla="*/ 3105150 h 3114673"/>
              <a:gd name="connsiteX12" fmla="*/ 728662 w 875467"/>
              <a:gd name="connsiteY12" fmla="*/ 3114673 h 3114673"/>
              <a:gd name="connsiteX13" fmla="*/ 854868 w 875467"/>
              <a:gd name="connsiteY13" fmla="*/ 2905123 h 3114673"/>
              <a:gd name="connsiteX14" fmla="*/ 871537 w 875467"/>
              <a:gd name="connsiteY14" fmla="*/ 2790825 h 3114673"/>
              <a:gd name="connsiteX15" fmla="*/ 738187 w 875467"/>
              <a:gd name="connsiteY15" fmla="*/ 2751137 h 3114673"/>
              <a:gd name="connsiteX16" fmla="*/ 754062 w 875467"/>
              <a:gd name="connsiteY16" fmla="*/ 2241550 h 3114673"/>
              <a:gd name="connsiteX17" fmla="*/ 696912 w 875467"/>
              <a:gd name="connsiteY17" fmla="*/ 2222500 h 3114673"/>
              <a:gd name="connsiteX18" fmla="*/ 715962 w 875467"/>
              <a:gd name="connsiteY18" fmla="*/ 1155700 h 3114673"/>
              <a:gd name="connsiteX19" fmla="*/ 646112 w 875467"/>
              <a:gd name="connsiteY19" fmla="*/ 1117600 h 3114673"/>
              <a:gd name="connsiteX20" fmla="*/ 646112 w 875467"/>
              <a:gd name="connsiteY20" fmla="*/ 400050 h 3114673"/>
              <a:gd name="connsiteX21" fmla="*/ 620712 w 875467"/>
              <a:gd name="connsiteY21" fmla="*/ 361950 h 3114673"/>
              <a:gd name="connsiteX22" fmla="*/ 614362 w 875467"/>
              <a:gd name="connsiteY22" fmla="*/ 0 h 3114673"/>
              <a:gd name="connsiteX23" fmla="*/ 239712 w 875467"/>
              <a:gd name="connsiteY23" fmla="*/ 6350 h 3114673"/>
              <a:gd name="connsiteX0" fmla="*/ 239712 w 871537"/>
              <a:gd name="connsiteY0" fmla="*/ 6350 h 3114673"/>
              <a:gd name="connsiteX1" fmla="*/ 220662 w 871537"/>
              <a:gd name="connsiteY1" fmla="*/ 292100 h 3114673"/>
              <a:gd name="connsiteX2" fmla="*/ 239712 w 871537"/>
              <a:gd name="connsiteY2" fmla="*/ 406400 h 3114673"/>
              <a:gd name="connsiteX3" fmla="*/ 239712 w 871537"/>
              <a:gd name="connsiteY3" fmla="*/ 495300 h 3114673"/>
              <a:gd name="connsiteX4" fmla="*/ 227012 w 871537"/>
              <a:gd name="connsiteY4" fmla="*/ 1162050 h 3114673"/>
              <a:gd name="connsiteX5" fmla="*/ 157162 w 871537"/>
              <a:gd name="connsiteY5" fmla="*/ 1149350 h 3114673"/>
              <a:gd name="connsiteX6" fmla="*/ 157162 w 871537"/>
              <a:gd name="connsiteY6" fmla="*/ 2228850 h 3114673"/>
              <a:gd name="connsiteX7" fmla="*/ 125412 w 871537"/>
              <a:gd name="connsiteY7" fmla="*/ 2266950 h 3114673"/>
              <a:gd name="connsiteX8" fmla="*/ 112712 w 871537"/>
              <a:gd name="connsiteY8" fmla="*/ 2730500 h 3114673"/>
              <a:gd name="connsiteX9" fmla="*/ 9524 w 871537"/>
              <a:gd name="connsiteY9" fmla="*/ 2781300 h 3114673"/>
              <a:gd name="connsiteX10" fmla="*/ 0 w 871537"/>
              <a:gd name="connsiteY10" fmla="*/ 2905124 h 3114673"/>
              <a:gd name="connsiteX11" fmla="*/ 104776 w 871537"/>
              <a:gd name="connsiteY11" fmla="*/ 3105150 h 3114673"/>
              <a:gd name="connsiteX12" fmla="*/ 728662 w 871537"/>
              <a:gd name="connsiteY12" fmla="*/ 3114673 h 3114673"/>
              <a:gd name="connsiteX13" fmla="*/ 854868 w 871537"/>
              <a:gd name="connsiteY13" fmla="*/ 2905123 h 3114673"/>
              <a:gd name="connsiteX14" fmla="*/ 871537 w 871537"/>
              <a:gd name="connsiteY14" fmla="*/ 2790825 h 3114673"/>
              <a:gd name="connsiteX15" fmla="*/ 738187 w 871537"/>
              <a:gd name="connsiteY15" fmla="*/ 2751137 h 3114673"/>
              <a:gd name="connsiteX16" fmla="*/ 754062 w 871537"/>
              <a:gd name="connsiteY16" fmla="*/ 2241550 h 3114673"/>
              <a:gd name="connsiteX17" fmla="*/ 696912 w 871537"/>
              <a:gd name="connsiteY17" fmla="*/ 2222500 h 3114673"/>
              <a:gd name="connsiteX18" fmla="*/ 715962 w 871537"/>
              <a:gd name="connsiteY18" fmla="*/ 1155700 h 3114673"/>
              <a:gd name="connsiteX19" fmla="*/ 646112 w 871537"/>
              <a:gd name="connsiteY19" fmla="*/ 1117600 h 3114673"/>
              <a:gd name="connsiteX20" fmla="*/ 646112 w 871537"/>
              <a:gd name="connsiteY20" fmla="*/ 400050 h 3114673"/>
              <a:gd name="connsiteX21" fmla="*/ 620712 w 871537"/>
              <a:gd name="connsiteY21" fmla="*/ 361950 h 3114673"/>
              <a:gd name="connsiteX22" fmla="*/ 614362 w 871537"/>
              <a:gd name="connsiteY22" fmla="*/ 0 h 3114673"/>
              <a:gd name="connsiteX23" fmla="*/ 239712 w 871537"/>
              <a:gd name="connsiteY23" fmla="*/ 6350 h 31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537" h="3114673">
                <a:moveTo>
                  <a:pt x="239712" y="6350"/>
                </a:moveTo>
                <a:lnTo>
                  <a:pt x="220662" y="292100"/>
                </a:lnTo>
                <a:lnTo>
                  <a:pt x="239712" y="406400"/>
                </a:lnTo>
                <a:lnTo>
                  <a:pt x="239712" y="495300"/>
                </a:lnTo>
                <a:lnTo>
                  <a:pt x="227012" y="1162050"/>
                </a:lnTo>
                <a:lnTo>
                  <a:pt x="157162" y="1149350"/>
                </a:lnTo>
                <a:lnTo>
                  <a:pt x="157162" y="2228850"/>
                </a:lnTo>
                <a:lnTo>
                  <a:pt x="125412" y="2266950"/>
                </a:lnTo>
                <a:lnTo>
                  <a:pt x="112712" y="2730500"/>
                </a:lnTo>
                <a:cubicBezTo>
                  <a:pt x="121179" y="2731558"/>
                  <a:pt x="46301" y="2768336"/>
                  <a:pt x="9524" y="2781300"/>
                </a:cubicBezTo>
                <a:cubicBezTo>
                  <a:pt x="-6880" y="2831042"/>
                  <a:pt x="11907" y="2859880"/>
                  <a:pt x="0" y="2905124"/>
                </a:cubicBezTo>
                <a:cubicBezTo>
                  <a:pt x="11906" y="2931318"/>
                  <a:pt x="52389" y="3012282"/>
                  <a:pt x="104776" y="3105150"/>
                </a:cubicBezTo>
                <a:cubicBezTo>
                  <a:pt x="190501" y="3107531"/>
                  <a:pt x="574675" y="3114674"/>
                  <a:pt x="728662" y="3114673"/>
                </a:cubicBezTo>
                <a:cubicBezTo>
                  <a:pt x="802877" y="3004341"/>
                  <a:pt x="814387" y="2963861"/>
                  <a:pt x="854868" y="2905123"/>
                </a:cubicBezTo>
                <a:cubicBezTo>
                  <a:pt x="866773" y="2851148"/>
                  <a:pt x="856852" y="2882371"/>
                  <a:pt x="871537" y="2790825"/>
                </a:cubicBezTo>
                <a:lnTo>
                  <a:pt x="738187" y="2751137"/>
                </a:lnTo>
                <a:cubicBezTo>
                  <a:pt x="740304" y="2586037"/>
                  <a:pt x="751945" y="2406650"/>
                  <a:pt x="754062" y="2241550"/>
                </a:cubicBezTo>
                <a:lnTo>
                  <a:pt x="696912" y="2222500"/>
                </a:lnTo>
                <a:lnTo>
                  <a:pt x="715962" y="1155700"/>
                </a:lnTo>
                <a:lnTo>
                  <a:pt x="646112" y="1117600"/>
                </a:lnTo>
                <a:lnTo>
                  <a:pt x="646112" y="400050"/>
                </a:lnTo>
                <a:lnTo>
                  <a:pt x="620712" y="361950"/>
                </a:lnTo>
                <a:lnTo>
                  <a:pt x="614362" y="0"/>
                </a:lnTo>
                <a:lnTo>
                  <a:pt x="239712" y="6350"/>
                </a:lnTo>
                <a:close/>
              </a:path>
            </a:pathLst>
          </a:cu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Date Placeholder 7"/>
          <p:cNvSpPr>
            <a:spLocks noGrp="1"/>
          </p:cNvSpPr>
          <p:nvPr>
            <p:ph type="dt" sz="half" idx="10"/>
          </p:nvPr>
        </p:nvSpPr>
        <p:spPr/>
        <p:txBody>
          <a:bodyPr/>
          <a:lstStyle/>
          <a:p>
            <a:fld id="{0F602F11-F2FB-4D39-8228-BC8BEF434F80}" type="datetime7">
              <a:rPr lang="en-US" smtClean="0"/>
              <a:pPr/>
              <a:t>Nov-18</a:t>
            </a:fld>
            <a:endParaRPr lang="en-US"/>
          </a:p>
        </p:txBody>
      </p:sp>
      <p:sp>
        <p:nvSpPr>
          <p:cNvPr id="12" name="Footer Placeholder 11"/>
          <p:cNvSpPr>
            <a:spLocks noGrp="1"/>
          </p:cNvSpPr>
          <p:nvPr>
            <p:ph type="ftr" sz="quarter" idx="11"/>
          </p:nvPr>
        </p:nvSpPr>
        <p:spPr/>
        <p:txBody>
          <a:bodyPr/>
          <a:lstStyle/>
          <a:p>
            <a:r>
              <a:rPr lang="en-US" smtClean="0"/>
              <a:t>DI7</a:t>
            </a:r>
            <a:endParaRPr lang="en-US"/>
          </a:p>
        </p:txBody>
      </p:sp>
      <p:sp>
        <p:nvSpPr>
          <p:cNvPr id="29" name="TextBox 28"/>
          <p:cNvSpPr txBox="1"/>
          <p:nvPr/>
        </p:nvSpPr>
        <p:spPr>
          <a:xfrm>
            <a:off x="10362427" y="1456293"/>
            <a:ext cx="1037967" cy="369332"/>
          </a:xfrm>
          <a:prstGeom prst="rect">
            <a:avLst/>
          </a:prstGeom>
          <a:noFill/>
          <a:ln w="28575">
            <a:solidFill>
              <a:schemeClr val="tx1"/>
            </a:solidFill>
          </a:ln>
        </p:spPr>
        <p:txBody>
          <a:bodyPr wrap="square" rtlCol="0">
            <a:spAutoFit/>
          </a:bodyPr>
          <a:lstStyle/>
          <a:p>
            <a:pPr algn="ctr"/>
            <a:r>
              <a:rPr lang="fr-FR" b="1" dirty="0" smtClean="0"/>
              <a:t>Arbres</a:t>
            </a:r>
            <a:endParaRPr lang="fr-FR" b="1" dirty="0"/>
          </a:p>
        </p:txBody>
      </p:sp>
      <p:cxnSp>
        <p:nvCxnSpPr>
          <p:cNvPr id="36" name="Straight Arrow Connector 35"/>
          <p:cNvCxnSpPr>
            <a:stCxn id="29" idx="1"/>
          </p:cNvCxnSpPr>
          <p:nvPr/>
        </p:nvCxnSpPr>
        <p:spPr>
          <a:xfrm flipH="1">
            <a:off x="8610601" y="1640959"/>
            <a:ext cx="1751826" cy="8498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9" idx="2"/>
          </p:cNvCxnSpPr>
          <p:nvPr/>
        </p:nvCxnSpPr>
        <p:spPr>
          <a:xfrm flipH="1">
            <a:off x="8957595" y="1825625"/>
            <a:ext cx="1923816" cy="2788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5873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avec freins</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40</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33569" y="482166"/>
            <a:ext cx="3921623" cy="646331"/>
          </a:xfrm>
          <a:prstGeom prst="rect">
            <a:avLst/>
          </a:prstGeom>
          <a:noFill/>
        </p:spPr>
        <p:txBody>
          <a:bodyPr wrap="square" rtlCol="0">
            <a:spAutoFit/>
          </a:bodyPr>
          <a:lstStyle/>
          <a:p>
            <a:r>
              <a:rPr lang="fr-FR" dirty="0" smtClean="0"/>
              <a:t>Un exemple est l’écrou à créneaux (HK) et sa goupille (goupille fendue)</a:t>
            </a:r>
          </a:p>
        </p:txBody>
      </p:sp>
      <p:sp>
        <p:nvSpPr>
          <p:cNvPr id="14" name="Right Brace 13"/>
          <p:cNvSpPr/>
          <p:nvPr/>
        </p:nvSpPr>
        <p:spPr>
          <a:xfrm>
            <a:off x="6557319" y="1375719"/>
            <a:ext cx="337751" cy="1416908"/>
          </a:xfrm>
          <a:prstGeom prst="rightBrace">
            <a:avLst>
              <a:gd name="adj1" fmla="val 38921"/>
              <a:gd name="adj2" fmla="val 4709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rotWithShape="1">
          <a:blip r:embed="rId3"/>
          <a:srcRect l="241" t="15421" r="-241" b="440"/>
          <a:stretch/>
        </p:blipFill>
        <p:spPr>
          <a:xfrm>
            <a:off x="7197550" y="1074493"/>
            <a:ext cx="3160542" cy="1458067"/>
          </a:xfrm>
          <a:prstGeom prst="rect">
            <a:avLst/>
          </a:prstGeom>
        </p:spPr>
      </p:pic>
      <p:pic>
        <p:nvPicPr>
          <p:cNvPr id="7" name="Picture 6"/>
          <p:cNvPicPr>
            <a:picLocks noChangeAspect="1"/>
          </p:cNvPicPr>
          <p:nvPr/>
        </p:nvPicPr>
        <p:blipFill rotWithShape="1">
          <a:blip r:embed="rId4"/>
          <a:srcRect b="17978"/>
          <a:stretch/>
        </p:blipFill>
        <p:spPr>
          <a:xfrm>
            <a:off x="7033569" y="2675539"/>
            <a:ext cx="2550795" cy="1586229"/>
          </a:xfrm>
          <a:prstGeom prst="rect">
            <a:avLst/>
          </a:prstGeom>
        </p:spPr>
      </p:pic>
      <p:sp>
        <p:nvSpPr>
          <p:cNvPr id="12" name="TextBox 11"/>
          <p:cNvSpPr txBox="1"/>
          <p:nvPr/>
        </p:nvSpPr>
        <p:spPr>
          <a:xfrm>
            <a:off x="7033569" y="2532560"/>
            <a:ext cx="4168429" cy="369332"/>
          </a:xfrm>
          <a:prstGeom prst="rect">
            <a:avLst/>
          </a:prstGeom>
          <a:noFill/>
        </p:spPr>
        <p:txBody>
          <a:bodyPr wrap="square" rtlCol="0">
            <a:spAutoFit/>
          </a:bodyPr>
          <a:lstStyle/>
          <a:p>
            <a:r>
              <a:rPr lang="fr-FR" dirty="0" smtClean="0"/>
              <a:t>Ecrou HK à créneaux et goupille</a:t>
            </a:r>
            <a:endParaRPr lang="en-US" dirty="0"/>
          </a:p>
        </p:txBody>
      </p:sp>
      <p:pic>
        <p:nvPicPr>
          <p:cNvPr id="15" name="Picture 14"/>
          <p:cNvPicPr>
            <a:picLocks noChangeAspect="1"/>
          </p:cNvPicPr>
          <p:nvPr/>
        </p:nvPicPr>
        <p:blipFill>
          <a:blip r:embed="rId5"/>
          <a:stretch>
            <a:fillRect/>
          </a:stretch>
        </p:blipFill>
        <p:spPr>
          <a:xfrm>
            <a:off x="6708122" y="4840877"/>
            <a:ext cx="3008955" cy="1406208"/>
          </a:xfrm>
          <a:prstGeom prst="rect">
            <a:avLst/>
          </a:prstGeom>
        </p:spPr>
      </p:pic>
      <p:sp>
        <p:nvSpPr>
          <p:cNvPr id="19" name="TextBox 18"/>
          <p:cNvSpPr txBox="1"/>
          <p:nvPr/>
        </p:nvSpPr>
        <p:spPr>
          <a:xfrm>
            <a:off x="7048809" y="4483384"/>
            <a:ext cx="3893511" cy="369332"/>
          </a:xfrm>
          <a:prstGeom prst="rect">
            <a:avLst/>
          </a:prstGeom>
          <a:noFill/>
        </p:spPr>
        <p:txBody>
          <a:bodyPr wrap="square" rtlCol="0">
            <a:spAutoFit/>
          </a:bodyPr>
          <a:lstStyle/>
          <a:p>
            <a:r>
              <a:rPr lang="fr-FR" dirty="0" smtClean="0"/>
              <a:t>Ecrou HK dégagé à créneaux et goupille</a:t>
            </a:r>
            <a:endParaRPr lang="en-US" dirty="0"/>
          </a:p>
        </p:txBody>
      </p:sp>
      <p:sp>
        <p:nvSpPr>
          <p:cNvPr id="3" name="Rectangle 2"/>
          <p:cNvSpPr/>
          <p:nvPr/>
        </p:nvSpPr>
        <p:spPr>
          <a:xfrm>
            <a:off x="6784522" y="331470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658306" y="486541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686426" y="4857813"/>
            <a:ext cx="70588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833508" y="4869044"/>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726194" y="4900582"/>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514428" y="5098331"/>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6417112" y="5123098"/>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p:cNvCxnSpPr/>
          <p:nvPr/>
        </p:nvCxnSpPr>
        <p:spPr>
          <a:xfrm flipH="1" flipV="1">
            <a:off x="9344026" y="3743326"/>
            <a:ext cx="507032" cy="181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439277" y="5429250"/>
            <a:ext cx="411781" cy="11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943975" y="3038475"/>
            <a:ext cx="640389" cy="1223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035464" y="4865410"/>
            <a:ext cx="640389" cy="1223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777664" y="4826202"/>
            <a:ext cx="2474923" cy="1477328"/>
          </a:xfrm>
          <a:prstGeom prst="rect">
            <a:avLst/>
          </a:prstGeom>
          <a:noFill/>
        </p:spPr>
        <p:txBody>
          <a:bodyPr wrap="square" rtlCol="0">
            <a:spAutoFit/>
          </a:bodyPr>
          <a:lstStyle/>
          <a:p>
            <a:r>
              <a:rPr lang="fr-FR" dirty="0"/>
              <a:t>Observez les différences aux montages : la goupille ne s’accroche pas au </a:t>
            </a:r>
            <a:r>
              <a:rPr lang="fr-FR" dirty="0" smtClean="0"/>
              <a:t>même endroit sur l’écrou.</a:t>
            </a:r>
            <a:endParaRPr lang="en-US" dirty="0"/>
          </a:p>
        </p:txBody>
      </p:sp>
      <p:pic>
        <p:nvPicPr>
          <p:cNvPr id="26" name="Picture 25"/>
          <p:cNvPicPr>
            <a:picLocks noChangeAspect="1"/>
          </p:cNvPicPr>
          <p:nvPr/>
        </p:nvPicPr>
        <p:blipFill>
          <a:blip r:embed="rId6"/>
          <a:stretch>
            <a:fillRect/>
          </a:stretch>
        </p:blipFill>
        <p:spPr>
          <a:xfrm>
            <a:off x="1327717" y="2831175"/>
            <a:ext cx="4574319" cy="3673750"/>
          </a:xfrm>
          <a:prstGeom prst="rect">
            <a:avLst/>
          </a:prstGeom>
        </p:spPr>
      </p:pic>
      <p:sp>
        <p:nvSpPr>
          <p:cNvPr id="8" name="Date Placeholder 7"/>
          <p:cNvSpPr>
            <a:spLocks noGrp="1"/>
          </p:cNvSpPr>
          <p:nvPr>
            <p:ph type="dt" sz="half" idx="10"/>
          </p:nvPr>
        </p:nvSpPr>
        <p:spPr/>
        <p:txBody>
          <a:bodyPr/>
          <a:lstStyle/>
          <a:p>
            <a:fld id="{B4451868-A44A-4BFF-93CA-E563BB64922C}"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7306430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avec freins</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41</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33569" y="482166"/>
            <a:ext cx="3921623" cy="646331"/>
          </a:xfrm>
          <a:prstGeom prst="rect">
            <a:avLst/>
          </a:prstGeom>
          <a:noFill/>
        </p:spPr>
        <p:txBody>
          <a:bodyPr wrap="square" rtlCol="0">
            <a:spAutoFit/>
          </a:bodyPr>
          <a:lstStyle/>
          <a:p>
            <a:r>
              <a:rPr lang="fr-FR" dirty="0" smtClean="0"/>
              <a:t>Un exemple est l’écrou à créneaux (HK) et sa goupille (goupille fendue)</a:t>
            </a:r>
          </a:p>
        </p:txBody>
      </p:sp>
      <p:sp>
        <p:nvSpPr>
          <p:cNvPr id="14" name="Right Brace 13"/>
          <p:cNvSpPr/>
          <p:nvPr/>
        </p:nvSpPr>
        <p:spPr>
          <a:xfrm>
            <a:off x="6557319" y="1375719"/>
            <a:ext cx="337751" cy="1416908"/>
          </a:xfrm>
          <a:prstGeom prst="rightBrace">
            <a:avLst>
              <a:gd name="adj1" fmla="val 38921"/>
              <a:gd name="adj2" fmla="val 4709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rotWithShape="1">
          <a:blip r:embed="rId3"/>
          <a:srcRect l="241" t="15421" r="-241" b="440"/>
          <a:stretch/>
        </p:blipFill>
        <p:spPr>
          <a:xfrm>
            <a:off x="7197550" y="1074493"/>
            <a:ext cx="3160542" cy="1458067"/>
          </a:xfrm>
          <a:prstGeom prst="rect">
            <a:avLst/>
          </a:prstGeom>
        </p:spPr>
      </p:pic>
      <p:pic>
        <p:nvPicPr>
          <p:cNvPr id="7" name="Picture 6"/>
          <p:cNvPicPr>
            <a:picLocks noChangeAspect="1"/>
          </p:cNvPicPr>
          <p:nvPr/>
        </p:nvPicPr>
        <p:blipFill rotWithShape="1">
          <a:blip r:embed="rId4"/>
          <a:srcRect b="17978"/>
          <a:stretch/>
        </p:blipFill>
        <p:spPr>
          <a:xfrm>
            <a:off x="7033569" y="2675539"/>
            <a:ext cx="2550795" cy="1586229"/>
          </a:xfrm>
          <a:prstGeom prst="rect">
            <a:avLst/>
          </a:prstGeom>
        </p:spPr>
      </p:pic>
      <p:sp>
        <p:nvSpPr>
          <p:cNvPr id="12" name="TextBox 11"/>
          <p:cNvSpPr txBox="1"/>
          <p:nvPr/>
        </p:nvSpPr>
        <p:spPr>
          <a:xfrm>
            <a:off x="7033569" y="2532560"/>
            <a:ext cx="4168429" cy="369332"/>
          </a:xfrm>
          <a:prstGeom prst="rect">
            <a:avLst/>
          </a:prstGeom>
          <a:noFill/>
        </p:spPr>
        <p:txBody>
          <a:bodyPr wrap="square" rtlCol="0">
            <a:spAutoFit/>
          </a:bodyPr>
          <a:lstStyle/>
          <a:p>
            <a:r>
              <a:rPr lang="fr-FR" dirty="0" smtClean="0"/>
              <a:t>Ecrou HK à créneaux et goupille</a:t>
            </a:r>
            <a:endParaRPr lang="en-US" dirty="0"/>
          </a:p>
        </p:txBody>
      </p:sp>
      <p:pic>
        <p:nvPicPr>
          <p:cNvPr id="15" name="Picture 14"/>
          <p:cNvPicPr>
            <a:picLocks noChangeAspect="1"/>
          </p:cNvPicPr>
          <p:nvPr/>
        </p:nvPicPr>
        <p:blipFill>
          <a:blip r:embed="rId5"/>
          <a:stretch>
            <a:fillRect/>
          </a:stretch>
        </p:blipFill>
        <p:spPr>
          <a:xfrm>
            <a:off x="6708122" y="4840877"/>
            <a:ext cx="3008955" cy="1406208"/>
          </a:xfrm>
          <a:prstGeom prst="rect">
            <a:avLst/>
          </a:prstGeom>
        </p:spPr>
      </p:pic>
      <p:sp>
        <p:nvSpPr>
          <p:cNvPr id="19" name="TextBox 18"/>
          <p:cNvSpPr txBox="1"/>
          <p:nvPr/>
        </p:nvSpPr>
        <p:spPr>
          <a:xfrm>
            <a:off x="7048809" y="4483384"/>
            <a:ext cx="3893511" cy="369332"/>
          </a:xfrm>
          <a:prstGeom prst="rect">
            <a:avLst/>
          </a:prstGeom>
          <a:noFill/>
        </p:spPr>
        <p:txBody>
          <a:bodyPr wrap="square" rtlCol="0">
            <a:spAutoFit/>
          </a:bodyPr>
          <a:lstStyle/>
          <a:p>
            <a:r>
              <a:rPr lang="fr-FR" dirty="0" smtClean="0"/>
              <a:t>Ecrou HK dégagé à créneaux et goupille</a:t>
            </a:r>
            <a:endParaRPr lang="en-US" dirty="0"/>
          </a:p>
        </p:txBody>
      </p:sp>
      <p:sp>
        <p:nvSpPr>
          <p:cNvPr id="3" name="Rectangle 2"/>
          <p:cNvSpPr/>
          <p:nvPr/>
        </p:nvSpPr>
        <p:spPr>
          <a:xfrm>
            <a:off x="6784522" y="331470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658306" y="486541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686426" y="4857813"/>
            <a:ext cx="70588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833508" y="4869044"/>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726194" y="4900582"/>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514428" y="5098331"/>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6417112" y="5123098"/>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p:cNvCxnSpPr/>
          <p:nvPr/>
        </p:nvCxnSpPr>
        <p:spPr>
          <a:xfrm flipH="1" flipV="1">
            <a:off x="9344026" y="3743326"/>
            <a:ext cx="507032" cy="181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439277" y="5429250"/>
            <a:ext cx="411781" cy="11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943975" y="3038475"/>
            <a:ext cx="640389" cy="1223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035464" y="4865410"/>
            <a:ext cx="640389" cy="1223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a:stretch>
            <a:fillRect/>
          </a:stretch>
        </p:blipFill>
        <p:spPr>
          <a:xfrm>
            <a:off x="1327717" y="2831175"/>
            <a:ext cx="4574319" cy="3673750"/>
          </a:xfrm>
          <a:prstGeom prst="rect">
            <a:avLst/>
          </a:prstGeom>
        </p:spPr>
      </p:pic>
      <p:sp>
        <p:nvSpPr>
          <p:cNvPr id="27" name="ZoneTexte 7"/>
          <p:cNvSpPr txBox="1"/>
          <p:nvPr/>
        </p:nvSpPr>
        <p:spPr>
          <a:xfrm>
            <a:off x="1327717" y="5581595"/>
            <a:ext cx="2326287" cy="923330"/>
          </a:xfrm>
          <a:prstGeom prst="rect">
            <a:avLst/>
          </a:prstGeom>
          <a:noFill/>
          <a:ln>
            <a:solidFill>
              <a:srgbClr val="FF0000"/>
            </a:solidFill>
          </a:ln>
        </p:spPr>
        <p:txBody>
          <a:bodyPr wrap="square" rtlCol="0">
            <a:spAutoFit/>
          </a:bodyPr>
          <a:lstStyle/>
          <a:p>
            <a:pPr algn="ctr"/>
            <a:r>
              <a:rPr lang="fr-FR" dirty="0" smtClean="0">
                <a:solidFill>
                  <a:srgbClr val="FF0000"/>
                </a:solidFill>
              </a:rPr>
              <a:t>Cet écrou HK effectue le serrage de quel appareil?</a:t>
            </a:r>
          </a:p>
        </p:txBody>
      </p:sp>
      <p:sp>
        <p:nvSpPr>
          <p:cNvPr id="8" name="Date Placeholder 7"/>
          <p:cNvSpPr>
            <a:spLocks noGrp="1"/>
          </p:cNvSpPr>
          <p:nvPr>
            <p:ph type="dt" sz="half" idx="10"/>
          </p:nvPr>
        </p:nvSpPr>
        <p:spPr/>
        <p:txBody>
          <a:bodyPr/>
          <a:lstStyle/>
          <a:p>
            <a:fld id="{25EA411F-7B78-4429-9A02-F7191F262A6F}"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
        <p:nvSpPr>
          <p:cNvPr id="28" name="TextBox 27"/>
          <p:cNvSpPr txBox="1"/>
          <p:nvPr/>
        </p:nvSpPr>
        <p:spPr>
          <a:xfrm>
            <a:off x="9777664" y="4826202"/>
            <a:ext cx="2474923" cy="1477328"/>
          </a:xfrm>
          <a:prstGeom prst="rect">
            <a:avLst/>
          </a:prstGeom>
          <a:noFill/>
        </p:spPr>
        <p:txBody>
          <a:bodyPr wrap="square" rtlCol="0">
            <a:spAutoFit/>
          </a:bodyPr>
          <a:lstStyle/>
          <a:p>
            <a:r>
              <a:rPr lang="fr-FR" dirty="0"/>
              <a:t>Observez les différences aux montages : la goupille ne s’accroche pas au </a:t>
            </a:r>
            <a:r>
              <a:rPr lang="fr-FR" dirty="0" smtClean="0"/>
              <a:t>même endroit sur l’écrou.</a:t>
            </a:r>
            <a:endParaRPr lang="en-US" dirty="0"/>
          </a:p>
        </p:txBody>
      </p:sp>
    </p:spTree>
    <p:extLst>
      <p:ext uri="{BB962C8B-B14F-4D97-AF65-F5344CB8AC3E}">
        <p14:creationId xmlns:p14="http://schemas.microsoft.com/office/powerpoint/2010/main" val="1216657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avec freins</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42</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33569" y="482166"/>
            <a:ext cx="3921623" cy="646331"/>
          </a:xfrm>
          <a:prstGeom prst="rect">
            <a:avLst/>
          </a:prstGeom>
          <a:noFill/>
        </p:spPr>
        <p:txBody>
          <a:bodyPr wrap="square" rtlCol="0">
            <a:spAutoFit/>
          </a:bodyPr>
          <a:lstStyle/>
          <a:p>
            <a:r>
              <a:rPr lang="fr-FR" dirty="0" smtClean="0"/>
              <a:t>Un exemple est l’écrou à créneaux (HK) et sa goupille (goupille fendue)</a:t>
            </a:r>
          </a:p>
        </p:txBody>
      </p:sp>
      <p:sp>
        <p:nvSpPr>
          <p:cNvPr id="14" name="Right Brace 13"/>
          <p:cNvSpPr/>
          <p:nvPr/>
        </p:nvSpPr>
        <p:spPr>
          <a:xfrm>
            <a:off x="6557319" y="1375719"/>
            <a:ext cx="337751" cy="1416908"/>
          </a:xfrm>
          <a:prstGeom prst="rightBrace">
            <a:avLst>
              <a:gd name="adj1" fmla="val 38921"/>
              <a:gd name="adj2" fmla="val 4709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rotWithShape="1">
          <a:blip r:embed="rId3"/>
          <a:srcRect l="241" t="15421" r="-241" b="440"/>
          <a:stretch/>
        </p:blipFill>
        <p:spPr>
          <a:xfrm>
            <a:off x="7197550" y="1074493"/>
            <a:ext cx="3160542" cy="1458067"/>
          </a:xfrm>
          <a:prstGeom prst="rect">
            <a:avLst/>
          </a:prstGeom>
        </p:spPr>
      </p:pic>
      <p:pic>
        <p:nvPicPr>
          <p:cNvPr id="7" name="Picture 6"/>
          <p:cNvPicPr>
            <a:picLocks noChangeAspect="1"/>
          </p:cNvPicPr>
          <p:nvPr/>
        </p:nvPicPr>
        <p:blipFill rotWithShape="1">
          <a:blip r:embed="rId4"/>
          <a:srcRect b="17978"/>
          <a:stretch/>
        </p:blipFill>
        <p:spPr>
          <a:xfrm>
            <a:off x="7033569" y="2675539"/>
            <a:ext cx="2550795" cy="1586229"/>
          </a:xfrm>
          <a:prstGeom prst="rect">
            <a:avLst/>
          </a:prstGeom>
        </p:spPr>
      </p:pic>
      <p:sp>
        <p:nvSpPr>
          <p:cNvPr id="12" name="TextBox 11"/>
          <p:cNvSpPr txBox="1"/>
          <p:nvPr/>
        </p:nvSpPr>
        <p:spPr>
          <a:xfrm>
            <a:off x="7033569" y="2532560"/>
            <a:ext cx="4168429" cy="369332"/>
          </a:xfrm>
          <a:prstGeom prst="rect">
            <a:avLst/>
          </a:prstGeom>
          <a:noFill/>
        </p:spPr>
        <p:txBody>
          <a:bodyPr wrap="square" rtlCol="0">
            <a:spAutoFit/>
          </a:bodyPr>
          <a:lstStyle/>
          <a:p>
            <a:r>
              <a:rPr lang="fr-FR" dirty="0" smtClean="0"/>
              <a:t>Ecrou HK à créneaux et goupille</a:t>
            </a:r>
            <a:endParaRPr lang="en-US" dirty="0"/>
          </a:p>
        </p:txBody>
      </p:sp>
      <p:pic>
        <p:nvPicPr>
          <p:cNvPr id="15" name="Picture 14"/>
          <p:cNvPicPr>
            <a:picLocks noChangeAspect="1"/>
          </p:cNvPicPr>
          <p:nvPr/>
        </p:nvPicPr>
        <p:blipFill>
          <a:blip r:embed="rId5"/>
          <a:stretch>
            <a:fillRect/>
          </a:stretch>
        </p:blipFill>
        <p:spPr>
          <a:xfrm>
            <a:off x="6708122" y="4840877"/>
            <a:ext cx="3008955" cy="1406208"/>
          </a:xfrm>
          <a:prstGeom prst="rect">
            <a:avLst/>
          </a:prstGeom>
        </p:spPr>
      </p:pic>
      <p:sp>
        <p:nvSpPr>
          <p:cNvPr id="19" name="TextBox 18"/>
          <p:cNvSpPr txBox="1"/>
          <p:nvPr/>
        </p:nvSpPr>
        <p:spPr>
          <a:xfrm>
            <a:off x="7048809" y="4483384"/>
            <a:ext cx="3893511" cy="369332"/>
          </a:xfrm>
          <a:prstGeom prst="rect">
            <a:avLst/>
          </a:prstGeom>
          <a:noFill/>
        </p:spPr>
        <p:txBody>
          <a:bodyPr wrap="square" rtlCol="0">
            <a:spAutoFit/>
          </a:bodyPr>
          <a:lstStyle/>
          <a:p>
            <a:r>
              <a:rPr lang="fr-FR" dirty="0" smtClean="0"/>
              <a:t>Ecrou HK dégagé à créneaux et goupille</a:t>
            </a:r>
            <a:endParaRPr lang="en-US" dirty="0"/>
          </a:p>
        </p:txBody>
      </p:sp>
      <p:sp>
        <p:nvSpPr>
          <p:cNvPr id="3" name="Rectangle 2"/>
          <p:cNvSpPr/>
          <p:nvPr/>
        </p:nvSpPr>
        <p:spPr>
          <a:xfrm>
            <a:off x="6784522" y="331470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658306" y="4865410"/>
            <a:ext cx="440871" cy="85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686426" y="4857813"/>
            <a:ext cx="705880" cy="355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833508" y="4869044"/>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726194" y="4900582"/>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514428" y="5098331"/>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6417112" y="5123098"/>
            <a:ext cx="705880" cy="190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p:cNvCxnSpPr/>
          <p:nvPr/>
        </p:nvCxnSpPr>
        <p:spPr>
          <a:xfrm flipH="1" flipV="1">
            <a:off x="9344026" y="3743326"/>
            <a:ext cx="507032" cy="181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439277" y="5429250"/>
            <a:ext cx="411781" cy="11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943975" y="3038475"/>
            <a:ext cx="640389" cy="1223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035464" y="4865410"/>
            <a:ext cx="640389" cy="1223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a:stretch>
            <a:fillRect/>
          </a:stretch>
        </p:blipFill>
        <p:spPr>
          <a:xfrm>
            <a:off x="1327717" y="2831175"/>
            <a:ext cx="4574319" cy="3673750"/>
          </a:xfrm>
          <a:prstGeom prst="rect">
            <a:avLst/>
          </a:prstGeom>
        </p:spPr>
      </p:pic>
      <p:sp>
        <p:nvSpPr>
          <p:cNvPr id="27" name="ZoneTexte 7"/>
          <p:cNvSpPr txBox="1"/>
          <p:nvPr/>
        </p:nvSpPr>
        <p:spPr>
          <a:xfrm>
            <a:off x="1327717" y="5139937"/>
            <a:ext cx="2326287" cy="1354217"/>
          </a:xfrm>
          <a:prstGeom prst="rect">
            <a:avLst/>
          </a:prstGeom>
          <a:noFill/>
          <a:ln>
            <a:solidFill>
              <a:srgbClr val="FF0000"/>
            </a:solidFill>
          </a:ln>
        </p:spPr>
        <p:txBody>
          <a:bodyPr wrap="square" rtlCol="0">
            <a:spAutoFit/>
          </a:bodyPr>
          <a:lstStyle/>
          <a:p>
            <a:pPr algn="ctr"/>
            <a:r>
              <a:rPr lang="fr-FR" dirty="0" smtClean="0">
                <a:solidFill>
                  <a:srgbClr val="FF0000"/>
                </a:solidFill>
              </a:rPr>
              <a:t>Cet écrou HK effectue le serrage de quel appareil?</a:t>
            </a:r>
          </a:p>
          <a:p>
            <a:pPr algn="ctr"/>
            <a:r>
              <a:rPr lang="fr-FR" sz="1400" dirty="0" smtClean="0">
                <a:solidFill>
                  <a:srgbClr val="FF0000"/>
                </a:solidFill>
              </a:rPr>
              <a:t>(voir </a:t>
            </a:r>
            <a:r>
              <a:rPr lang="fr-FR" sz="1400" dirty="0" err="1" smtClean="0">
                <a:solidFill>
                  <a:srgbClr val="FF0000"/>
                </a:solidFill>
              </a:rPr>
              <a:t>google</a:t>
            </a:r>
            <a:r>
              <a:rPr lang="fr-FR" sz="1400" dirty="0" smtClean="0">
                <a:solidFill>
                  <a:srgbClr val="FF0000"/>
                </a:solidFill>
              </a:rPr>
              <a:t> images : frein voiture)</a:t>
            </a:r>
            <a:endParaRPr lang="fr-FR" sz="2400" dirty="0">
              <a:solidFill>
                <a:srgbClr val="FF0000"/>
              </a:solidFill>
            </a:endParaRPr>
          </a:p>
        </p:txBody>
      </p:sp>
      <p:sp>
        <p:nvSpPr>
          <p:cNvPr id="8" name="Date Placeholder 7"/>
          <p:cNvSpPr>
            <a:spLocks noGrp="1"/>
          </p:cNvSpPr>
          <p:nvPr>
            <p:ph type="dt" sz="half" idx="10"/>
          </p:nvPr>
        </p:nvSpPr>
        <p:spPr/>
        <p:txBody>
          <a:bodyPr/>
          <a:lstStyle/>
          <a:p>
            <a:fld id="{C35AC902-F420-4F22-8D20-1610AB437624}"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
        <p:nvSpPr>
          <p:cNvPr id="28" name="TextBox 27"/>
          <p:cNvSpPr txBox="1"/>
          <p:nvPr/>
        </p:nvSpPr>
        <p:spPr>
          <a:xfrm>
            <a:off x="9777664" y="4826202"/>
            <a:ext cx="2474923" cy="1477328"/>
          </a:xfrm>
          <a:prstGeom prst="rect">
            <a:avLst/>
          </a:prstGeom>
          <a:noFill/>
        </p:spPr>
        <p:txBody>
          <a:bodyPr wrap="square" rtlCol="0">
            <a:spAutoFit/>
          </a:bodyPr>
          <a:lstStyle/>
          <a:p>
            <a:r>
              <a:rPr lang="fr-FR" dirty="0"/>
              <a:t>Observez les différences aux montages : la goupille ne s’accroche pas au </a:t>
            </a:r>
            <a:r>
              <a:rPr lang="fr-FR" dirty="0" smtClean="0"/>
              <a:t>même endroit sur l’écrou.</a:t>
            </a:r>
            <a:endParaRPr lang="en-US" dirty="0"/>
          </a:p>
        </p:txBody>
      </p:sp>
    </p:spTree>
    <p:extLst>
      <p:ext uri="{BB962C8B-B14F-4D97-AF65-F5344CB8AC3E}">
        <p14:creationId xmlns:p14="http://schemas.microsoft.com/office/powerpoint/2010/main" val="31618403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43</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06498" y="1317765"/>
            <a:ext cx="4941661" cy="2031325"/>
          </a:xfrm>
          <a:prstGeom prst="rect">
            <a:avLst/>
          </a:prstGeom>
          <a:noFill/>
        </p:spPr>
        <p:txBody>
          <a:bodyPr wrap="square" rtlCol="0">
            <a:spAutoFit/>
          </a:bodyPr>
          <a:lstStyle/>
          <a:p>
            <a:r>
              <a:rPr lang="fr-FR" dirty="0" smtClean="0"/>
              <a:t>L’exemple </a:t>
            </a:r>
            <a:r>
              <a:rPr lang="fr-FR" dirty="0"/>
              <a:t>le plus important est </a:t>
            </a:r>
            <a:r>
              <a:rPr lang="fr-FR" dirty="0">
                <a:solidFill>
                  <a:srgbClr val="FF0000"/>
                </a:solidFill>
              </a:rPr>
              <a:t>l’écrou à </a:t>
            </a:r>
            <a:r>
              <a:rPr lang="fr-FR" dirty="0" smtClean="0">
                <a:solidFill>
                  <a:srgbClr val="FF0000"/>
                </a:solidFill>
              </a:rPr>
              <a:t>encoches et frein. </a:t>
            </a:r>
          </a:p>
          <a:p>
            <a:r>
              <a:rPr lang="fr-FR" dirty="0" smtClean="0">
                <a:solidFill>
                  <a:schemeClr val="bg1"/>
                </a:solidFill>
              </a:rPr>
              <a:t>Au premier image, la ensemble écrou-rondelle est monté sur un manchon. L’écrou serre le manchon sur un arbre que n’est pas visible ici. On s’intéresse à l’ensemble </a:t>
            </a:r>
            <a:r>
              <a:rPr lang="fr-FR" dirty="0">
                <a:solidFill>
                  <a:schemeClr val="bg1"/>
                </a:solidFill>
              </a:rPr>
              <a:t>é</a:t>
            </a:r>
            <a:r>
              <a:rPr lang="fr-FR" dirty="0" smtClean="0">
                <a:solidFill>
                  <a:schemeClr val="bg1"/>
                </a:solidFill>
              </a:rPr>
              <a:t>crou à encoches/frein-rondelle visé directement sur un arbre fileté (deuxième image).</a:t>
            </a:r>
            <a:endParaRPr lang="en-US" dirty="0">
              <a:solidFill>
                <a:schemeClr val="bg1"/>
              </a:solidFill>
            </a:endParaRPr>
          </a:p>
        </p:txBody>
      </p:sp>
      <p:sp>
        <p:nvSpPr>
          <p:cNvPr id="14" name="Right Brace 13"/>
          <p:cNvSpPr/>
          <p:nvPr/>
        </p:nvSpPr>
        <p:spPr>
          <a:xfrm>
            <a:off x="6557319" y="1375719"/>
            <a:ext cx="337751" cy="1416908"/>
          </a:xfrm>
          <a:prstGeom prst="rightBrace">
            <a:avLst>
              <a:gd name="adj1" fmla="val 38921"/>
              <a:gd name="adj2" fmla="val 4709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2" descr="Image result for manchon filete roulement coniqu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25" t="6819" r="9671" b="6341"/>
          <a:stretch/>
        </p:blipFill>
        <p:spPr bwMode="auto">
          <a:xfrm>
            <a:off x="2312067" y="3379519"/>
            <a:ext cx="2849774" cy="31139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1557581" y="3947160"/>
            <a:ext cx="914432" cy="434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0361" y="3340174"/>
            <a:ext cx="1234440" cy="646331"/>
          </a:xfrm>
          <a:prstGeom prst="rect">
            <a:avLst/>
          </a:prstGeom>
          <a:noFill/>
        </p:spPr>
        <p:txBody>
          <a:bodyPr wrap="square" rtlCol="0">
            <a:spAutoFit/>
          </a:bodyPr>
          <a:lstStyle/>
          <a:p>
            <a:r>
              <a:rPr lang="fr-FR" dirty="0" smtClean="0"/>
              <a:t>Ecrou à encoches</a:t>
            </a:r>
            <a:endParaRPr lang="en-US" dirty="0"/>
          </a:p>
        </p:txBody>
      </p:sp>
      <p:sp>
        <p:nvSpPr>
          <p:cNvPr id="12" name="TextBox 11"/>
          <p:cNvSpPr txBox="1"/>
          <p:nvPr/>
        </p:nvSpPr>
        <p:spPr>
          <a:xfrm>
            <a:off x="4335380" y="3092565"/>
            <a:ext cx="1234440" cy="369332"/>
          </a:xfrm>
          <a:prstGeom prst="rect">
            <a:avLst/>
          </a:prstGeom>
          <a:noFill/>
        </p:spPr>
        <p:txBody>
          <a:bodyPr wrap="square" rtlCol="0">
            <a:spAutoFit/>
          </a:bodyPr>
          <a:lstStyle/>
          <a:p>
            <a:r>
              <a:rPr lang="fr-FR" dirty="0" smtClean="0"/>
              <a:t>Rondelle</a:t>
            </a:r>
            <a:endParaRPr lang="en-US" dirty="0"/>
          </a:p>
        </p:txBody>
      </p:sp>
      <p:cxnSp>
        <p:nvCxnSpPr>
          <p:cNvPr id="15" name="Straight Arrow Connector 14"/>
          <p:cNvCxnSpPr/>
          <p:nvPr/>
        </p:nvCxnSpPr>
        <p:spPr>
          <a:xfrm flipH="1">
            <a:off x="4335380" y="3415050"/>
            <a:ext cx="463379" cy="877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00406" y="4576177"/>
            <a:ext cx="1234440" cy="369332"/>
          </a:xfrm>
          <a:prstGeom prst="rect">
            <a:avLst/>
          </a:prstGeom>
          <a:noFill/>
        </p:spPr>
        <p:txBody>
          <a:bodyPr wrap="square" rtlCol="0">
            <a:spAutoFit/>
          </a:bodyPr>
          <a:lstStyle/>
          <a:p>
            <a:r>
              <a:rPr lang="fr-FR" dirty="0" smtClean="0"/>
              <a:t>Manchon</a:t>
            </a:r>
            <a:endParaRPr lang="en-US" dirty="0"/>
          </a:p>
        </p:txBody>
      </p:sp>
      <p:cxnSp>
        <p:nvCxnSpPr>
          <p:cNvPr id="20" name="Straight Arrow Connector 19"/>
          <p:cNvCxnSpPr>
            <a:stCxn id="16" idx="1"/>
          </p:cNvCxnSpPr>
          <p:nvPr/>
        </p:nvCxnSpPr>
        <p:spPr>
          <a:xfrm flipH="1" flipV="1">
            <a:off x="4952600" y="4701540"/>
            <a:ext cx="647806" cy="59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1"/>
          </p:cNvCxnSpPr>
          <p:nvPr/>
        </p:nvCxnSpPr>
        <p:spPr>
          <a:xfrm flipH="1">
            <a:off x="3736954" y="4760843"/>
            <a:ext cx="1863452" cy="310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95070" y="3853972"/>
            <a:ext cx="1234440" cy="646331"/>
          </a:xfrm>
          <a:prstGeom prst="rect">
            <a:avLst/>
          </a:prstGeom>
          <a:noFill/>
        </p:spPr>
        <p:txBody>
          <a:bodyPr wrap="square" rtlCol="0">
            <a:spAutoFit/>
          </a:bodyPr>
          <a:lstStyle/>
          <a:p>
            <a:r>
              <a:rPr lang="fr-FR" dirty="0" smtClean="0"/>
              <a:t>Ecrou à encoches</a:t>
            </a:r>
            <a:endParaRPr lang="en-US" dirty="0"/>
          </a:p>
        </p:txBody>
      </p:sp>
      <p:pic>
        <p:nvPicPr>
          <p:cNvPr id="19460" name="Picture 4" descr="Image result for bearing locknu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0674"/>
          <a:stretch/>
        </p:blipFill>
        <p:spPr bwMode="auto">
          <a:xfrm>
            <a:off x="8062284" y="3547332"/>
            <a:ext cx="2682411" cy="27370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553367" y="5662109"/>
            <a:ext cx="1411643" cy="369332"/>
          </a:xfrm>
          <a:prstGeom prst="rect">
            <a:avLst/>
          </a:prstGeom>
          <a:noFill/>
        </p:spPr>
        <p:txBody>
          <a:bodyPr wrap="square" rtlCol="0">
            <a:spAutoFit/>
          </a:bodyPr>
          <a:lstStyle/>
          <a:p>
            <a:r>
              <a:rPr lang="fr-FR" dirty="0" smtClean="0"/>
              <a:t>Arbre fileté</a:t>
            </a:r>
          </a:p>
        </p:txBody>
      </p:sp>
      <p:cxnSp>
        <p:nvCxnSpPr>
          <p:cNvPr id="28" name="Straight Arrow Connector 27"/>
          <p:cNvCxnSpPr/>
          <p:nvPr/>
        </p:nvCxnSpPr>
        <p:spPr>
          <a:xfrm flipV="1">
            <a:off x="7802374" y="5179391"/>
            <a:ext cx="1172560" cy="599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931150" y="4292894"/>
            <a:ext cx="482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371438" y="5219918"/>
            <a:ext cx="1769761" cy="1200329"/>
          </a:xfrm>
          <a:prstGeom prst="rect">
            <a:avLst/>
          </a:prstGeom>
          <a:noFill/>
        </p:spPr>
        <p:txBody>
          <a:bodyPr wrap="square" rtlCol="0">
            <a:spAutoFit/>
          </a:bodyPr>
          <a:lstStyle/>
          <a:p>
            <a:r>
              <a:rPr lang="fr-FR" dirty="0" smtClean="0"/>
              <a:t>Rondelle cachée par l’écrou : que ses languettes sont visibles</a:t>
            </a:r>
            <a:endParaRPr lang="en-US" dirty="0"/>
          </a:p>
        </p:txBody>
      </p:sp>
      <p:cxnSp>
        <p:nvCxnSpPr>
          <p:cNvPr id="41" name="Straight Arrow Connector 40"/>
          <p:cNvCxnSpPr>
            <a:stCxn id="40" idx="1"/>
          </p:cNvCxnSpPr>
          <p:nvPr/>
        </p:nvCxnSpPr>
        <p:spPr>
          <a:xfrm flipH="1" flipV="1">
            <a:off x="9753602" y="5391157"/>
            <a:ext cx="617836" cy="428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0" idx="1"/>
          </p:cNvCxnSpPr>
          <p:nvPr/>
        </p:nvCxnSpPr>
        <p:spPr>
          <a:xfrm flipH="1" flipV="1">
            <a:off x="9753602" y="4870457"/>
            <a:ext cx="617836" cy="94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0" idx="1"/>
          </p:cNvCxnSpPr>
          <p:nvPr/>
        </p:nvCxnSpPr>
        <p:spPr>
          <a:xfrm flipH="1" flipV="1">
            <a:off x="9559054" y="5808251"/>
            <a:ext cx="812384" cy="118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0591388" y="3703575"/>
            <a:ext cx="1234440" cy="369332"/>
          </a:xfrm>
          <a:prstGeom prst="rect">
            <a:avLst/>
          </a:prstGeom>
          <a:noFill/>
        </p:spPr>
        <p:txBody>
          <a:bodyPr wrap="square" rtlCol="0">
            <a:spAutoFit/>
          </a:bodyPr>
          <a:lstStyle/>
          <a:p>
            <a:r>
              <a:rPr lang="fr-FR" dirty="0" smtClean="0"/>
              <a:t>Roulement</a:t>
            </a:r>
            <a:endParaRPr lang="en-US" dirty="0"/>
          </a:p>
        </p:txBody>
      </p:sp>
      <p:cxnSp>
        <p:nvCxnSpPr>
          <p:cNvPr id="62" name="Straight Arrow Connector 61"/>
          <p:cNvCxnSpPr>
            <a:stCxn id="61" idx="1"/>
          </p:cNvCxnSpPr>
          <p:nvPr/>
        </p:nvCxnSpPr>
        <p:spPr>
          <a:xfrm flipH="1">
            <a:off x="9901882" y="3888241"/>
            <a:ext cx="689506" cy="1846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5C7B98D8-8BC9-4E83-92A8-BC82871AAA28}"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2471049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44</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06498" y="1317765"/>
            <a:ext cx="4941661" cy="2031325"/>
          </a:xfrm>
          <a:prstGeom prst="rect">
            <a:avLst/>
          </a:prstGeom>
          <a:noFill/>
        </p:spPr>
        <p:txBody>
          <a:bodyPr wrap="square" rtlCol="0">
            <a:spAutoFit/>
          </a:bodyPr>
          <a:lstStyle/>
          <a:p>
            <a:r>
              <a:rPr lang="fr-FR" dirty="0" smtClean="0"/>
              <a:t>L’exemple </a:t>
            </a:r>
            <a:r>
              <a:rPr lang="fr-FR" dirty="0"/>
              <a:t>le plus important est </a:t>
            </a:r>
            <a:r>
              <a:rPr lang="fr-FR" dirty="0">
                <a:solidFill>
                  <a:srgbClr val="FF0000"/>
                </a:solidFill>
              </a:rPr>
              <a:t>l’écrou à </a:t>
            </a:r>
            <a:r>
              <a:rPr lang="fr-FR" dirty="0" smtClean="0">
                <a:solidFill>
                  <a:srgbClr val="FF0000"/>
                </a:solidFill>
              </a:rPr>
              <a:t>encoches et frein. </a:t>
            </a:r>
          </a:p>
          <a:p>
            <a:r>
              <a:rPr lang="fr-FR" dirty="0" smtClean="0"/>
              <a:t>Au premier image, la ensemble écrou-rondelle est monté sur un manchon. L’écrou serre le manchon sur un arbre que n’est pas visible ici. </a:t>
            </a:r>
            <a:r>
              <a:rPr lang="fr-FR" dirty="0" smtClean="0">
                <a:solidFill>
                  <a:schemeClr val="bg1"/>
                </a:solidFill>
              </a:rPr>
              <a:t>On s’intéresse à l’ensemble </a:t>
            </a:r>
            <a:r>
              <a:rPr lang="fr-FR" dirty="0">
                <a:solidFill>
                  <a:schemeClr val="bg1"/>
                </a:solidFill>
              </a:rPr>
              <a:t>é</a:t>
            </a:r>
            <a:r>
              <a:rPr lang="fr-FR" dirty="0" smtClean="0">
                <a:solidFill>
                  <a:schemeClr val="bg1"/>
                </a:solidFill>
              </a:rPr>
              <a:t>crou à encoches/frein-rondelle visé directement sur un arbre fileté (deuxième image).</a:t>
            </a:r>
            <a:endParaRPr lang="en-US" dirty="0">
              <a:solidFill>
                <a:schemeClr val="bg1"/>
              </a:solidFill>
            </a:endParaRPr>
          </a:p>
        </p:txBody>
      </p:sp>
      <p:sp>
        <p:nvSpPr>
          <p:cNvPr id="14" name="Right Brace 13"/>
          <p:cNvSpPr/>
          <p:nvPr/>
        </p:nvSpPr>
        <p:spPr>
          <a:xfrm>
            <a:off x="6557319" y="1375719"/>
            <a:ext cx="337751" cy="1416908"/>
          </a:xfrm>
          <a:prstGeom prst="rightBrace">
            <a:avLst>
              <a:gd name="adj1" fmla="val 38921"/>
              <a:gd name="adj2" fmla="val 4709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2" descr="Image result for manchon filete roulement coniqu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25" t="6819" r="9671" b="6341"/>
          <a:stretch/>
        </p:blipFill>
        <p:spPr bwMode="auto">
          <a:xfrm>
            <a:off x="2312067" y="3379519"/>
            <a:ext cx="2849774" cy="31139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1557581" y="3947160"/>
            <a:ext cx="914432" cy="434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0361" y="3340174"/>
            <a:ext cx="1234440" cy="646331"/>
          </a:xfrm>
          <a:prstGeom prst="rect">
            <a:avLst/>
          </a:prstGeom>
          <a:noFill/>
        </p:spPr>
        <p:txBody>
          <a:bodyPr wrap="square" rtlCol="0">
            <a:spAutoFit/>
          </a:bodyPr>
          <a:lstStyle/>
          <a:p>
            <a:r>
              <a:rPr lang="fr-FR" dirty="0" smtClean="0"/>
              <a:t>Ecrou à encoches</a:t>
            </a:r>
            <a:endParaRPr lang="en-US" dirty="0"/>
          </a:p>
        </p:txBody>
      </p:sp>
      <p:sp>
        <p:nvSpPr>
          <p:cNvPr id="12" name="TextBox 11"/>
          <p:cNvSpPr txBox="1"/>
          <p:nvPr/>
        </p:nvSpPr>
        <p:spPr>
          <a:xfrm>
            <a:off x="4335380" y="3092565"/>
            <a:ext cx="1234440" cy="369332"/>
          </a:xfrm>
          <a:prstGeom prst="rect">
            <a:avLst/>
          </a:prstGeom>
          <a:noFill/>
        </p:spPr>
        <p:txBody>
          <a:bodyPr wrap="square" rtlCol="0">
            <a:spAutoFit/>
          </a:bodyPr>
          <a:lstStyle/>
          <a:p>
            <a:r>
              <a:rPr lang="fr-FR" dirty="0" smtClean="0"/>
              <a:t>Rondelle</a:t>
            </a:r>
            <a:endParaRPr lang="en-US" dirty="0"/>
          </a:p>
        </p:txBody>
      </p:sp>
      <p:cxnSp>
        <p:nvCxnSpPr>
          <p:cNvPr id="15" name="Straight Arrow Connector 14"/>
          <p:cNvCxnSpPr/>
          <p:nvPr/>
        </p:nvCxnSpPr>
        <p:spPr>
          <a:xfrm flipH="1">
            <a:off x="4335380" y="3415050"/>
            <a:ext cx="463379" cy="877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00406" y="4576177"/>
            <a:ext cx="1234440" cy="369332"/>
          </a:xfrm>
          <a:prstGeom prst="rect">
            <a:avLst/>
          </a:prstGeom>
          <a:noFill/>
        </p:spPr>
        <p:txBody>
          <a:bodyPr wrap="square" rtlCol="0">
            <a:spAutoFit/>
          </a:bodyPr>
          <a:lstStyle/>
          <a:p>
            <a:r>
              <a:rPr lang="fr-FR" dirty="0" smtClean="0"/>
              <a:t>Manchon</a:t>
            </a:r>
            <a:endParaRPr lang="en-US" dirty="0"/>
          </a:p>
        </p:txBody>
      </p:sp>
      <p:cxnSp>
        <p:nvCxnSpPr>
          <p:cNvPr id="20" name="Straight Arrow Connector 19"/>
          <p:cNvCxnSpPr>
            <a:stCxn id="16" idx="1"/>
          </p:cNvCxnSpPr>
          <p:nvPr/>
        </p:nvCxnSpPr>
        <p:spPr>
          <a:xfrm flipH="1" flipV="1">
            <a:off x="4952600" y="4701540"/>
            <a:ext cx="647806" cy="59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1"/>
          </p:cNvCxnSpPr>
          <p:nvPr/>
        </p:nvCxnSpPr>
        <p:spPr>
          <a:xfrm flipH="1">
            <a:off x="3736954" y="4760843"/>
            <a:ext cx="1863452" cy="310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95070" y="3853972"/>
            <a:ext cx="1234440" cy="646331"/>
          </a:xfrm>
          <a:prstGeom prst="rect">
            <a:avLst/>
          </a:prstGeom>
          <a:noFill/>
        </p:spPr>
        <p:txBody>
          <a:bodyPr wrap="square" rtlCol="0">
            <a:spAutoFit/>
          </a:bodyPr>
          <a:lstStyle/>
          <a:p>
            <a:r>
              <a:rPr lang="fr-FR" dirty="0" smtClean="0"/>
              <a:t>Ecrou à encoches</a:t>
            </a:r>
            <a:endParaRPr lang="en-US" dirty="0"/>
          </a:p>
        </p:txBody>
      </p:sp>
      <p:pic>
        <p:nvPicPr>
          <p:cNvPr id="19460" name="Picture 4" descr="Image result for bearing locknu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0674"/>
          <a:stretch/>
        </p:blipFill>
        <p:spPr bwMode="auto">
          <a:xfrm>
            <a:off x="8062284" y="3547332"/>
            <a:ext cx="2682411" cy="27370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553367" y="5662109"/>
            <a:ext cx="1411643" cy="369332"/>
          </a:xfrm>
          <a:prstGeom prst="rect">
            <a:avLst/>
          </a:prstGeom>
          <a:noFill/>
        </p:spPr>
        <p:txBody>
          <a:bodyPr wrap="square" rtlCol="0">
            <a:spAutoFit/>
          </a:bodyPr>
          <a:lstStyle/>
          <a:p>
            <a:r>
              <a:rPr lang="fr-FR" dirty="0" smtClean="0"/>
              <a:t>Arbre fileté</a:t>
            </a:r>
          </a:p>
        </p:txBody>
      </p:sp>
      <p:cxnSp>
        <p:nvCxnSpPr>
          <p:cNvPr id="28" name="Straight Arrow Connector 27"/>
          <p:cNvCxnSpPr/>
          <p:nvPr/>
        </p:nvCxnSpPr>
        <p:spPr>
          <a:xfrm flipV="1">
            <a:off x="7802374" y="5179391"/>
            <a:ext cx="1172560" cy="599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931150" y="4292894"/>
            <a:ext cx="482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371438" y="5219918"/>
            <a:ext cx="1769761" cy="1200329"/>
          </a:xfrm>
          <a:prstGeom prst="rect">
            <a:avLst/>
          </a:prstGeom>
          <a:noFill/>
        </p:spPr>
        <p:txBody>
          <a:bodyPr wrap="square" rtlCol="0">
            <a:spAutoFit/>
          </a:bodyPr>
          <a:lstStyle/>
          <a:p>
            <a:r>
              <a:rPr lang="fr-FR" dirty="0" smtClean="0"/>
              <a:t>Rondelle cachée par l’écrou : que ses languettes sont visibles</a:t>
            </a:r>
            <a:endParaRPr lang="en-US" dirty="0"/>
          </a:p>
        </p:txBody>
      </p:sp>
      <p:cxnSp>
        <p:nvCxnSpPr>
          <p:cNvPr id="41" name="Straight Arrow Connector 40"/>
          <p:cNvCxnSpPr>
            <a:stCxn id="40" idx="1"/>
          </p:cNvCxnSpPr>
          <p:nvPr/>
        </p:nvCxnSpPr>
        <p:spPr>
          <a:xfrm flipH="1" flipV="1">
            <a:off x="9753602" y="5391157"/>
            <a:ext cx="617836" cy="428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0" idx="1"/>
          </p:cNvCxnSpPr>
          <p:nvPr/>
        </p:nvCxnSpPr>
        <p:spPr>
          <a:xfrm flipH="1" flipV="1">
            <a:off x="9753602" y="4870457"/>
            <a:ext cx="617836" cy="94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0" idx="1"/>
          </p:cNvCxnSpPr>
          <p:nvPr/>
        </p:nvCxnSpPr>
        <p:spPr>
          <a:xfrm flipH="1" flipV="1">
            <a:off x="9559054" y="5808251"/>
            <a:ext cx="812384" cy="118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0591388" y="3703575"/>
            <a:ext cx="1234440" cy="369332"/>
          </a:xfrm>
          <a:prstGeom prst="rect">
            <a:avLst/>
          </a:prstGeom>
          <a:noFill/>
        </p:spPr>
        <p:txBody>
          <a:bodyPr wrap="square" rtlCol="0">
            <a:spAutoFit/>
          </a:bodyPr>
          <a:lstStyle/>
          <a:p>
            <a:r>
              <a:rPr lang="fr-FR" dirty="0" smtClean="0"/>
              <a:t>Roulement</a:t>
            </a:r>
            <a:endParaRPr lang="en-US" dirty="0"/>
          </a:p>
        </p:txBody>
      </p:sp>
      <p:cxnSp>
        <p:nvCxnSpPr>
          <p:cNvPr id="62" name="Straight Arrow Connector 61"/>
          <p:cNvCxnSpPr>
            <a:stCxn id="61" idx="1"/>
          </p:cNvCxnSpPr>
          <p:nvPr/>
        </p:nvCxnSpPr>
        <p:spPr>
          <a:xfrm flipH="1">
            <a:off x="9901882" y="3888241"/>
            <a:ext cx="689506" cy="1846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5C7B98D8-8BC9-4E83-92A8-BC82871AAA28}"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2471049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45</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5617"/>
          <a:stretch/>
        </p:blipFill>
        <p:spPr bwMode="auto">
          <a:xfrm>
            <a:off x="921002" y="1467752"/>
            <a:ext cx="5457825" cy="124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06498" y="1317765"/>
            <a:ext cx="4941661" cy="2031325"/>
          </a:xfrm>
          <a:prstGeom prst="rect">
            <a:avLst/>
          </a:prstGeom>
          <a:noFill/>
        </p:spPr>
        <p:txBody>
          <a:bodyPr wrap="square" rtlCol="0">
            <a:spAutoFit/>
          </a:bodyPr>
          <a:lstStyle/>
          <a:p>
            <a:r>
              <a:rPr lang="fr-FR" dirty="0" smtClean="0"/>
              <a:t>L’exemple </a:t>
            </a:r>
            <a:r>
              <a:rPr lang="fr-FR" dirty="0"/>
              <a:t>le plus important est </a:t>
            </a:r>
            <a:r>
              <a:rPr lang="fr-FR" dirty="0">
                <a:solidFill>
                  <a:srgbClr val="FF0000"/>
                </a:solidFill>
              </a:rPr>
              <a:t>l’écrou à </a:t>
            </a:r>
            <a:r>
              <a:rPr lang="fr-FR" dirty="0" smtClean="0">
                <a:solidFill>
                  <a:srgbClr val="FF0000"/>
                </a:solidFill>
              </a:rPr>
              <a:t>encoches et frein. </a:t>
            </a:r>
          </a:p>
          <a:p>
            <a:r>
              <a:rPr lang="fr-FR" dirty="0" smtClean="0"/>
              <a:t>Au premier image, la ensemble écrou-rondelle est monté sur un manchon. L’écrou serre le manchon sur un arbre que n’est pas visible ici. On s’intéresse à l’ensemble </a:t>
            </a:r>
            <a:r>
              <a:rPr lang="fr-FR" dirty="0"/>
              <a:t>é</a:t>
            </a:r>
            <a:r>
              <a:rPr lang="fr-FR" dirty="0" smtClean="0"/>
              <a:t>crou à encoches/frein-rondelle visé directement sur un arbre fileté (deuxième image).</a:t>
            </a:r>
            <a:endParaRPr lang="en-US" dirty="0">
              <a:solidFill>
                <a:srgbClr val="FF0000"/>
              </a:solidFill>
            </a:endParaRPr>
          </a:p>
        </p:txBody>
      </p:sp>
      <p:sp>
        <p:nvSpPr>
          <p:cNvPr id="14" name="Right Brace 13"/>
          <p:cNvSpPr/>
          <p:nvPr/>
        </p:nvSpPr>
        <p:spPr>
          <a:xfrm>
            <a:off x="6557319" y="1375719"/>
            <a:ext cx="337751" cy="1416908"/>
          </a:xfrm>
          <a:prstGeom prst="rightBrace">
            <a:avLst>
              <a:gd name="adj1" fmla="val 38921"/>
              <a:gd name="adj2" fmla="val 4709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2" descr="Image result for manchon filete roulement coniqu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25" t="6819" r="9671" b="6341"/>
          <a:stretch/>
        </p:blipFill>
        <p:spPr bwMode="auto">
          <a:xfrm>
            <a:off x="2312067" y="3379519"/>
            <a:ext cx="2849774" cy="31139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1557581" y="3947160"/>
            <a:ext cx="914432" cy="434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0361" y="3340174"/>
            <a:ext cx="1234440" cy="646331"/>
          </a:xfrm>
          <a:prstGeom prst="rect">
            <a:avLst/>
          </a:prstGeom>
          <a:noFill/>
        </p:spPr>
        <p:txBody>
          <a:bodyPr wrap="square" rtlCol="0">
            <a:spAutoFit/>
          </a:bodyPr>
          <a:lstStyle/>
          <a:p>
            <a:r>
              <a:rPr lang="fr-FR" dirty="0" smtClean="0"/>
              <a:t>Ecrou à encoches</a:t>
            </a:r>
            <a:endParaRPr lang="en-US" dirty="0"/>
          </a:p>
        </p:txBody>
      </p:sp>
      <p:sp>
        <p:nvSpPr>
          <p:cNvPr id="12" name="TextBox 11"/>
          <p:cNvSpPr txBox="1"/>
          <p:nvPr/>
        </p:nvSpPr>
        <p:spPr>
          <a:xfrm>
            <a:off x="4335380" y="3092565"/>
            <a:ext cx="1234440" cy="369332"/>
          </a:xfrm>
          <a:prstGeom prst="rect">
            <a:avLst/>
          </a:prstGeom>
          <a:noFill/>
        </p:spPr>
        <p:txBody>
          <a:bodyPr wrap="square" rtlCol="0">
            <a:spAutoFit/>
          </a:bodyPr>
          <a:lstStyle/>
          <a:p>
            <a:r>
              <a:rPr lang="fr-FR" dirty="0" smtClean="0"/>
              <a:t>Rondelle</a:t>
            </a:r>
            <a:endParaRPr lang="en-US" dirty="0"/>
          </a:p>
        </p:txBody>
      </p:sp>
      <p:cxnSp>
        <p:nvCxnSpPr>
          <p:cNvPr id="15" name="Straight Arrow Connector 14"/>
          <p:cNvCxnSpPr/>
          <p:nvPr/>
        </p:nvCxnSpPr>
        <p:spPr>
          <a:xfrm flipH="1">
            <a:off x="4335380" y="3415050"/>
            <a:ext cx="463379" cy="877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00406" y="4576177"/>
            <a:ext cx="1234440" cy="369332"/>
          </a:xfrm>
          <a:prstGeom prst="rect">
            <a:avLst/>
          </a:prstGeom>
          <a:noFill/>
        </p:spPr>
        <p:txBody>
          <a:bodyPr wrap="square" rtlCol="0">
            <a:spAutoFit/>
          </a:bodyPr>
          <a:lstStyle/>
          <a:p>
            <a:r>
              <a:rPr lang="fr-FR" dirty="0" smtClean="0"/>
              <a:t>Manchon</a:t>
            </a:r>
            <a:endParaRPr lang="en-US" dirty="0"/>
          </a:p>
        </p:txBody>
      </p:sp>
      <p:cxnSp>
        <p:nvCxnSpPr>
          <p:cNvPr id="20" name="Straight Arrow Connector 19"/>
          <p:cNvCxnSpPr>
            <a:stCxn id="16" idx="1"/>
          </p:cNvCxnSpPr>
          <p:nvPr/>
        </p:nvCxnSpPr>
        <p:spPr>
          <a:xfrm flipH="1" flipV="1">
            <a:off x="4952600" y="4701540"/>
            <a:ext cx="647806" cy="59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1"/>
          </p:cNvCxnSpPr>
          <p:nvPr/>
        </p:nvCxnSpPr>
        <p:spPr>
          <a:xfrm flipH="1">
            <a:off x="3736954" y="4760843"/>
            <a:ext cx="1863452" cy="310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95070" y="3853972"/>
            <a:ext cx="1234440" cy="646331"/>
          </a:xfrm>
          <a:prstGeom prst="rect">
            <a:avLst/>
          </a:prstGeom>
          <a:noFill/>
        </p:spPr>
        <p:txBody>
          <a:bodyPr wrap="square" rtlCol="0">
            <a:spAutoFit/>
          </a:bodyPr>
          <a:lstStyle/>
          <a:p>
            <a:r>
              <a:rPr lang="fr-FR" dirty="0" smtClean="0"/>
              <a:t>Ecrou à encoches</a:t>
            </a:r>
            <a:endParaRPr lang="en-US" dirty="0"/>
          </a:p>
        </p:txBody>
      </p:sp>
      <p:pic>
        <p:nvPicPr>
          <p:cNvPr id="19460" name="Picture 4" descr="Image result for bearing locknu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0674"/>
          <a:stretch/>
        </p:blipFill>
        <p:spPr bwMode="auto">
          <a:xfrm>
            <a:off x="8062284" y="3547332"/>
            <a:ext cx="2682411" cy="27370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553367" y="5662109"/>
            <a:ext cx="1411643" cy="369332"/>
          </a:xfrm>
          <a:prstGeom prst="rect">
            <a:avLst/>
          </a:prstGeom>
          <a:noFill/>
        </p:spPr>
        <p:txBody>
          <a:bodyPr wrap="square" rtlCol="0">
            <a:spAutoFit/>
          </a:bodyPr>
          <a:lstStyle/>
          <a:p>
            <a:r>
              <a:rPr lang="fr-FR" dirty="0" smtClean="0"/>
              <a:t>Arbre fileté</a:t>
            </a:r>
          </a:p>
        </p:txBody>
      </p:sp>
      <p:cxnSp>
        <p:nvCxnSpPr>
          <p:cNvPr id="28" name="Straight Arrow Connector 27"/>
          <p:cNvCxnSpPr/>
          <p:nvPr/>
        </p:nvCxnSpPr>
        <p:spPr>
          <a:xfrm flipV="1">
            <a:off x="7802374" y="5179391"/>
            <a:ext cx="1172560" cy="599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931150" y="4292894"/>
            <a:ext cx="482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371438" y="5219918"/>
            <a:ext cx="1769761" cy="1200329"/>
          </a:xfrm>
          <a:prstGeom prst="rect">
            <a:avLst/>
          </a:prstGeom>
          <a:noFill/>
        </p:spPr>
        <p:txBody>
          <a:bodyPr wrap="square" rtlCol="0">
            <a:spAutoFit/>
          </a:bodyPr>
          <a:lstStyle/>
          <a:p>
            <a:r>
              <a:rPr lang="fr-FR" dirty="0" smtClean="0"/>
              <a:t>Rondelle cachée par l’écrou : que ses languettes sont visibles</a:t>
            </a:r>
            <a:endParaRPr lang="en-US" dirty="0"/>
          </a:p>
        </p:txBody>
      </p:sp>
      <p:cxnSp>
        <p:nvCxnSpPr>
          <p:cNvPr id="41" name="Straight Arrow Connector 40"/>
          <p:cNvCxnSpPr>
            <a:stCxn id="40" idx="1"/>
          </p:cNvCxnSpPr>
          <p:nvPr/>
        </p:nvCxnSpPr>
        <p:spPr>
          <a:xfrm flipH="1" flipV="1">
            <a:off x="9753602" y="5391157"/>
            <a:ext cx="617836" cy="428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0" idx="1"/>
          </p:cNvCxnSpPr>
          <p:nvPr/>
        </p:nvCxnSpPr>
        <p:spPr>
          <a:xfrm flipH="1" flipV="1">
            <a:off x="9753602" y="4870457"/>
            <a:ext cx="617836" cy="94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0" idx="1"/>
          </p:cNvCxnSpPr>
          <p:nvPr/>
        </p:nvCxnSpPr>
        <p:spPr>
          <a:xfrm flipH="1" flipV="1">
            <a:off x="9559054" y="5808251"/>
            <a:ext cx="812384" cy="118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0591388" y="3703575"/>
            <a:ext cx="1234440" cy="369332"/>
          </a:xfrm>
          <a:prstGeom prst="rect">
            <a:avLst/>
          </a:prstGeom>
          <a:noFill/>
        </p:spPr>
        <p:txBody>
          <a:bodyPr wrap="square" rtlCol="0">
            <a:spAutoFit/>
          </a:bodyPr>
          <a:lstStyle/>
          <a:p>
            <a:r>
              <a:rPr lang="fr-FR" dirty="0" smtClean="0"/>
              <a:t>Roulement</a:t>
            </a:r>
            <a:endParaRPr lang="en-US" dirty="0"/>
          </a:p>
        </p:txBody>
      </p:sp>
      <p:cxnSp>
        <p:nvCxnSpPr>
          <p:cNvPr id="62" name="Straight Arrow Connector 61"/>
          <p:cNvCxnSpPr>
            <a:stCxn id="61" idx="1"/>
          </p:cNvCxnSpPr>
          <p:nvPr/>
        </p:nvCxnSpPr>
        <p:spPr>
          <a:xfrm flipH="1">
            <a:off x="9901882" y="3888241"/>
            <a:ext cx="689506" cy="1846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5C7B98D8-8BC9-4E83-92A8-BC82871AAA28}"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2471049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a:t>
            </a:r>
            <a:r>
              <a:rPr lang="fr-FR" dirty="0"/>
              <a:t>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46</a:t>
            </a:fld>
            <a:endParaRPr lang="en-US" dirty="0"/>
          </a:p>
        </p:txBody>
      </p:sp>
      <p:pic>
        <p:nvPicPr>
          <p:cNvPr id="1026" name="Picture 2" descr="Image result for ecrous Ã  rondel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799349" y="3744497"/>
            <a:ext cx="3216606" cy="2412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473" y="3432304"/>
            <a:ext cx="2821319" cy="2821320"/>
          </a:xfrm>
          <a:prstGeom prst="rect">
            <a:avLst/>
          </a:prstGeom>
          <a:noFill/>
          <a:extLst>
            <a:ext uri="{909E8E84-426E-40DD-AFC4-6F175D3DCCD1}">
              <a14:hiddenFill xmlns:a14="http://schemas.microsoft.com/office/drawing/2010/main">
                <a:solidFill>
                  <a:srgbClr val="FFFFFF"/>
                </a:solidFill>
              </a14:hiddenFill>
            </a:ext>
          </a:extLst>
        </p:spPr>
      </p:pic>
      <p:sp>
        <p:nvSpPr>
          <p:cNvPr id="60" name="Oval 59"/>
          <p:cNvSpPr/>
          <p:nvPr/>
        </p:nvSpPr>
        <p:spPr>
          <a:xfrm>
            <a:off x="8159606" y="4321737"/>
            <a:ext cx="646670" cy="2925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stCxn id="63" idx="1"/>
          </p:cNvCxnSpPr>
          <p:nvPr/>
        </p:nvCxnSpPr>
        <p:spPr>
          <a:xfrm flipH="1" flipV="1">
            <a:off x="7684702" y="3646542"/>
            <a:ext cx="607076" cy="16062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8194553" y="3744497"/>
            <a:ext cx="663891" cy="42791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6662034" y="3307092"/>
            <a:ext cx="1275385" cy="369332"/>
          </a:xfrm>
          <a:prstGeom prst="rect">
            <a:avLst/>
          </a:prstGeom>
          <a:noFill/>
        </p:spPr>
        <p:txBody>
          <a:bodyPr wrap="square" rtlCol="0">
            <a:spAutoFit/>
          </a:bodyPr>
          <a:lstStyle/>
          <a:p>
            <a:r>
              <a:rPr lang="fr-FR" dirty="0" smtClean="0">
                <a:solidFill>
                  <a:srgbClr val="0070C0"/>
                </a:solidFill>
              </a:rPr>
              <a:t>Languettes</a:t>
            </a:r>
            <a:endParaRPr lang="en-US" dirty="0">
              <a:solidFill>
                <a:srgbClr val="0070C0"/>
              </a:solidFill>
            </a:endParaRPr>
          </a:p>
        </p:txBody>
      </p:sp>
      <p:sp>
        <p:nvSpPr>
          <p:cNvPr id="56" name="TextBox 55"/>
          <p:cNvSpPr txBox="1"/>
          <p:nvPr/>
        </p:nvSpPr>
        <p:spPr>
          <a:xfrm>
            <a:off x="2549296" y="2395675"/>
            <a:ext cx="2173747" cy="646331"/>
          </a:xfrm>
          <a:prstGeom prst="rect">
            <a:avLst/>
          </a:prstGeom>
          <a:noFill/>
        </p:spPr>
        <p:txBody>
          <a:bodyPr wrap="square" rtlCol="0">
            <a:spAutoFit/>
          </a:bodyPr>
          <a:lstStyle/>
          <a:p>
            <a:pPr algn="ctr"/>
            <a:r>
              <a:rPr lang="fr-FR" b="1" dirty="0" smtClean="0"/>
              <a:t>Ecrous à encoches</a:t>
            </a:r>
          </a:p>
          <a:p>
            <a:pPr algn="ctr"/>
            <a:r>
              <a:rPr lang="fr-FR" b="1" dirty="0" smtClean="0"/>
              <a:t>Ecrou KM</a:t>
            </a:r>
            <a:endParaRPr lang="en-US" b="1" dirty="0"/>
          </a:p>
        </p:txBody>
      </p:sp>
      <p:sp>
        <p:nvSpPr>
          <p:cNvPr id="66" name="TextBox 65"/>
          <p:cNvSpPr txBox="1"/>
          <p:nvPr/>
        </p:nvSpPr>
        <p:spPr>
          <a:xfrm>
            <a:off x="7320778" y="2395676"/>
            <a:ext cx="2173747" cy="646331"/>
          </a:xfrm>
          <a:prstGeom prst="rect">
            <a:avLst/>
          </a:prstGeom>
          <a:noFill/>
        </p:spPr>
        <p:txBody>
          <a:bodyPr wrap="square" rtlCol="0">
            <a:spAutoFit/>
          </a:bodyPr>
          <a:lstStyle/>
          <a:p>
            <a:pPr algn="ctr"/>
            <a:r>
              <a:rPr lang="fr-FR" b="1" dirty="0" smtClean="0"/>
              <a:t>Frein-Rondelle</a:t>
            </a:r>
          </a:p>
          <a:p>
            <a:pPr algn="ctr"/>
            <a:r>
              <a:rPr lang="fr-FR" b="1" dirty="0" smtClean="0"/>
              <a:t>Rondelle MB</a:t>
            </a:r>
            <a:endParaRPr lang="en-US" b="1" dirty="0"/>
          </a:p>
        </p:txBody>
      </p:sp>
      <p:sp>
        <p:nvSpPr>
          <p:cNvPr id="67" name="Oval 66"/>
          <p:cNvSpPr/>
          <p:nvPr/>
        </p:nvSpPr>
        <p:spPr>
          <a:xfrm>
            <a:off x="8159606" y="4321737"/>
            <a:ext cx="646670" cy="2925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832734" y="4874905"/>
            <a:ext cx="1093874" cy="369332"/>
          </a:xfrm>
          <a:prstGeom prst="rect">
            <a:avLst/>
          </a:prstGeom>
          <a:noFill/>
        </p:spPr>
        <p:txBody>
          <a:bodyPr wrap="square" rtlCol="0">
            <a:spAutoFit/>
          </a:bodyPr>
          <a:lstStyle/>
          <a:p>
            <a:r>
              <a:rPr lang="fr-FR" dirty="0" smtClean="0">
                <a:solidFill>
                  <a:srgbClr val="0070C0"/>
                </a:solidFill>
              </a:rPr>
              <a:t>Dent</a:t>
            </a:r>
            <a:endParaRPr lang="en-US" dirty="0">
              <a:solidFill>
                <a:srgbClr val="0070C0"/>
              </a:solidFill>
            </a:endParaRPr>
          </a:p>
        </p:txBody>
      </p:sp>
      <p:cxnSp>
        <p:nvCxnSpPr>
          <p:cNvPr id="69" name="Straight Arrow Connector 68"/>
          <p:cNvCxnSpPr/>
          <p:nvPr/>
        </p:nvCxnSpPr>
        <p:spPr>
          <a:xfrm flipH="1">
            <a:off x="8182539" y="4614307"/>
            <a:ext cx="300402" cy="33641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1967831" y="5241967"/>
            <a:ext cx="826382" cy="265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446006" y="5510621"/>
            <a:ext cx="1103290" cy="646331"/>
          </a:xfrm>
          <a:prstGeom prst="rect">
            <a:avLst/>
          </a:prstGeom>
          <a:noFill/>
        </p:spPr>
        <p:txBody>
          <a:bodyPr wrap="square" rtlCol="0">
            <a:spAutoFit/>
          </a:bodyPr>
          <a:lstStyle/>
          <a:p>
            <a:r>
              <a:rPr lang="fr-FR" dirty="0" smtClean="0"/>
              <a:t>Filetage intérieur</a:t>
            </a:r>
            <a:endParaRPr lang="en-US" dirty="0"/>
          </a:p>
        </p:txBody>
      </p:sp>
      <p:sp>
        <p:nvSpPr>
          <p:cNvPr id="72" name="Oval 71"/>
          <p:cNvSpPr/>
          <p:nvPr/>
        </p:nvSpPr>
        <p:spPr>
          <a:xfrm>
            <a:off x="2794213" y="5102110"/>
            <a:ext cx="405720" cy="3048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74" idx="2"/>
          </p:cNvCxnSpPr>
          <p:nvPr/>
        </p:nvCxnSpPr>
        <p:spPr>
          <a:xfrm>
            <a:off x="2032364" y="3843065"/>
            <a:ext cx="660156" cy="361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480719" y="3473733"/>
            <a:ext cx="1103290" cy="369332"/>
          </a:xfrm>
          <a:prstGeom prst="rect">
            <a:avLst/>
          </a:prstGeom>
          <a:noFill/>
        </p:spPr>
        <p:txBody>
          <a:bodyPr wrap="square" rtlCol="0">
            <a:spAutoFit/>
          </a:bodyPr>
          <a:lstStyle/>
          <a:p>
            <a:r>
              <a:rPr lang="fr-FR" dirty="0" smtClean="0"/>
              <a:t>Encoches</a:t>
            </a:r>
            <a:endParaRPr lang="en-US" dirty="0"/>
          </a:p>
        </p:txBody>
      </p:sp>
      <p:cxnSp>
        <p:nvCxnSpPr>
          <p:cNvPr id="75" name="Straight Arrow Connector 74"/>
          <p:cNvCxnSpPr>
            <a:stCxn id="74" idx="3"/>
          </p:cNvCxnSpPr>
          <p:nvPr/>
        </p:nvCxnSpPr>
        <p:spPr>
          <a:xfrm>
            <a:off x="2584009" y="3658399"/>
            <a:ext cx="1229849" cy="163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873653" y="1410633"/>
            <a:ext cx="10045807" cy="646331"/>
          </a:xfrm>
          <a:prstGeom prst="rect">
            <a:avLst/>
          </a:prstGeom>
          <a:noFill/>
        </p:spPr>
        <p:txBody>
          <a:bodyPr wrap="square" rtlCol="0">
            <a:spAutoFit/>
          </a:bodyPr>
          <a:lstStyle/>
          <a:p>
            <a:r>
              <a:rPr lang="fr-FR" dirty="0"/>
              <a:t>Les figures </a:t>
            </a:r>
            <a:r>
              <a:rPr lang="fr-FR" dirty="0" smtClean="0"/>
              <a:t>suivantes mettent </a:t>
            </a:r>
            <a:r>
              <a:rPr lang="fr-FR" dirty="0"/>
              <a:t>en évidence </a:t>
            </a:r>
            <a:r>
              <a:rPr lang="fr-FR" dirty="0" smtClean="0"/>
              <a:t>les formes caractéristiques </a:t>
            </a:r>
            <a:r>
              <a:rPr lang="fr-FR" dirty="0"/>
              <a:t>d’un </a:t>
            </a:r>
            <a:r>
              <a:rPr lang="fr-FR" dirty="0" smtClean="0"/>
              <a:t>écrou </a:t>
            </a:r>
            <a:r>
              <a:rPr lang="fr-FR" dirty="0"/>
              <a:t>à encoches et son frein-rondelle. La rondelle est facilement distinguée d’autres </a:t>
            </a:r>
            <a:r>
              <a:rPr lang="fr-FR" dirty="0" smtClean="0"/>
              <a:t>rondelles </a:t>
            </a:r>
            <a:r>
              <a:rPr lang="fr-FR" dirty="0"/>
              <a:t>grâce à</a:t>
            </a:r>
            <a:r>
              <a:rPr lang="fr-FR" dirty="0" smtClean="0"/>
              <a:t> </a:t>
            </a:r>
            <a:r>
              <a:rPr lang="fr-FR" dirty="0"/>
              <a:t>ses </a:t>
            </a:r>
            <a:r>
              <a:rPr lang="fr-FR" dirty="0">
                <a:solidFill>
                  <a:schemeClr val="accent1"/>
                </a:solidFill>
              </a:rPr>
              <a:t>languettes</a:t>
            </a:r>
            <a:r>
              <a:rPr lang="fr-FR" dirty="0"/>
              <a:t> et sa </a:t>
            </a:r>
            <a:r>
              <a:rPr lang="fr-FR" dirty="0" smtClean="0">
                <a:solidFill>
                  <a:schemeClr val="accent1"/>
                </a:solidFill>
              </a:rPr>
              <a:t>dent</a:t>
            </a:r>
            <a:r>
              <a:rPr lang="fr-FR" dirty="0" smtClean="0"/>
              <a:t>. </a:t>
            </a:r>
            <a:endParaRPr lang="fr-FR" dirty="0"/>
          </a:p>
        </p:txBody>
      </p:sp>
      <p:cxnSp>
        <p:nvCxnSpPr>
          <p:cNvPr id="22" name="Straight Arrow Connector 58"/>
          <p:cNvCxnSpPr/>
          <p:nvPr/>
        </p:nvCxnSpPr>
        <p:spPr>
          <a:xfrm flipH="1" flipV="1">
            <a:off x="7683886" y="3646542"/>
            <a:ext cx="245223" cy="2684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59"/>
          <p:cNvCxnSpPr/>
          <p:nvPr/>
        </p:nvCxnSpPr>
        <p:spPr>
          <a:xfrm flipV="1">
            <a:off x="7584930" y="3646542"/>
            <a:ext cx="98139" cy="46887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4CB7E71D-FB53-47ED-A265-C4B589AF19E2}"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5418182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frein-rondelle</a:t>
            </a:r>
            <a:endParaRPr lang="en-US" dirty="0"/>
          </a:p>
        </p:txBody>
      </p:sp>
      <p:sp>
        <p:nvSpPr>
          <p:cNvPr id="62" name="TextBox 61"/>
          <p:cNvSpPr txBox="1"/>
          <p:nvPr/>
        </p:nvSpPr>
        <p:spPr>
          <a:xfrm>
            <a:off x="442605" y="1528444"/>
            <a:ext cx="4715664" cy="1754326"/>
          </a:xfrm>
          <a:prstGeom prst="rect">
            <a:avLst/>
          </a:prstGeom>
          <a:noFill/>
        </p:spPr>
        <p:txBody>
          <a:bodyPr wrap="square" rtlCol="0">
            <a:spAutoFit/>
          </a:bodyPr>
          <a:lstStyle/>
          <a:p>
            <a:r>
              <a:rPr lang="fr-FR" dirty="0" smtClean="0"/>
              <a:t>Les écrous à encoches et le freins-rondelles sont utilisés pour fixer soit un roulement soit un </a:t>
            </a:r>
            <a:r>
              <a:rPr lang="fr-FR" dirty="0" err="1" smtClean="0"/>
              <a:t>engrenge</a:t>
            </a:r>
            <a:r>
              <a:rPr lang="fr-FR" dirty="0" smtClean="0"/>
              <a:t> sur un axe. </a:t>
            </a:r>
          </a:p>
          <a:p>
            <a:endParaRPr lang="fr-FR" dirty="0"/>
          </a:p>
          <a:p>
            <a:r>
              <a:rPr lang="fr-FR" dirty="0" smtClean="0"/>
              <a:t>Cette figure démontre le positionnement relatif de chaque pièce avant montage.</a:t>
            </a:r>
          </a:p>
        </p:txBody>
      </p:sp>
      <p:pic>
        <p:nvPicPr>
          <p:cNvPr id="6" name="Picture 5"/>
          <p:cNvPicPr>
            <a:picLocks noChangeAspect="1"/>
          </p:cNvPicPr>
          <p:nvPr/>
        </p:nvPicPr>
        <p:blipFill>
          <a:blip r:embed="rId2"/>
          <a:stretch>
            <a:fillRect/>
          </a:stretch>
        </p:blipFill>
        <p:spPr>
          <a:xfrm>
            <a:off x="5292867" y="1528444"/>
            <a:ext cx="6684027" cy="5133583"/>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47</a:t>
            </a:fld>
            <a:endParaRPr lang="en-US" dirty="0"/>
          </a:p>
        </p:txBody>
      </p:sp>
      <p:sp>
        <p:nvSpPr>
          <p:cNvPr id="29" name="TextBox 28"/>
          <p:cNvSpPr txBox="1"/>
          <p:nvPr/>
        </p:nvSpPr>
        <p:spPr>
          <a:xfrm>
            <a:off x="7774868" y="1971668"/>
            <a:ext cx="1548920" cy="465726"/>
          </a:xfrm>
          <a:prstGeom prst="rect">
            <a:avLst/>
          </a:prstGeom>
          <a:noFill/>
        </p:spPr>
        <p:txBody>
          <a:bodyPr wrap="square" rtlCol="0">
            <a:spAutoFit/>
          </a:bodyPr>
          <a:lstStyle/>
          <a:p>
            <a:r>
              <a:rPr lang="fr-FR" dirty="0" smtClean="0"/>
              <a:t>Roulement</a:t>
            </a:r>
            <a:endParaRPr lang="en-US" dirty="0"/>
          </a:p>
        </p:txBody>
      </p:sp>
      <p:sp>
        <p:nvSpPr>
          <p:cNvPr id="50" name="TextBox 49"/>
          <p:cNvSpPr txBox="1"/>
          <p:nvPr/>
        </p:nvSpPr>
        <p:spPr>
          <a:xfrm>
            <a:off x="9449655" y="1638442"/>
            <a:ext cx="1548920" cy="465726"/>
          </a:xfrm>
          <a:prstGeom prst="rect">
            <a:avLst/>
          </a:prstGeom>
          <a:noFill/>
        </p:spPr>
        <p:txBody>
          <a:bodyPr wrap="square" rtlCol="0">
            <a:spAutoFit/>
          </a:bodyPr>
          <a:lstStyle/>
          <a:p>
            <a:r>
              <a:rPr lang="fr-FR" dirty="0" smtClean="0"/>
              <a:t>Arbre</a:t>
            </a:r>
            <a:endParaRPr lang="en-US" dirty="0"/>
          </a:p>
        </p:txBody>
      </p:sp>
      <p:sp>
        <p:nvSpPr>
          <p:cNvPr id="28" name="TextBox 27"/>
          <p:cNvSpPr txBox="1"/>
          <p:nvPr/>
        </p:nvSpPr>
        <p:spPr>
          <a:xfrm>
            <a:off x="5208921" y="3806996"/>
            <a:ext cx="1602528" cy="465726"/>
          </a:xfrm>
          <a:prstGeom prst="rect">
            <a:avLst/>
          </a:prstGeom>
          <a:noFill/>
        </p:spPr>
        <p:txBody>
          <a:bodyPr wrap="square" rtlCol="0">
            <a:spAutoFit/>
          </a:bodyPr>
          <a:lstStyle/>
          <a:p>
            <a:r>
              <a:rPr lang="fr-FR" dirty="0" smtClean="0"/>
              <a:t>Ecrou KM</a:t>
            </a:r>
            <a:endParaRPr lang="en-US" dirty="0"/>
          </a:p>
        </p:txBody>
      </p:sp>
      <p:sp>
        <p:nvSpPr>
          <p:cNvPr id="30" name="TextBox 29"/>
          <p:cNvSpPr txBox="1"/>
          <p:nvPr/>
        </p:nvSpPr>
        <p:spPr>
          <a:xfrm>
            <a:off x="6482659" y="3080725"/>
            <a:ext cx="1709324" cy="465726"/>
          </a:xfrm>
          <a:prstGeom prst="rect">
            <a:avLst/>
          </a:prstGeom>
          <a:noFill/>
        </p:spPr>
        <p:txBody>
          <a:bodyPr wrap="square" rtlCol="0">
            <a:spAutoFit/>
          </a:bodyPr>
          <a:lstStyle/>
          <a:p>
            <a:r>
              <a:rPr lang="fr-FR" dirty="0" smtClean="0"/>
              <a:t>Rondelle MB</a:t>
            </a:r>
            <a:endParaRPr lang="en-US" dirty="0"/>
          </a:p>
        </p:txBody>
      </p:sp>
      <p:sp>
        <p:nvSpPr>
          <p:cNvPr id="14" name="Freeform 13"/>
          <p:cNvSpPr/>
          <p:nvPr/>
        </p:nvSpPr>
        <p:spPr>
          <a:xfrm>
            <a:off x="7676785" y="3951186"/>
            <a:ext cx="218201" cy="219201"/>
          </a:xfrm>
          <a:custGeom>
            <a:avLst/>
            <a:gdLst>
              <a:gd name="connsiteX0" fmla="*/ 0 w 183357"/>
              <a:gd name="connsiteY0" fmla="*/ 0 h 173832"/>
              <a:gd name="connsiteX1" fmla="*/ 0 w 183357"/>
              <a:gd name="connsiteY1" fmla="*/ 85725 h 173832"/>
              <a:gd name="connsiteX2" fmla="*/ 142875 w 183357"/>
              <a:gd name="connsiteY2" fmla="*/ 173832 h 173832"/>
              <a:gd name="connsiteX3" fmla="*/ 183357 w 183357"/>
              <a:gd name="connsiteY3" fmla="*/ 152400 h 173832"/>
              <a:gd name="connsiteX4" fmla="*/ 140494 w 183357"/>
              <a:gd name="connsiteY4" fmla="*/ 109538 h 173832"/>
              <a:gd name="connsiteX5" fmla="*/ 0 w 183357"/>
              <a:gd name="connsiteY5" fmla="*/ 0 h 1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7" h="173832">
                <a:moveTo>
                  <a:pt x="0" y="0"/>
                </a:moveTo>
                <a:lnTo>
                  <a:pt x="0" y="85725"/>
                </a:lnTo>
                <a:lnTo>
                  <a:pt x="142875" y="173832"/>
                </a:lnTo>
                <a:lnTo>
                  <a:pt x="183357" y="152400"/>
                </a:lnTo>
                <a:lnTo>
                  <a:pt x="140494" y="109538"/>
                </a:lnTo>
                <a:lnTo>
                  <a:pt x="0" y="0"/>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21E411F5-735D-41E3-92B9-00D40A38C613}"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7603377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frein-rondelle</a:t>
            </a:r>
            <a:endParaRPr lang="en-US" dirty="0"/>
          </a:p>
        </p:txBody>
      </p:sp>
      <p:sp>
        <p:nvSpPr>
          <p:cNvPr id="62" name="TextBox 61"/>
          <p:cNvSpPr txBox="1"/>
          <p:nvPr/>
        </p:nvSpPr>
        <p:spPr>
          <a:xfrm>
            <a:off x="442605" y="1528444"/>
            <a:ext cx="4715664" cy="2308324"/>
          </a:xfrm>
          <a:prstGeom prst="rect">
            <a:avLst/>
          </a:prstGeom>
          <a:noFill/>
        </p:spPr>
        <p:txBody>
          <a:bodyPr wrap="square" rtlCol="0">
            <a:spAutoFit/>
          </a:bodyPr>
          <a:lstStyle/>
          <a:p>
            <a:r>
              <a:rPr lang="fr-FR" dirty="0"/>
              <a:t>Les écrous à encoches et le freins-rondelles sont utilisés pour fixer soit un roulement soit un </a:t>
            </a:r>
            <a:r>
              <a:rPr lang="fr-FR" dirty="0" err="1"/>
              <a:t>engrenge</a:t>
            </a:r>
            <a:r>
              <a:rPr lang="fr-FR" dirty="0"/>
              <a:t> sur un axe. </a:t>
            </a:r>
          </a:p>
          <a:p>
            <a:endParaRPr lang="fr-FR" dirty="0"/>
          </a:p>
          <a:p>
            <a:r>
              <a:rPr lang="fr-FR" dirty="0"/>
              <a:t>Cette figure démontre le positionnement relatif de chaque pièce avant montage</a:t>
            </a:r>
            <a:r>
              <a:rPr lang="fr-FR" dirty="0" smtClean="0"/>
              <a:t>.</a:t>
            </a:r>
          </a:p>
          <a:p>
            <a:endParaRPr lang="fr-FR" dirty="0"/>
          </a:p>
          <a:p>
            <a:r>
              <a:rPr lang="fr-FR" dirty="0"/>
              <a:t>Sur ce montage, l’écrou et l’arbre sont filetés.</a:t>
            </a:r>
          </a:p>
        </p:txBody>
      </p:sp>
      <p:pic>
        <p:nvPicPr>
          <p:cNvPr id="6" name="Picture 5"/>
          <p:cNvPicPr>
            <a:picLocks noChangeAspect="1"/>
          </p:cNvPicPr>
          <p:nvPr/>
        </p:nvPicPr>
        <p:blipFill>
          <a:blip r:embed="rId2"/>
          <a:stretch>
            <a:fillRect/>
          </a:stretch>
        </p:blipFill>
        <p:spPr>
          <a:xfrm>
            <a:off x="5292867" y="1528444"/>
            <a:ext cx="6684027" cy="5133583"/>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48</a:t>
            </a:fld>
            <a:endParaRPr lang="en-US" dirty="0"/>
          </a:p>
        </p:txBody>
      </p:sp>
      <p:sp>
        <p:nvSpPr>
          <p:cNvPr id="29" name="TextBox 28"/>
          <p:cNvSpPr txBox="1"/>
          <p:nvPr/>
        </p:nvSpPr>
        <p:spPr>
          <a:xfrm>
            <a:off x="7774868" y="1971668"/>
            <a:ext cx="1548920" cy="465726"/>
          </a:xfrm>
          <a:prstGeom prst="rect">
            <a:avLst/>
          </a:prstGeom>
          <a:noFill/>
        </p:spPr>
        <p:txBody>
          <a:bodyPr wrap="square" rtlCol="0">
            <a:spAutoFit/>
          </a:bodyPr>
          <a:lstStyle/>
          <a:p>
            <a:r>
              <a:rPr lang="fr-FR" dirty="0" smtClean="0"/>
              <a:t>Roulement</a:t>
            </a:r>
            <a:endParaRPr lang="en-US" dirty="0"/>
          </a:p>
        </p:txBody>
      </p:sp>
      <p:sp>
        <p:nvSpPr>
          <p:cNvPr id="50" name="TextBox 49"/>
          <p:cNvSpPr txBox="1"/>
          <p:nvPr/>
        </p:nvSpPr>
        <p:spPr>
          <a:xfrm>
            <a:off x="9449655" y="1638442"/>
            <a:ext cx="1548920" cy="465726"/>
          </a:xfrm>
          <a:prstGeom prst="rect">
            <a:avLst/>
          </a:prstGeom>
          <a:noFill/>
        </p:spPr>
        <p:txBody>
          <a:bodyPr wrap="square" rtlCol="0">
            <a:spAutoFit/>
          </a:bodyPr>
          <a:lstStyle/>
          <a:p>
            <a:r>
              <a:rPr lang="fr-FR" dirty="0" smtClean="0"/>
              <a:t>Arbre</a:t>
            </a:r>
            <a:endParaRPr lang="en-US" dirty="0"/>
          </a:p>
        </p:txBody>
      </p:sp>
      <p:sp>
        <p:nvSpPr>
          <p:cNvPr id="28" name="TextBox 27"/>
          <p:cNvSpPr txBox="1"/>
          <p:nvPr/>
        </p:nvSpPr>
        <p:spPr>
          <a:xfrm>
            <a:off x="5208921" y="3806996"/>
            <a:ext cx="1602528" cy="465726"/>
          </a:xfrm>
          <a:prstGeom prst="rect">
            <a:avLst/>
          </a:prstGeom>
          <a:noFill/>
        </p:spPr>
        <p:txBody>
          <a:bodyPr wrap="square" rtlCol="0">
            <a:spAutoFit/>
          </a:bodyPr>
          <a:lstStyle/>
          <a:p>
            <a:r>
              <a:rPr lang="fr-FR" dirty="0" smtClean="0"/>
              <a:t>Ecrou KM</a:t>
            </a:r>
            <a:endParaRPr lang="en-US" dirty="0"/>
          </a:p>
        </p:txBody>
      </p:sp>
      <p:sp>
        <p:nvSpPr>
          <p:cNvPr id="30" name="TextBox 29"/>
          <p:cNvSpPr txBox="1"/>
          <p:nvPr/>
        </p:nvSpPr>
        <p:spPr>
          <a:xfrm>
            <a:off x="6482659" y="3080725"/>
            <a:ext cx="1709324" cy="465726"/>
          </a:xfrm>
          <a:prstGeom prst="rect">
            <a:avLst/>
          </a:prstGeom>
          <a:noFill/>
        </p:spPr>
        <p:txBody>
          <a:bodyPr wrap="square" rtlCol="0">
            <a:spAutoFit/>
          </a:bodyPr>
          <a:lstStyle/>
          <a:p>
            <a:r>
              <a:rPr lang="fr-FR" dirty="0" smtClean="0"/>
              <a:t>Rondelle MB</a:t>
            </a:r>
            <a:endParaRPr lang="en-US" dirty="0"/>
          </a:p>
        </p:txBody>
      </p:sp>
      <p:cxnSp>
        <p:nvCxnSpPr>
          <p:cNvPr id="31" name="Straight Arrow Connector 30"/>
          <p:cNvCxnSpPr/>
          <p:nvPr/>
        </p:nvCxnSpPr>
        <p:spPr>
          <a:xfrm>
            <a:off x="6482659" y="6080545"/>
            <a:ext cx="2249537" cy="226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13074" y="5840768"/>
            <a:ext cx="3407917" cy="923330"/>
          </a:xfrm>
          <a:prstGeom prst="rect">
            <a:avLst/>
          </a:prstGeom>
          <a:noFill/>
        </p:spPr>
        <p:txBody>
          <a:bodyPr wrap="square" rtlCol="0">
            <a:spAutoFit/>
          </a:bodyPr>
          <a:lstStyle/>
          <a:p>
            <a:r>
              <a:rPr lang="fr-FR" dirty="0" smtClean="0"/>
              <a:t>L’écrou est visé sur l’arbre (filetage </a:t>
            </a:r>
            <a:r>
              <a:rPr lang="fr-FR" b="1" dirty="0" smtClean="0">
                <a:solidFill>
                  <a:schemeClr val="accent4">
                    <a:lumMod val="75000"/>
                  </a:schemeClr>
                </a:solidFill>
              </a:rPr>
              <a:t>extérieur</a:t>
            </a:r>
            <a:r>
              <a:rPr lang="fr-FR" dirty="0" smtClean="0"/>
              <a:t> pour l’</a:t>
            </a:r>
            <a:r>
              <a:rPr lang="fr-FR" dirty="0" err="1" smtClean="0"/>
              <a:t>ecrou</a:t>
            </a:r>
            <a:r>
              <a:rPr lang="fr-FR" dirty="0" smtClean="0"/>
              <a:t>, </a:t>
            </a:r>
            <a:r>
              <a:rPr lang="fr-FR" b="1" dirty="0" smtClean="0">
                <a:solidFill>
                  <a:schemeClr val="accent6">
                    <a:lumMod val="75000"/>
                  </a:schemeClr>
                </a:solidFill>
              </a:rPr>
              <a:t>intérieur </a:t>
            </a:r>
            <a:r>
              <a:rPr lang="fr-FR" dirty="0" smtClean="0"/>
              <a:t>pour l’arbre). </a:t>
            </a:r>
            <a:endParaRPr lang="en-US" dirty="0"/>
          </a:p>
        </p:txBody>
      </p:sp>
      <p:cxnSp>
        <p:nvCxnSpPr>
          <p:cNvPr id="33" name="Straight Arrow Connector 32"/>
          <p:cNvCxnSpPr/>
          <p:nvPr/>
        </p:nvCxnSpPr>
        <p:spPr>
          <a:xfrm flipH="1" flipV="1">
            <a:off x="10764544" y="3589626"/>
            <a:ext cx="468062" cy="2667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913009" y="4883661"/>
            <a:ext cx="941986" cy="1373631"/>
          </a:xfrm>
          <a:custGeom>
            <a:avLst/>
            <a:gdLst>
              <a:gd name="connsiteX0" fmla="*/ 79570 w 792295"/>
              <a:gd name="connsiteY0" fmla="*/ 20853 h 1099762"/>
              <a:gd name="connsiteX1" fmla="*/ 3370 w 792295"/>
              <a:gd name="connsiteY1" fmla="*/ 104197 h 1099762"/>
              <a:gd name="connsiteX2" fmla="*/ 27183 w 792295"/>
              <a:gd name="connsiteY2" fmla="*/ 368516 h 1099762"/>
              <a:gd name="connsiteX3" fmla="*/ 148626 w 792295"/>
              <a:gd name="connsiteY3" fmla="*/ 675697 h 1099762"/>
              <a:gd name="connsiteX4" fmla="*/ 308170 w 792295"/>
              <a:gd name="connsiteY4" fmla="*/ 887628 h 1099762"/>
              <a:gd name="connsiteX5" fmla="*/ 496289 w 792295"/>
              <a:gd name="connsiteY5" fmla="*/ 1030503 h 1099762"/>
              <a:gd name="connsiteX6" fmla="*/ 682026 w 792295"/>
              <a:gd name="connsiteY6" fmla="*/ 1090034 h 1099762"/>
              <a:gd name="connsiteX7" fmla="*/ 703458 w 792295"/>
              <a:gd name="connsiteY7" fmla="*/ 1085272 h 1099762"/>
              <a:gd name="connsiteX8" fmla="*/ 791564 w 792295"/>
              <a:gd name="connsiteY8" fmla="*/ 951922 h 1099762"/>
              <a:gd name="connsiteX9" fmla="*/ 648689 w 792295"/>
              <a:gd name="connsiteY9" fmla="*/ 892391 h 1099762"/>
              <a:gd name="connsiteX10" fmla="*/ 503433 w 792295"/>
              <a:gd name="connsiteY10" fmla="*/ 759041 h 1099762"/>
              <a:gd name="connsiteX11" fmla="*/ 374845 w 792295"/>
              <a:gd name="connsiteY11" fmla="*/ 580447 h 1099762"/>
              <a:gd name="connsiteX12" fmla="*/ 236733 w 792295"/>
              <a:gd name="connsiteY12" fmla="*/ 316128 h 1099762"/>
              <a:gd name="connsiteX13" fmla="*/ 196251 w 792295"/>
              <a:gd name="connsiteY13" fmla="*/ 132772 h 1099762"/>
              <a:gd name="connsiteX14" fmla="*/ 191489 w 792295"/>
              <a:gd name="connsiteY14" fmla="*/ 42284 h 1099762"/>
              <a:gd name="connsiteX15" fmla="*/ 208158 w 792295"/>
              <a:gd name="connsiteY15" fmla="*/ 1803 h 1099762"/>
              <a:gd name="connsiteX16" fmla="*/ 79570 w 792295"/>
              <a:gd name="connsiteY16" fmla="*/ 20853 h 1099762"/>
              <a:gd name="connsiteX0" fmla="*/ 79570 w 791893"/>
              <a:gd name="connsiteY0" fmla="*/ 20853 h 1092636"/>
              <a:gd name="connsiteX1" fmla="*/ 3370 w 791893"/>
              <a:gd name="connsiteY1" fmla="*/ 104197 h 1092636"/>
              <a:gd name="connsiteX2" fmla="*/ 27183 w 791893"/>
              <a:gd name="connsiteY2" fmla="*/ 368516 h 1092636"/>
              <a:gd name="connsiteX3" fmla="*/ 148626 w 791893"/>
              <a:gd name="connsiteY3" fmla="*/ 675697 h 1092636"/>
              <a:gd name="connsiteX4" fmla="*/ 308170 w 791893"/>
              <a:gd name="connsiteY4" fmla="*/ 887628 h 1092636"/>
              <a:gd name="connsiteX5" fmla="*/ 496289 w 791893"/>
              <a:gd name="connsiteY5" fmla="*/ 1030503 h 1092636"/>
              <a:gd name="connsiteX6" fmla="*/ 682026 w 791893"/>
              <a:gd name="connsiteY6" fmla="*/ 1090034 h 1092636"/>
              <a:gd name="connsiteX7" fmla="*/ 791564 w 791893"/>
              <a:gd name="connsiteY7" fmla="*/ 951922 h 1092636"/>
              <a:gd name="connsiteX8" fmla="*/ 648689 w 791893"/>
              <a:gd name="connsiteY8" fmla="*/ 892391 h 1092636"/>
              <a:gd name="connsiteX9" fmla="*/ 503433 w 791893"/>
              <a:gd name="connsiteY9" fmla="*/ 759041 h 1092636"/>
              <a:gd name="connsiteX10" fmla="*/ 374845 w 791893"/>
              <a:gd name="connsiteY10" fmla="*/ 580447 h 1092636"/>
              <a:gd name="connsiteX11" fmla="*/ 236733 w 791893"/>
              <a:gd name="connsiteY11" fmla="*/ 316128 h 1092636"/>
              <a:gd name="connsiteX12" fmla="*/ 196251 w 791893"/>
              <a:gd name="connsiteY12" fmla="*/ 132772 h 1092636"/>
              <a:gd name="connsiteX13" fmla="*/ 191489 w 791893"/>
              <a:gd name="connsiteY13" fmla="*/ 42284 h 1092636"/>
              <a:gd name="connsiteX14" fmla="*/ 208158 w 791893"/>
              <a:gd name="connsiteY14" fmla="*/ 1803 h 1092636"/>
              <a:gd name="connsiteX15" fmla="*/ 79570 w 791893"/>
              <a:gd name="connsiteY15" fmla="*/ 20853 h 1092636"/>
              <a:gd name="connsiteX0" fmla="*/ 79570 w 791893"/>
              <a:gd name="connsiteY0" fmla="*/ 20853 h 1092636"/>
              <a:gd name="connsiteX1" fmla="*/ 3370 w 791893"/>
              <a:gd name="connsiteY1" fmla="*/ 104197 h 1092636"/>
              <a:gd name="connsiteX2" fmla="*/ 27183 w 791893"/>
              <a:gd name="connsiteY2" fmla="*/ 368516 h 1092636"/>
              <a:gd name="connsiteX3" fmla="*/ 148626 w 791893"/>
              <a:gd name="connsiteY3" fmla="*/ 675697 h 1092636"/>
              <a:gd name="connsiteX4" fmla="*/ 308170 w 791893"/>
              <a:gd name="connsiteY4" fmla="*/ 887628 h 1092636"/>
              <a:gd name="connsiteX5" fmla="*/ 496289 w 791893"/>
              <a:gd name="connsiteY5" fmla="*/ 1030503 h 1092636"/>
              <a:gd name="connsiteX6" fmla="*/ 682026 w 791893"/>
              <a:gd name="connsiteY6" fmla="*/ 1090034 h 1092636"/>
              <a:gd name="connsiteX7" fmla="*/ 791564 w 791893"/>
              <a:gd name="connsiteY7" fmla="*/ 951922 h 1092636"/>
              <a:gd name="connsiteX8" fmla="*/ 648689 w 791893"/>
              <a:gd name="connsiteY8" fmla="*/ 892391 h 1092636"/>
              <a:gd name="connsiteX9" fmla="*/ 503433 w 791893"/>
              <a:gd name="connsiteY9" fmla="*/ 759041 h 1092636"/>
              <a:gd name="connsiteX10" fmla="*/ 374845 w 791893"/>
              <a:gd name="connsiteY10" fmla="*/ 580447 h 1092636"/>
              <a:gd name="connsiteX11" fmla="*/ 236733 w 791893"/>
              <a:gd name="connsiteY11" fmla="*/ 316128 h 1092636"/>
              <a:gd name="connsiteX12" fmla="*/ 196251 w 791893"/>
              <a:gd name="connsiteY12" fmla="*/ 132772 h 1092636"/>
              <a:gd name="connsiteX13" fmla="*/ 191489 w 791893"/>
              <a:gd name="connsiteY13" fmla="*/ 42284 h 1092636"/>
              <a:gd name="connsiteX14" fmla="*/ 208158 w 791893"/>
              <a:gd name="connsiteY14" fmla="*/ 1803 h 1092636"/>
              <a:gd name="connsiteX15" fmla="*/ 79570 w 791893"/>
              <a:gd name="connsiteY15" fmla="*/ 20853 h 1092636"/>
              <a:gd name="connsiteX0" fmla="*/ 79570 w 791838"/>
              <a:gd name="connsiteY0" fmla="*/ 20853 h 1092636"/>
              <a:gd name="connsiteX1" fmla="*/ 3370 w 791838"/>
              <a:gd name="connsiteY1" fmla="*/ 104197 h 1092636"/>
              <a:gd name="connsiteX2" fmla="*/ 27183 w 791838"/>
              <a:gd name="connsiteY2" fmla="*/ 368516 h 1092636"/>
              <a:gd name="connsiteX3" fmla="*/ 148626 w 791838"/>
              <a:gd name="connsiteY3" fmla="*/ 675697 h 1092636"/>
              <a:gd name="connsiteX4" fmla="*/ 308170 w 791838"/>
              <a:gd name="connsiteY4" fmla="*/ 887628 h 1092636"/>
              <a:gd name="connsiteX5" fmla="*/ 496289 w 791838"/>
              <a:gd name="connsiteY5" fmla="*/ 1030503 h 1092636"/>
              <a:gd name="connsiteX6" fmla="*/ 682026 w 791838"/>
              <a:gd name="connsiteY6" fmla="*/ 1090034 h 1092636"/>
              <a:gd name="connsiteX7" fmla="*/ 791564 w 791838"/>
              <a:gd name="connsiteY7" fmla="*/ 951922 h 1092636"/>
              <a:gd name="connsiteX8" fmla="*/ 648689 w 791838"/>
              <a:gd name="connsiteY8" fmla="*/ 892391 h 1092636"/>
              <a:gd name="connsiteX9" fmla="*/ 503433 w 791838"/>
              <a:gd name="connsiteY9" fmla="*/ 759041 h 1092636"/>
              <a:gd name="connsiteX10" fmla="*/ 374845 w 791838"/>
              <a:gd name="connsiteY10" fmla="*/ 580447 h 1092636"/>
              <a:gd name="connsiteX11" fmla="*/ 236733 w 791838"/>
              <a:gd name="connsiteY11" fmla="*/ 316128 h 1092636"/>
              <a:gd name="connsiteX12" fmla="*/ 196251 w 791838"/>
              <a:gd name="connsiteY12" fmla="*/ 132772 h 1092636"/>
              <a:gd name="connsiteX13" fmla="*/ 191489 w 791838"/>
              <a:gd name="connsiteY13" fmla="*/ 42284 h 1092636"/>
              <a:gd name="connsiteX14" fmla="*/ 208158 w 791838"/>
              <a:gd name="connsiteY14" fmla="*/ 1803 h 1092636"/>
              <a:gd name="connsiteX15" fmla="*/ 79570 w 791838"/>
              <a:gd name="connsiteY15" fmla="*/ 20853 h 1092636"/>
              <a:gd name="connsiteX0" fmla="*/ 79570 w 791838"/>
              <a:gd name="connsiteY0" fmla="*/ 20853 h 1090034"/>
              <a:gd name="connsiteX1" fmla="*/ 3370 w 791838"/>
              <a:gd name="connsiteY1" fmla="*/ 104197 h 1090034"/>
              <a:gd name="connsiteX2" fmla="*/ 27183 w 791838"/>
              <a:gd name="connsiteY2" fmla="*/ 368516 h 1090034"/>
              <a:gd name="connsiteX3" fmla="*/ 148626 w 791838"/>
              <a:gd name="connsiteY3" fmla="*/ 675697 h 1090034"/>
              <a:gd name="connsiteX4" fmla="*/ 308170 w 791838"/>
              <a:gd name="connsiteY4" fmla="*/ 887628 h 1090034"/>
              <a:gd name="connsiteX5" fmla="*/ 496289 w 791838"/>
              <a:gd name="connsiteY5" fmla="*/ 1030503 h 1090034"/>
              <a:gd name="connsiteX6" fmla="*/ 682026 w 791838"/>
              <a:gd name="connsiteY6" fmla="*/ 1090034 h 1090034"/>
              <a:gd name="connsiteX7" fmla="*/ 791564 w 791838"/>
              <a:gd name="connsiteY7" fmla="*/ 951922 h 1090034"/>
              <a:gd name="connsiteX8" fmla="*/ 648689 w 791838"/>
              <a:gd name="connsiteY8" fmla="*/ 892391 h 1090034"/>
              <a:gd name="connsiteX9" fmla="*/ 503433 w 791838"/>
              <a:gd name="connsiteY9" fmla="*/ 759041 h 1090034"/>
              <a:gd name="connsiteX10" fmla="*/ 374845 w 791838"/>
              <a:gd name="connsiteY10" fmla="*/ 580447 h 1090034"/>
              <a:gd name="connsiteX11" fmla="*/ 236733 w 791838"/>
              <a:gd name="connsiteY11" fmla="*/ 316128 h 1090034"/>
              <a:gd name="connsiteX12" fmla="*/ 196251 w 791838"/>
              <a:gd name="connsiteY12" fmla="*/ 132772 h 1090034"/>
              <a:gd name="connsiteX13" fmla="*/ 191489 w 791838"/>
              <a:gd name="connsiteY13" fmla="*/ 42284 h 1090034"/>
              <a:gd name="connsiteX14" fmla="*/ 208158 w 791838"/>
              <a:gd name="connsiteY14" fmla="*/ 1803 h 1090034"/>
              <a:gd name="connsiteX15" fmla="*/ 79570 w 791838"/>
              <a:gd name="connsiteY15" fmla="*/ 20853 h 1090034"/>
              <a:gd name="connsiteX0" fmla="*/ 79570 w 791838"/>
              <a:gd name="connsiteY0" fmla="*/ 20853 h 1090034"/>
              <a:gd name="connsiteX1" fmla="*/ 3370 w 791838"/>
              <a:gd name="connsiteY1" fmla="*/ 104197 h 1090034"/>
              <a:gd name="connsiteX2" fmla="*/ 27183 w 791838"/>
              <a:gd name="connsiteY2" fmla="*/ 368516 h 1090034"/>
              <a:gd name="connsiteX3" fmla="*/ 148626 w 791838"/>
              <a:gd name="connsiteY3" fmla="*/ 675697 h 1090034"/>
              <a:gd name="connsiteX4" fmla="*/ 308170 w 791838"/>
              <a:gd name="connsiteY4" fmla="*/ 887628 h 1090034"/>
              <a:gd name="connsiteX5" fmla="*/ 496289 w 791838"/>
              <a:gd name="connsiteY5" fmla="*/ 1030503 h 1090034"/>
              <a:gd name="connsiteX6" fmla="*/ 682026 w 791838"/>
              <a:gd name="connsiteY6" fmla="*/ 1090034 h 1090034"/>
              <a:gd name="connsiteX7" fmla="*/ 791564 w 791838"/>
              <a:gd name="connsiteY7" fmla="*/ 951922 h 1090034"/>
              <a:gd name="connsiteX8" fmla="*/ 648689 w 791838"/>
              <a:gd name="connsiteY8" fmla="*/ 892391 h 1090034"/>
              <a:gd name="connsiteX9" fmla="*/ 503433 w 791838"/>
              <a:gd name="connsiteY9" fmla="*/ 759041 h 1090034"/>
              <a:gd name="connsiteX10" fmla="*/ 374845 w 791838"/>
              <a:gd name="connsiteY10" fmla="*/ 580447 h 1090034"/>
              <a:gd name="connsiteX11" fmla="*/ 236733 w 791838"/>
              <a:gd name="connsiteY11" fmla="*/ 316128 h 1090034"/>
              <a:gd name="connsiteX12" fmla="*/ 196251 w 791838"/>
              <a:gd name="connsiteY12" fmla="*/ 132772 h 1090034"/>
              <a:gd name="connsiteX13" fmla="*/ 191489 w 791838"/>
              <a:gd name="connsiteY13" fmla="*/ 42284 h 1090034"/>
              <a:gd name="connsiteX14" fmla="*/ 208158 w 791838"/>
              <a:gd name="connsiteY14" fmla="*/ 1803 h 1090034"/>
              <a:gd name="connsiteX15" fmla="*/ 79570 w 791838"/>
              <a:gd name="connsiteY15" fmla="*/ 20853 h 1090034"/>
              <a:gd name="connsiteX0" fmla="*/ 79570 w 791838"/>
              <a:gd name="connsiteY0" fmla="*/ 20853 h 1090034"/>
              <a:gd name="connsiteX1" fmla="*/ 3370 w 791838"/>
              <a:gd name="connsiteY1" fmla="*/ 104197 h 1090034"/>
              <a:gd name="connsiteX2" fmla="*/ 27183 w 791838"/>
              <a:gd name="connsiteY2" fmla="*/ 368516 h 1090034"/>
              <a:gd name="connsiteX3" fmla="*/ 148626 w 791838"/>
              <a:gd name="connsiteY3" fmla="*/ 675697 h 1090034"/>
              <a:gd name="connsiteX4" fmla="*/ 308170 w 791838"/>
              <a:gd name="connsiteY4" fmla="*/ 887628 h 1090034"/>
              <a:gd name="connsiteX5" fmla="*/ 496289 w 791838"/>
              <a:gd name="connsiteY5" fmla="*/ 1030503 h 1090034"/>
              <a:gd name="connsiteX6" fmla="*/ 682026 w 791838"/>
              <a:gd name="connsiteY6" fmla="*/ 1090034 h 1090034"/>
              <a:gd name="connsiteX7" fmla="*/ 791564 w 791838"/>
              <a:gd name="connsiteY7" fmla="*/ 951922 h 1090034"/>
              <a:gd name="connsiteX8" fmla="*/ 648689 w 791838"/>
              <a:gd name="connsiteY8" fmla="*/ 892391 h 1090034"/>
              <a:gd name="connsiteX9" fmla="*/ 503433 w 791838"/>
              <a:gd name="connsiteY9" fmla="*/ 759041 h 1090034"/>
              <a:gd name="connsiteX10" fmla="*/ 374845 w 791838"/>
              <a:gd name="connsiteY10" fmla="*/ 580447 h 1090034"/>
              <a:gd name="connsiteX11" fmla="*/ 236733 w 791838"/>
              <a:gd name="connsiteY11" fmla="*/ 316128 h 1090034"/>
              <a:gd name="connsiteX12" fmla="*/ 196251 w 791838"/>
              <a:gd name="connsiteY12" fmla="*/ 132772 h 1090034"/>
              <a:gd name="connsiteX13" fmla="*/ 191489 w 791838"/>
              <a:gd name="connsiteY13" fmla="*/ 42284 h 1090034"/>
              <a:gd name="connsiteX14" fmla="*/ 208158 w 791838"/>
              <a:gd name="connsiteY14" fmla="*/ 1803 h 1090034"/>
              <a:gd name="connsiteX15" fmla="*/ 79570 w 791838"/>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143 h 1089324"/>
              <a:gd name="connsiteX1" fmla="*/ 3370 w 791564"/>
              <a:gd name="connsiteY1" fmla="*/ 103487 h 1089324"/>
              <a:gd name="connsiteX2" fmla="*/ 27183 w 791564"/>
              <a:gd name="connsiteY2" fmla="*/ 367806 h 1089324"/>
              <a:gd name="connsiteX3" fmla="*/ 148626 w 791564"/>
              <a:gd name="connsiteY3" fmla="*/ 674987 h 1089324"/>
              <a:gd name="connsiteX4" fmla="*/ 308170 w 791564"/>
              <a:gd name="connsiteY4" fmla="*/ 886918 h 1089324"/>
              <a:gd name="connsiteX5" fmla="*/ 496289 w 791564"/>
              <a:gd name="connsiteY5" fmla="*/ 1029793 h 1089324"/>
              <a:gd name="connsiteX6" fmla="*/ 682026 w 791564"/>
              <a:gd name="connsiteY6" fmla="*/ 1089324 h 1089324"/>
              <a:gd name="connsiteX7" fmla="*/ 791564 w 791564"/>
              <a:gd name="connsiteY7" fmla="*/ 951212 h 1089324"/>
              <a:gd name="connsiteX8" fmla="*/ 648689 w 791564"/>
              <a:gd name="connsiteY8" fmla="*/ 891681 h 1089324"/>
              <a:gd name="connsiteX9" fmla="*/ 503433 w 791564"/>
              <a:gd name="connsiteY9" fmla="*/ 758331 h 1089324"/>
              <a:gd name="connsiteX10" fmla="*/ 374845 w 791564"/>
              <a:gd name="connsiteY10" fmla="*/ 579737 h 1089324"/>
              <a:gd name="connsiteX11" fmla="*/ 236733 w 791564"/>
              <a:gd name="connsiteY11" fmla="*/ 315418 h 1089324"/>
              <a:gd name="connsiteX12" fmla="*/ 196251 w 791564"/>
              <a:gd name="connsiteY12" fmla="*/ 132062 h 1089324"/>
              <a:gd name="connsiteX13" fmla="*/ 191489 w 791564"/>
              <a:gd name="connsiteY13" fmla="*/ 41574 h 1089324"/>
              <a:gd name="connsiteX14" fmla="*/ 208158 w 791564"/>
              <a:gd name="connsiteY14" fmla="*/ 1093 h 1089324"/>
              <a:gd name="connsiteX15" fmla="*/ 79570 w 791564"/>
              <a:gd name="connsiteY15" fmla="*/ 20143 h 108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1564" h="1089324">
                <a:moveTo>
                  <a:pt x="79570" y="20143"/>
                </a:moveTo>
                <a:cubicBezTo>
                  <a:pt x="38295" y="53878"/>
                  <a:pt x="12101" y="45543"/>
                  <a:pt x="3370" y="103487"/>
                </a:cubicBezTo>
                <a:cubicBezTo>
                  <a:pt x="-5361" y="161431"/>
                  <a:pt x="2974" y="272556"/>
                  <a:pt x="27183" y="367806"/>
                </a:cubicBezTo>
                <a:cubicBezTo>
                  <a:pt x="51392" y="463056"/>
                  <a:pt x="101795" y="588468"/>
                  <a:pt x="148626" y="674987"/>
                </a:cubicBezTo>
                <a:cubicBezTo>
                  <a:pt x="195457" y="761506"/>
                  <a:pt x="250226" y="827784"/>
                  <a:pt x="308170" y="886918"/>
                </a:cubicBezTo>
                <a:cubicBezTo>
                  <a:pt x="366114" y="946052"/>
                  <a:pt x="433980" y="996059"/>
                  <a:pt x="496289" y="1029793"/>
                </a:cubicBezTo>
                <a:cubicBezTo>
                  <a:pt x="558598" y="1063527"/>
                  <a:pt x="635195" y="1085753"/>
                  <a:pt x="682026" y="1089324"/>
                </a:cubicBezTo>
                <a:cubicBezTo>
                  <a:pt x="716952" y="1059558"/>
                  <a:pt x="768544" y="986533"/>
                  <a:pt x="791564" y="951212"/>
                </a:cubicBezTo>
                <a:cubicBezTo>
                  <a:pt x="762196" y="939703"/>
                  <a:pt x="696711" y="923828"/>
                  <a:pt x="648689" y="891681"/>
                </a:cubicBezTo>
                <a:cubicBezTo>
                  <a:pt x="600667" y="859534"/>
                  <a:pt x="549074" y="810322"/>
                  <a:pt x="503433" y="758331"/>
                </a:cubicBezTo>
                <a:cubicBezTo>
                  <a:pt x="457792" y="706340"/>
                  <a:pt x="419295" y="653556"/>
                  <a:pt x="374845" y="579737"/>
                </a:cubicBezTo>
                <a:cubicBezTo>
                  <a:pt x="330395" y="505918"/>
                  <a:pt x="266499" y="390031"/>
                  <a:pt x="236733" y="315418"/>
                </a:cubicBezTo>
                <a:cubicBezTo>
                  <a:pt x="206967" y="240805"/>
                  <a:pt x="203792" y="177703"/>
                  <a:pt x="196251" y="132062"/>
                </a:cubicBezTo>
                <a:cubicBezTo>
                  <a:pt x="188710" y="86421"/>
                  <a:pt x="189505" y="63402"/>
                  <a:pt x="191489" y="41574"/>
                </a:cubicBezTo>
                <a:cubicBezTo>
                  <a:pt x="193473" y="19746"/>
                  <a:pt x="227208" y="6649"/>
                  <a:pt x="208158" y="1093"/>
                </a:cubicBezTo>
                <a:cubicBezTo>
                  <a:pt x="189108" y="-4463"/>
                  <a:pt x="123226" y="12602"/>
                  <a:pt x="79570" y="20143"/>
                </a:cubicBezTo>
                <a:close/>
              </a:path>
            </a:pathLst>
          </a:custGeom>
          <a:solidFill>
            <a:srgbClr val="FFC0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9490393" y="1963371"/>
            <a:ext cx="1748432" cy="1954786"/>
          </a:xfrm>
          <a:custGeom>
            <a:avLst/>
            <a:gdLst>
              <a:gd name="connsiteX0" fmla="*/ 369094 w 1469232"/>
              <a:gd name="connsiteY0" fmla="*/ 578644 h 1550194"/>
              <a:gd name="connsiteX1" fmla="*/ 521494 w 1469232"/>
              <a:gd name="connsiteY1" fmla="*/ 750094 h 1550194"/>
              <a:gd name="connsiteX2" fmla="*/ 671513 w 1469232"/>
              <a:gd name="connsiteY2" fmla="*/ 997744 h 1550194"/>
              <a:gd name="connsiteX3" fmla="*/ 747713 w 1469232"/>
              <a:gd name="connsiteY3" fmla="*/ 1231106 h 1550194"/>
              <a:gd name="connsiteX4" fmla="*/ 754857 w 1469232"/>
              <a:gd name="connsiteY4" fmla="*/ 1381125 h 1550194"/>
              <a:gd name="connsiteX5" fmla="*/ 733425 w 1469232"/>
              <a:gd name="connsiteY5" fmla="*/ 1490662 h 1550194"/>
              <a:gd name="connsiteX6" fmla="*/ 666750 w 1469232"/>
              <a:gd name="connsiteY6" fmla="*/ 1550194 h 1550194"/>
              <a:gd name="connsiteX7" fmla="*/ 1431132 w 1469232"/>
              <a:gd name="connsiteY7" fmla="*/ 1057275 h 1550194"/>
              <a:gd name="connsiteX8" fmla="*/ 1469232 w 1469232"/>
              <a:gd name="connsiteY8" fmla="*/ 912019 h 1550194"/>
              <a:gd name="connsiteX9" fmla="*/ 1409700 w 1469232"/>
              <a:gd name="connsiteY9" fmla="*/ 631031 h 1550194"/>
              <a:gd name="connsiteX10" fmla="*/ 1293019 w 1469232"/>
              <a:gd name="connsiteY10" fmla="*/ 409575 h 1550194"/>
              <a:gd name="connsiteX11" fmla="*/ 1135857 w 1469232"/>
              <a:gd name="connsiteY11" fmla="*/ 190500 h 1550194"/>
              <a:gd name="connsiteX12" fmla="*/ 942975 w 1469232"/>
              <a:gd name="connsiteY12" fmla="*/ 38100 h 1550194"/>
              <a:gd name="connsiteX13" fmla="*/ 831057 w 1469232"/>
              <a:gd name="connsiteY13" fmla="*/ 0 h 1550194"/>
              <a:gd name="connsiteX14" fmla="*/ 731044 w 1469232"/>
              <a:gd name="connsiteY14" fmla="*/ 4762 h 1550194"/>
              <a:gd name="connsiteX15" fmla="*/ 0 w 1469232"/>
              <a:gd name="connsiteY15" fmla="*/ 466725 h 1550194"/>
              <a:gd name="connsiteX16" fmla="*/ 119063 w 1469232"/>
              <a:gd name="connsiteY16" fmla="*/ 445294 h 1550194"/>
              <a:gd name="connsiteX17" fmla="*/ 230982 w 1469232"/>
              <a:gd name="connsiteY17" fmla="*/ 483394 h 1550194"/>
              <a:gd name="connsiteX18" fmla="*/ 647700 w 1469232"/>
              <a:gd name="connsiteY18" fmla="*/ 219075 h 1550194"/>
              <a:gd name="connsiteX19" fmla="*/ 788194 w 1469232"/>
              <a:gd name="connsiteY19" fmla="*/ 309562 h 1550194"/>
              <a:gd name="connsiteX20" fmla="*/ 369094 w 1469232"/>
              <a:gd name="connsiteY20" fmla="*/ 578644 h 155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9232" h="1550194">
                <a:moveTo>
                  <a:pt x="369094" y="578644"/>
                </a:moveTo>
                <a:lnTo>
                  <a:pt x="521494" y="750094"/>
                </a:lnTo>
                <a:lnTo>
                  <a:pt x="671513" y="997744"/>
                </a:lnTo>
                <a:lnTo>
                  <a:pt x="747713" y="1231106"/>
                </a:lnTo>
                <a:lnTo>
                  <a:pt x="754857" y="1381125"/>
                </a:lnTo>
                <a:lnTo>
                  <a:pt x="733425" y="1490662"/>
                </a:lnTo>
                <a:lnTo>
                  <a:pt x="666750" y="1550194"/>
                </a:lnTo>
                <a:lnTo>
                  <a:pt x="1431132" y="1057275"/>
                </a:lnTo>
                <a:lnTo>
                  <a:pt x="1469232" y="912019"/>
                </a:lnTo>
                <a:lnTo>
                  <a:pt x="1409700" y="631031"/>
                </a:lnTo>
                <a:lnTo>
                  <a:pt x="1293019" y="409575"/>
                </a:lnTo>
                <a:lnTo>
                  <a:pt x="1135857" y="190500"/>
                </a:lnTo>
                <a:lnTo>
                  <a:pt x="942975" y="38100"/>
                </a:lnTo>
                <a:lnTo>
                  <a:pt x="831057" y="0"/>
                </a:lnTo>
                <a:lnTo>
                  <a:pt x="731044" y="4762"/>
                </a:lnTo>
                <a:lnTo>
                  <a:pt x="0" y="466725"/>
                </a:lnTo>
                <a:lnTo>
                  <a:pt x="119063" y="445294"/>
                </a:lnTo>
                <a:lnTo>
                  <a:pt x="230982" y="483394"/>
                </a:lnTo>
                <a:lnTo>
                  <a:pt x="647700" y="219075"/>
                </a:lnTo>
                <a:lnTo>
                  <a:pt x="788194" y="309562"/>
                </a:lnTo>
                <a:lnTo>
                  <a:pt x="369094" y="578644"/>
                </a:lnTo>
                <a:close/>
              </a:path>
            </a:pathLst>
          </a:custGeom>
          <a:solidFill>
            <a:srgbClr val="548235">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7676785" y="3951186"/>
            <a:ext cx="218201" cy="219201"/>
          </a:xfrm>
          <a:custGeom>
            <a:avLst/>
            <a:gdLst>
              <a:gd name="connsiteX0" fmla="*/ 0 w 183357"/>
              <a:gd name="connsiteY0" fmla="*/ 0 h 173832"/>
              <a:gd name="connsiteX1" fmla="*/ 0 w 183357"/>
              <a:gd name="connsiteY1" fmla="*/ 85725 h 173832"/>
              <a:gd name="connsiteX2" fmla="*/ 142875 w 183357"/>
              <a:gd name="connsiteY2" fmla="*/ 173832 h 173832"/>
              <a:gd name="connsiteX3" fmla="*/ 183357 w 183357"/>
              <a:gd name="connsiteY3" fmla="*/ 152400 h 173832"/>
              <a:gd name="connsiteX4" fmla="*/ 140494 w 183357"/>
              <a:gd name="connsiteY4" fmla="*/ 109538 h 173832"/>
              <a:gd name="connsiteX5" fmla="*/ 0 w 183357"/>
              <a:gd name="connsiteY5" fmla="*/ 0 h 1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7" h="173832">
                <a:moveTo>
                  <a:pt x="0" y="0"/>
                </a:moveTo>
                <a:lnTo>
                  <a:pt x="0" y="85725"/>
                </a:lnTo>
                <a:lnTo>
                  <a:pt x="142875" y="173832"/>
                </a:lnTo>
                <a:lnTo>
                  <a:pt x="183357" y="152400"/>
                </a:lnTo>
                <a:lnTo>
                  <a:pt x="140494" y="109538"/>
                </a:lnTo>
                <a:lnTo>
                  <a:pt x="0" y="0"/>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8857DF65-7533-413C-8D3C-63C468401D8F}"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1354472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frein-rondelle</a:t>
            </a:r>
            <a:endParaRPr lang="en-US" dirty="0"/>
          </a:p>
        </p:txBody>
      </p:sp>
      <p:sp>
        <p:nvSpPr>
          <p:cNvPr id="62" name="TextBox 61"/>
          <p:cNvSpPr txBox="1"/>
          <p:nvPr/>
        </p:nvSpPr>
        <p:spPr>
          <a:xfrm>
            <a:off x="442605" y="1528444"/>
            <a:ext cx="4715664" cy="3139321"/>
          </a:xfrm>
          <a:prstGeom prst="rect">
            <a:avLst/>
          </a:prstGeom>
          <a:noFill/>
        </p:spPr>
        <p:txBody>
          <a:bodyPr wrap="square" rtlCol="0">
            <a:spAutoFit/>
          </a:bodyPr>
          <a:lstStyle/>
          <a:p>
            <a:r>
              <a:rPr lang="fr-FR" dirty="0"/>
              <a:t>Les écrous à encoches et le freins-rondelles sont utilisés pour fixer soit un roulement soit un </a:t>
            </a:r>
            <a:r>
              <a:rPr lang="fr-FR" dirty="0" err="1"/>
              <a:t>engrenge</a:t>
            </a:r>
            <a:r>
              <a:rPr lang="fr-FR" dirty="0"/>
              <a:t> sur un axe. </a:t>
            </a:r>
          </a:p>
          <a:p>
            <a:endParaRPr lang="fr-FR" dirty="0"/>
          </a:p>
          <a:p>
            <a:r>
              <a:rPr lang="fr-FR" dirty="0"/>
              <a:t>Cette figure démontre le positionnement relatif de chaque pièce avant montage.</a:t>
            </a:r>
          </a:p>
          <a:p>
            <a:endParaRPr lang="fr-FR" dirty="0"/>
          </a:p>
          <a:p>
            <a:r>
              <a:rPr lang="fr-FR" dirty="0"/>
              <a:t>Sur ce montage, l’écrou et l’arbre sont filetés.</a:t>
            </a:r>
          </a:p>
          <a:p>
            <a:endParaRPr lang="fr-FR" dirty="0"/>
          </a:p>
          <a:p>
            <a:r>
              <a:rPr lang="fr-FR" dirty="0" smtClean="0"/>
              <a:t>L’arbre est rainuré. La rainure loge la dent de la rondelle.</a:t>
            </a:r>
            <a:endParaRPr lang="fr-FR" dirty="0"/>
          </a:p>
        </p:txBody>
      </p:sp>
      <p:pic>
        <p:nvPicPr>
          <p:cNvPr id="6" name="Picture 5"/>
          <p:cNvPicPr>
            <a:picLocks noChangeAspect="1"/>
          </p:cNvPicPr>
          <p:nvPr/>
        </p:nvPicPr>
        <p:blipFill>
          <a:blip r:embed="rId2"/>
          <a:stretch>
            <a:fillRect/>
          </a:stretch>
        </p:blipFill>
        <p:spPr>
          <a:xfrm>
            <a:off x="5292867" y="1528444"/>
            <a:ext cx="6684027" cy="5133583"/>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49</a:t>
            </a:fld>
            <a:endParaRPr lang="en-US" dirty="0"/>
          </a:p>
        </p:txBody>
      </p:sp>
      <p:sp>
        <p:nvSpPr>
          <p:cNvPr id="29" name="TextBox 28"/>
          <p:cNvSpPr txBox="1"/>
          <p:nvPr/>
        </p:nvSpPr>
        <p:spPr>
          <a:xfrm>
            <a:off x="7774868" y="1971668"/>
            <a:ext cx="1548920" cy="465726"/>
          </a:xfrm>
          <a:prstGeom prst="rect">
            <a:avLst/>
          </a:prstGeom>
          <a:noFill/>
        </p:spPr>
        <p:txBody>
          <a:bodyPr wrap="square" rtlCol="0">
            <a:spAutoFit/>
          </a:bodyPr>
          <a:lstStyle/>
          <a:p>
            <a:r>
              <a:rPr lang="fr-FR" dirty="0" smtClean="0"/>
              <a:t>Roulement</a:t>
            </a:r>
            <a:endParaRPr lang="en-US" dirty="0"/>
          </a:p>
        </p:txBody>
      </p:sp>
      <p:sp>
        <p:nvSpPr>
          <p:cNvPr id="50" name="TextBox 49"/>
          <p:cNvSpPr txBox="1"/>
          <p:nvPr/>
        </p:nvSpPr>
        <p:spPr>
          <a:xfrm>
            <a:off x="9449655" y="1638442"/>
            <a:ext cx="1548920" cy="465726"/>
          </a:xfrm>
          <a:prstGeom prst="rect">
            <a:avLst/>
          </a:prstGeom>
          <a:noFill/>
        </p:spPr>
        <p:txBody>
          <a:bodyPr wrap="square" rtlCol="0">
            <a:spAutoFit/>
          </a:bodyPr>
          <a:lstStyle/>
          <a:p>
            <a:r>
              <a:rPr lang="fr-FR" dirty="0" smtClean="0"/>
              <a:t>Arbre</a:t>
            </a:r>
            <a:endParaRPr lang="en-US" dirty="0"/>
          </a:p>
        </p:txBody>
      </p:sp>
      <p:cxnSp>
        <p:nvCxnSpPr>
          <p:cNvPr id="54" name="Straight Arrow Connector 53"/>
          <p:cNvCxnSpPr/>
          <p:nvPr/>
        </p:nvCxnSpPr>
        <p:spPr>
          <a:xfrm>
            <a:off x="7768019" y="4170387"/>
            <a:ext cx="883583" cy="1493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516368" y="2473372"/>
            <a:ext cx="730642" cy="2874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603592" y="5232712"/>
            <a:ext cx="2629014" cy="646331"/>
          </a:xfrm>
          <a:prstGeom prst="rect">
            <a:avLst/>
          </a:prstGeom>
          <a:noFill/>
        </p:spPr>
        <p:txBody>
          <a:bodyPr wrap="square" rtlCol="0">
            <a:spAutoFit/>
          </a:bodyPr>
          <a:lstStyle/>
          <a:p>
            <a:r>
              <a:rPr lang="fr-FR" dirty="0" smtClean="0"/>
              <a:t>La </a:t>
            </a:r>
            <a:r>
              <a:rPr lang="fr-FR" b="1" dirty="0" smtClean="0">
                <a:solidFill>
                  <a:schemeClr val="accent2"/>
                </a:solidFill>
              </a:rPr>
              <a:t>rainure</a:t>
            </a:r>
            <a:r>
              <a:rPr lang="fr-FR" dirty="0" smtClean="0">
                <a:solidFill>
                  <a:schemeClr val="accent2"/>
                </a:solidFill>
              </a:rPr>
              <a:t> </a:t>
            </a:r>
            <a:r>
              <a:rPr lang="fr-FR" dirty="0" smtClean="0"/>
              <a:t>de l’arbre loge la </a:t>
            </a:r>
            <a:r>
              <a:rPr lang="fr-FR" b="1" dirty="0" smtClean="0">
                <a:solidFill>
                  <a:srgbClr val="7030A0"/>
                </a:solidFill>
              </a:rPr>
              <a:t>dent</a:t>
            </a:r>
            <a:r>
              <a:rPr lang="fr-FR" dirty="0" smtClean="0"/>
              <a:t> de la rondelle</a:t>
            </a:r>
          </a:p>
        </p:txBody>
      </p:sp>
      <p:sp>
        <p:nvSpPr>
          <p:cNvPr id="28" name="TextBox 27"/>
          <p:cNvSpPr txBox="1"/>
          <p:nvPr/>
        </p:nvSpPr>
        <p:spPr>
          <a:xfrm>
            <a:off x="5208921" y="3806996"/>
            <a:ext cx="1602528" cy="465726"/>
          </a:xfrm>
          <a:prstGeom prst="rect">
            <a:avLst/>
          </a:prstGeom>
          <a:noFill/>
        </p:spPr>
        <p:txBody>
          <a:bodyPr wrap="square" rtlCol="0">
            <a:spAutoFit/>
          </a:bodyPr>
          <a:lstStyle/>
          <a:p>
            <a:r>
              <a:rPr lang="fr-FR" dirty="0" smtClean="0"/>
              <a:t>Ecrou KM</a:t>
            </a:r>
            <a:endParaRPr lang="en-US" dirty="0"/>
          </a:p>
        </p:txBody>
      </p:sp>
      <p:sp>
        <p:nvSpPr>
          <p:cNvPr id="30" name="TextBox 29"/>
          <p:cNvSpPr txBox="1"/>
          <p:nvPr/>
        </p:nvSpPr>
        <p:spPr>
          <a:xfrm>
            <a:off x="6482659" y="3080725"/>
            <a:ext cx="1709324" cy="465726"/>
          </a:xfrm>
          <a:prstGeom prst="rect">
            <a:avLst/>
          </a:prstGeom>
          <a:noFill/>
        </p:spPr>
        <p:txBody>
          <a:bodyPr wrap="square" rtlCol="0">
            <a:spAutoFit/>
          </a:bodyPr>
          <a:lstStyle/>
          <a:p>
            <a:r>
              <a:rPr lang="fr-FR" dirty="0" smtClean="0"/>
              <a:t>Rondelle MB</a:t>
            </a:r>
            <a:endParaRPr lang="en-US" dirty="0"/>
          </a:p>
        </p:txBody>
      </p:sp>
      <p:cxnSp>
        <p:nvCxnSpPr>
          <p:cNvPr id="31" name="Straight Arrow Connector 30"/>
          <p:cNvCxnSpPr/>
          <p:nvPr/>
        </p:nvCxnSpPr>
        <p:spPr>
          <a:xfrm>
            <a:off x="6482659" y="6080545"/>
            <a:ext cx="2249537" cy="226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13074" y="5840768"/>
            <a:ext cx="3407917" cy="923330"/>
          </a:xfrm>
          <a:prstGeom prst="rect">
            <a:avLst/>
          </a:prstGeom>
          <a:noFill/>
        </p:spPr>
        <p:txBody>
          <a:bodyPr wrap="square" rtlCol="0">
            <a:spAutoFit/>
          </a:bodyPr>
          <a:lstStyle/>
          <a:p>
            <a:r>
              <a:rPr lang="fr-FR" dirty="0" smtClean="0"/>
              <a:t>L’écrou est visé sur l’arbre (filetage </a:t>
            </a:r>
            <a:r>
              <a:rPr lang="fr-FR" b="1" dirty="0" smtClean="0">
                <a:solidFill>
                  <a:schemeClr val="accent4">
                    <a:lumMod val="75000"/>
                  </a:schemeClr>
                </a:solidFill>
              </a:rPr>
              <a:t>extérieur</a:t>
            </a:r>
            <a:r>
              <a:rPr lang="fr-FR" dirty="0" smtClean="0"/>
              <a:t> pour l’</a:t>
            </a:r>
            <a:r>
              <a:rPr lang="fr-FR" dirty="0" err="1" smtClean="0"/>
              <a:t>ecrou</a:t>
            </a:r>
            <a:r>
              <a:rPr lang="fr-FR" dirty="0" smtClean="0"/>
              <a:t>, </a:t>
            </a:r>
            <a:r>
              <a:rPr lang="fr-FR" b="1" dirty="0" smtClean="0">
                <a:solidFill>
                  <a:schemeClr val="accent6">
                    <a:lumMod val="75000"/>
                  </a:schemeClr>
                </a:solidFill>
              </a:rPr>
              <a:t>intérieur </a:t>
            </a:r>
            <a:r>
              <a:rPr lang="fr-FR" dirty="0" smtClean="0"/>
              <a:t>pour l’arbre).</a:t>
            </a:r>
            <a:endParaRPr lang="en-US" dirty="0"/>
          </a:p>
        </p:txBody>
      </p:sp>
      <p:cxnSp>
        <p:nvCxnSpPr>
          <p:cNvPr id="33" name="Straight Arrow Connector 32"/>
          <p:cNvCxnSpPr/>
          <p:nvPr/>
        </p:nvCxnSpPr>
        <p:spPr>
          <a:xfrm flipH="1" flipV="1">
            <a:off x="10764544" y="3589626"/>
            <a:ext cx="468062" cy="2667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913009" y="4883661"/>
            <a:ext cx="941986" cy="1373631"/>
          </a:xfrm>
          <a:custGeom>
            <a:avLst/>
            <a:gdLst>
              <a:gd name="connsiteX0" fmla="*/ 79570 w 792295"/>
              <a:gd name="connsiteY0" fmla="*/ 20853 h 1099762"/>
              <a:gd name="connsiteX1" fmla="*/ 3370 w 792295"/>
              <a:gd name="connsiteY1" fmla="*/ 104197 h 1099762"/>
              <a:gd name="connsiteX2" fmla="*/ 27183 w 792295"/>
              <a:gd name="connsiteY2" fmla="*/ 368516 h 1099762"/>
              <a:gd name="connsiteX3" fmla="*/ 148626 w 792295"/>
              <a:gd name="connsiteY3" fmla="*/ 675697 h 1099762"/>
              <a:gd name="connsiteX4" fmla="*/ 308170 w 792295"/>
              <a:gd name="connsiteY4" fmla="*/ 887628 h 1099762"/>
              <a:gd name="connsiteX5" fmla="*/ 496289 w 792295"/>
              <a:gd name="connsiteY5" fmla="*/ 1030503 h 1099762"/>
              <a:gd name="connsiteX6" fmla="*/ 682026 w 792295"/>
              <a:gd name="connsiteY6" fmla="*/ 1090034 h 1099762"/>
              <a:gd name="connsiteX7" fmla="*/ 703458 w 792295"/>
              <a:gd name="connsiteY7" fmla="*/ 1085272 h 1099762"/>
              <a:gd name="connsiteX8" fmla="*/ 791564 w 792295"/>
              <a:gd name="connsiteY8" fmla="*/ 951922 h 1099762"/>
              <a:gd name="connsiteX9" fmla="*/ 648689 w 792295"/>
              <a:gd name="connsiteY9" fmla="*/ 892391 h 1099762"/>
              <a:gd name="connsiteX10" fmla="*/ 503433 w 792295"/>
              <a:gd name="connsiteY10" fmla="*/ 759041 h 1099762"/>
              <a:gd name="connsiteX11" fmla="*/ 374845 w 792295"/>
              <a:gd name="connsiteY11" fmla="*/ 580447 h 1099762"/>
              <a:gd name="connsiteX12" fmla="*/ 236733 w 792295"/>
              <a:gd name="connsiteY12" fmla="*/ 316128 h 1099762"/>
              <a:gd name="connsiteX13" fmla="*/ 196251 w 792295"/>
              <a:gd name="connsiteY13" fmla="*/ 132772 h 1099762"/>
              <a:gd name="connsiteX14" fmla="*/ 191489 w 792295"/>
              <a:gd name="connsiteY14" fmla="*/ 42284 h 1099762"/>
              <a:gd name="connsiteX15" fmla="*/ 208158 w 792295"/>
              <a:gd name="connsiteY15" fmla="*/ 1803 h 1099762"/>
              <a:gd name="connsiteX16" fmla="*/ 79570 w 792295"/>
              <a:gd name="connsiteY16" fmla="*/ 20853 h 1099762"/>
              <a:gd name="connsiteX0" fmla="*/ 79570 w 791893"/>
              <a:gd name="connsiteY0" fmla="*/ 20853 h 1092636"/>
              <a:gd name="connsiteX1" fmla="*/ 3370 w 791893"/>
              <a:gd name="connsiteY1" fmla="*/ 104197 h 1092636"/>
              <a:gd name="connsiteX2" fmla="*/ 27183 w 791893"/>
              <a:gd name="connsiteY2" fmla="*/ 368516 h 1092636"/>
              <a:gd name="connsiteX3" fmla="*/ 148626 w 791893"/>
              <a:gd name="connsiteY3" fmla="*/ 675697 h 1092636"/>
              <a:gd name="connsiteX4" fmla="*/ 308170 w 791893"/>
              <a:gd name="connsiteY4" fmla="*/ 887628 h 1092636"/>
              <a:gd name="connsiteX5" fmla="*/ 496289 w 791893"/>
              <a:gd name="connsiteY5" fmla="*/ 1030503 h 1092636"/>
              <a:gd name="connsiteX6" fmla="*/ 682026 w 791893"/>
              <a:gd name="connsiteY6" fmla="*/ 1090034 h 1092636"/>
              <a:gd name="connsiteX7" fmla="*/ 791564 w 791893"/>
              <a:gd name="connsiteY7" fmla="*/ 951922 h 1092636"/>
              <a:gd name="connsiteX8" fmla="*/ 648689 w 791893"/>
              <a:gd name="connsiteY8" fmla="*/ 892391 h 1092636"/>
              <a:gd name="connsiteX9" fmla="*/ 503433 w 791893"/>
              <a:gd name="connsiteY9" fmla="*/ 759041 h 1092636"/>
              <a:gd name="connsiteX10" fmla="*/ 374845 w 791893"/>
              <a:gd name="connsiteY10" fmla="*/ 580447 h 1092636"/>
              <a:gd name="connsiteX11" fmla="*/ 236733 w 791893"/>
              <a:gd name="connsiteY11" fmla="*/ 316128 h 1092636"/>
              <a:gd name="connsiteX12" fmla="*/ 196251 w 791893"/>
              <a:gd name="connsiteY12" fmla="*/ 132772 h 1092636"/>
              <a:gd name="connsiteX13" fmla="*/ 191489 w 791893"/>
              <a:gd name="connsiteY13" fmla="*/ 42284 h 1092636"/>
              <a:gd name="connsiteX14" fmla="*/ 208158 w 791893"/>
              <a:gd name="connsiteY14" fmla="*/ 1803 h 1092636"/>
              <a:gd name="connsiteX15" fmla="*/ 79570 w 791893"/>
              <a:gd name="connsiteY15" fmla="*/ 20853 h 1092636"/>
              <a:gd name="connsiteX0" fmla="*/ 79570 w 791893"/>
              <a:gd name="connsiteY0" fmla="*/ 20853 h 1092636"/>
              <a:gd name="connsiteX1" fmla="*/ 3370 w 791893"/>
              <a:gd name="connsiteY1" fmla="*/ 104197 h 1092636"/>
              <a:gd name="connsiteX2" fmla="*/ 27183 w 791893"/>
              <a:gd name="connsiteY2" fmla="*/ 368516 h 1092636"/>
              <a:gd name="connsiteX3" fmla="*/ 148626 w 791893"/>
              <a:gd name="connsiteY3" fmla="*/ 675697 h 1092636"/>
              <a:gd name="connsiteX4" fmla="*/ 308170 w 791893"/>
              <a:gd name="connsiteY4" fmla="*/ 887628 h 1092636"/>
              <a:gd name="connsiteX5" fmla="*/ 496289 w 791893"/>
              <a:gd name="connsiteY5" fmla="*/ 1030503 h 1092636"/>
              <a:gd name="connsiteX6" fmla="*/ 682026 w 791893"/>
              <a:gd name="connsiteY6" fmla="*/ 1090034 h 1092636"/>
              <a:gd name="connsiteX7" fmla="*/ 791564 w 791893"/>
              <a:gd name="connsiteY7" fmla="*/ 951922 h 1092636"/>
              <a:gd name="connsiteX8" fmla="*/ 648689 w 791893"/>
              <a:gd name="connsiteY8" fmla="*/ 892391 h 1092636"/>
              <a:gd name="connsiteX9" fmla="*/ 503433 w 791893"/>
              <a:gd name="connsiteY9" fmla="*/ 759041 h 1092636"/>
              <a:gd name="connsiteX10" fmla="*/ 374845 w 791893"/>
              <a:gd name="connsiteY10" fmla="*/ 580447 h 1092636"/>
              <a:gd name="connsiteX11" fmla="*/ 236733 w 791893"/>
              <a:gd name="connsiteY11" fmla="*/ 316128 h 1092636"/>
              <a:gd name="connsiteX12" fmla="*/ 196251 w 791893"/>
              <a:gd name="connsiteY12" fmla="*/ 132772 h 1092636"/>
              <a:gd name="connsiteX13" fmla="*/ 191489 w 791893"/>
              <a:gd name="connsiteY13" fmla="*/ 42284 h 1092636"/>
              <a:gd name="connsiteX14" fmla="*/ 208158 w 791893"/>
              <a:gd name="connsiteY14" fmla="*/ 1803 h 1092636"/>
              <a:gd name="connsiteX15" fmla="*/ 79570 w 791893"/>
              <a:gd name="connsiteY15" fmla="*/ 20853 h 1092636"/>
              <a:gd name="connsiteX0" fmla="*/ 79570 w 791838"/>
              <a:gd name="connsiteY0" fmla="*/ 20853 h 1092636"/>
              <a:gd name="connsiteX1" fmla="*/ 3370 w 791838"/>
              <a:gd name="connsiteY1" fmla="*/ 104197 h 1092636"/>
              <a:gd name="connsiteX2" fmla="*/ 27183 w 791838"/>
              <a:gd name="connsiteY2" fmla="*/ 368516 h 1092636"/>
              <a:gd name="connsiteX3" fmla="*/ 148626 w 791838"/>
              <a:gd name="connsiteY3" fmla="*/ 675697 h 1092636"/>
              <a:gd name="connsiteX4" fmla="*/ 308170 w 791838"/>
              <a:gd name="connsiteY4" fmla="*/ 887628 h 1092636"/>
              <a:gd name="connsiteX5" fmla="*/ 496289 w 791838"/>
              <a:gd name="connsiteY5" fmla="*/ 1030503 h 1092636"/>
              <a:gd name="connsiteX6" fmla="*/ 682026 w 791838"/>
              <a:gd name="connsiteY6" fmla="*/ 1090034 h 1092636"/>
              <a:gd name="connsiteX7" fmla="*/ 791564 w 791838"/>
              <a:gd name="connsiteY7" fmla="*/ 951922 h 1092636"/>
              <a:gd name="connsiteX8" fmla="*/ 648689 w 791838"/>
              <a:gd name="connsiteY8" fmla="*/ 892391 h 1092636"/>
              <a:gd name="connsiteX9" fmla="*/ 503433 w 791838"/>
              <a:gd name="connsiteY9" fmla="*/ 759041 h 1092636"/>
              <a:gd name="connsiteX10" fmla="*/ 374845 w 791838"/>
              <a:gd name="connsiteY10" fmla="*/ 580447 h 1092636"/>
              <a:gd name="connsiteX11" fmla="*/ 236733 w 791838"/>
              <a:gd name="connsiteY11" fmla="*/ 316128 h 1092636"/>
              <a:gd name="connsiteX12" fmla="*/ 196251 w 791838"/>
              <a:gd name="connsiteY12" fmla="*/ 132772 h 1092636"/>
              <a:gd name="connsiteX13" fmla="*/ 191489 w 791838"/>
              <a:gd name="connsiteY13" fmla="*/ 42284 h 1092636"/>
              <a:gd name="connsiteX14" fmla="*/ 208158 w 791838"/>
              <a:gd name="connsiteY14" fmla="*/ 1803 h 1092636"/>
              <a:gd name="connsiteX15" fmla="*/ 79570 w 791838"/>
              <a:gd name="connsiteY15" fmla="*/ 20853 h 1092636"/>
              <a:gd name="connsiteX0" fmla="*/ 79570 w 791838"/>
              <a:gd name="connsiteY0" fmla="*/ 20853 h 1090034"/>
              <a:gd name="connsiteX1" fmla="*/ 3370 w 791838"/>
              <a:gd name="connsiteY1" fmla="*/ 104197 h 1090034"/>
              <a:gd name="connsiteX2" fmla="*/ 27183 w 791838"/>
              <a:gd name="connsiteY2" fmla="*/ 368516 h 1090034"/>
              <a:gd name="connsiteX3" fmla="*/ 148626 w 791838"/>
              <a:gd name="connsiteY3" fmla="*/ 675697 h 1090034"/>
              <a:gd name="connsiteX4" fmla="*/ 308170 w 791838"/>
              <a:gd name="connsiteY4" fmla="*/ 887628 h 1090034"/>
              <a:gd name="connsiteX5" fmla="*/ 496289 w 791838"/>
              <a:gd name="connsiteY5" fmla="*/ 1030503 h 1090034"/>
              <a:gd name="connsiteX6" fmla="*/ 682026 w 791838"/>
              <a:gd name="connsiteY6" fmla="*/ 1090034 h 1090034"/>
              <a:gd name="connsiteX7" fmla="*/ 791564 w 791838"/>
              <a:gd name="connsiteY7" fmla="*/ 951922 h 1090034"/>
              <a:gd name="connsiteX8" fmla="*/ 648689 w 791838"/>
              <a:gd name="connsiteY8" fmla="*/ 892391 h 1090034"/>
              <a:gd name="connsiteX9" fmla="*/ 503433 w 791838"/>
              <a:gd name="connsiteY9" fmla="*/ 759041 h 1090034"/>
              <a:gd name="connsiteX10" fmla="*/ 374845 w 791838"/>
              <a:gd name="connsiteY10" fmla="*/ 580447 h 1090034"/>
              <a:gd name="connsiteX11" fmla="*/ 236733 w 791838"/>
              <a:gd name="connsiteY11" fmla="*/ 316128 h 1090034"/>
              <a:gd name="connsiteX12" fmla="*/ 196251 w 791838"/>
              <a:gd name="connsiteY12" fmla="*/ 132772 h 1090034"/>
              <a:gd name="connsiteX13" fmla="*/ 191489 w 791838"/>
              <a:gd name="connsiteY13" fmla="*/ 42284 h 1090034"/>
              <a:gd name="connsiteX14" fmla="*/ 208158 w 791838"/>
              <a:gd name="connsiteY14" fmla="*/ 1803 h 1090034"/>
              <a:gd name="connsiteX15" fmla="*/ 79570 w 791838"/>
              <a:gd name="connsiteY15" fmla="*/ 20853 h 1090034"/>
              <a:gd name="connsiteX0" fmla="*/ 79570 w 791838"/>
              <a:gd name="connsiteY0" fmla="*/ 20853 h 1090034"/>
              <a:gd name="connsiteX1" fmla="*/ 3370 w 791838"/>
              <a:gd name="connsiteY1" fmla="*/ 104197 h 1090034"/>
              <a:gd name="connsiteX2" fmla="*/ 27183 w 791838"/>
              <a:gd name="connsiteY2" fmla="*/ 368516 h 1090034"/>
              <a:gd name="connsiteX3" fmla="*/ 148626 w 791838"/>
              <a:gd name="connsiteY3" fmla="*/ 675697 h 1090034"/>
              <a:gd name="connsiteX4" fmla="*/ 308170 w 791838"/>
              <a:gd name="connsiteY4" fmla="*/ 887628 h 1090034"/>
              <a:gd name="connsiteX5" fmla="*/ 496289 w 791838"/>
              <a:gd name="connsiteY5" fmla="*/ 1030503 h 1090034"/>
              <a:gd name="connsiteX6" fmla="*/ 682026 w 791838"/>
              <a:gd name="connsiteY6" fmla="*/ 1090034 h 1090034"/>
              <a:gd name="connsiteX7" fmla="*/ 791564 w 791838"/>
              <a:gd name="connsiteY7" fmla="*/ 951922 h 1090034"/>
              <a:gd name="connsiteX8" fmla="*/ 648689 w 791838"/>
              <a:gd name="connsiteY8" fmla="*/ 892391 h 1090034"/>
              <a:gd name="connsiteX9" fmla="*/ 503433 w 791838"/>
              <a:gd name="connsiteY9" fmla="*/ 759041 h 1090034"/>
              <a:gd name="connsiteX10" fmla="*/ 374845 w 791838"/>
              <a:gd name="connsiteY10" fmla="*/ 580447 h 1090034"/>
              <a:gd name="connsiteX11" fmla="*/ 236733 w 791838"/>
              <a:gd name="connsiteY11" fmla="*/ 316128 h 1090034"/>
              <a:gd name="connsiteX12" fmla="*/ 196251 w 791838"/>
              <a:gd name="connsiteY12" fmla="*/ 132772 h 1090034"/>
              <a:gd name="connsiteX13" fmla="*/ 191489 w 791838"/>
              <a:gd name="connsiteY13" fmla="*/ 42284 h 1090034"/>
              <a:gd name="connsiteX14" fmla="*/ 208158 w 791838"/>
              <a:gd name="connsiteY14" fmla="*/ 1803 h 1090034"/>
              <a:gd name="connsiteX15" fmla="*/ 79570 w 791838"/>
              <a:gd name="connsiteY15" fmla="*/ 20853 h 1090034"/>
              <a:gd name="connsiteX0" fmla="*/ 79570 w 791838"/>
              <a:gd name="connsiteY0" fmla="*/ 20853 h 1090034"/>
              <a:gd name="connsiteX1" fmla="*/ 3370 w 791838"/>
              <a:gd name="connsiteY1" fmla="*/ 104197 h 1090034"/>
              <a:gd name="connsiteX2" fmla="*/ 27183 w 791838"/>
              <a:gd name="connsiteY2" fmla="*/ 368516 h 1090034"/>
              <a:gd name="connsiteX3" fmla="*/ 148626 w 791838"/>
              <a:gd name="connsiteY3" fmla="*/ 675697 h 1090034"/>
              <a:gd name="connsiteX4" fmla="*/ 308170 w 791838"/>
              <a:gd name="connsiteY4" fmla="*/ 887628 h 1090034"/>
              <a:gd name="connsiteX5" fmla="*/ 496289 w 791838"/>
              <a:gd name="connsiteY5" fmla="*/ 1030503 h 1090034"/>
              <a:gd name="connsiteX6" fmla="*/ 682026 w 791838"/>
              <a:gd name="connsiteY6" fmla="*/ 1090034 h 1090034"/>
              <a:gd name="connsiteX7" fmla="*/ 791564 w 791838"/>
              <a:gd name="connsiteY7" fmla="*/ 951922 h 1090034"/>
              <a:gd name="connsiteX8" fmla="*/ 648689 w 791838"/>
              <a:gd name="connsiteY8" fmla="*/ 892391 h 1090034"/>
              <a:gd name="connsiteX9" fmla="*/ 503433 w 791838"/>
              <a:gd name="connsiteY9" fmla="*/ 759041 h 1090034"/>
              <a:gd name="connsiteX10" fmla="*/ 374845 w 791838"/>
              <a:gd name="connsiteY10" fmla="*/ 580447 h 1090034"/>
              <a:gd name="connsiteX11" fmla="*/ 236733 w 791838"/>
              <a:gd name="connsiteY11" fmla="*/ 316128 h 1090034"/>
              <a:gd name="connsiteX12" fmla="*/ 196251 w 791838"/>
              <a:gd name="connsiteY12" fmla="*/ 132772 h 1090034"/>
              <a:gd name="connsiteX13" fmla="*/ 191489 w 791838"/>
              <a:gd name="connsiteY13" fmla="*/ 42284 h 1090034"/>
              <a:gd name="connsiteX14" fmla="*/ 208158 w 791838"/>
              <a:gd name="connsiteY14" fmla="*/ 1803 h 1090034"/>
              <a:gd name="connsiteX15" fmla="*/ 79570 w 791838"/>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143 h 1089324"/>
              <a:gd name="connsiteX1" fmla="*/ 3370 w 791564"/>
              <a:gd name="connsiteY1" fmla="*/ 103487 h 1089324"/>
              <a:gd name="connsiteX2" fmla="*/ 27183 w 791564"/>
              <a:gd name="connsiteY2" fmla="*/ 367806 h 1089324"/>
              <a:gd name="connsiteX3" fmla="*/ 148626 w 791564"/>
              <a:gd name="connsiteY3" fmla="*/ 674987 h 1089324"/>
              <a:gd name="connsiteX4" fmla="*/ 308170 w 791564"/>
              <a:gd name="connsiteY4" fmla="*/ 886918 h 1089324"/>
              <a:gd name="connsiteX5" fmla="*/ 496289 w 791564"/>
              <a:gd name="connsiteY5" fmla="*/ 1029793 h 1089324"/>
              <a:gd name="connsiteX6" fmla="*/ 682026 w 791564"/>
              <a:gd name="connsiteY6" fmla="*/ 1089324 h 1089324"/>
              <a:gd name="connsiteX7" fmla="*/ 791564 w 791564"/>
              <a:gd name="connsiteY7" fmla="*/ 951212 h 1089324"/>
              <a:gd name="connsiteX8" fmla="*/ 648689 w 791564"/>
              <a:gd name="connsiteY8" fmla="*/ 891681 h 1089324"/>
              <a:gd name="connsiteX9" fmla="*/ 503433 w 791564"/>
              <a:gd name="connsiteY9" fmla="*/ 758331 h 1089324"/>
              <a:gd name="connsiteX10" fmla="*/ 374845 w 791564"/>
              <a:gd name="connsiteY10" fmla="*/ 579737 h 1089324"/>
              <a:gd name="connsiteX11" fmla="*/ 236733 w 791564"/>
              <a:gd name="connsiteY11" fmla="*/ 315418 h 1089324"/>
              <a:gd name="connsiteX12" fmla="*/ 196251 w 791564"/>
              <a:gd name="connsiteY12" fmla="*/ 132062 h 1089324"/>
              <a:gd name="connsiteX13" fmla="*/ 191489 w 791564"/>
              <a:gd name="connsiteY13" fmla="*/ 41574 h 1089324"/>
              <a:gd name="connsiteX14" fmla="*/ 208158 w 791564"/>
              <a:gd name="connsiteY14" fmla="*/ 1093 h 1089324"/>
              <a:gd name="connsiteX15" fmla="*/ 79570 w 791564"/>
              <a:gd name="connsiteY15" fmla="*/ 20143 h 108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1564" h="1089324">
                <a:moveTo>
                  <a:pt x="79570" y="20143"/>
                </a:moveTo>
                <a:cubicBezTo>
                  <a:pt x="38295" y="53878"/>
                  <a:pt x="12101" y="45543"/>
                  <a:pt x="3370" y="103487"/>
                </a:cubicBezTo>
                <a:cubicBezTo>
                  <a:pt x="-5361" y="161431"/>
                  <a:pt x="2974" y="272556"/>
                  <a:pt x="27183" y="367806"/>
                </a:cubicBezTo>
                <a:cubicBezTo>
                  <a:pt x="51392" y="463056"/>
                  <a:pt x="101795" y="588468"/>
                  <a:pt x="148626" y="674987"/>
                </a:cubicBezTo>
                <a:cubicBezTo>
                  <a:pt x="195457" y="761506"/>
                  <a:pt x="250226" y="827784"/>
                  <a:pt x="308170" y="886918"/>
                </a:cubicBezTo>
                <a:cubicBezTo>
                  <a:pt x="366114" y="946052"/>
                  <a:pt x="433980" y="996059"/>
                  <a:pt x="496289" y="1029793"/>
                </a:cubicBezTo>
                <a:cubicBezTo>
                  <a:pt x="558598" y="1063527"/>
                  <a:pt x="635195" y="1085753"/>
                  <a:pt x="682026" y="1089324"/>
                </a:cubicBezTo>
                <a:cubicBezTo>
                  <a:pt x="716952" y="1059558"/>
                  <a:pt x="768544" y="986533"/>
                  <a:pt x="791564" y="951212"/>
                </a:cubicBezTo>
                <a:cubicBezTo>
                  <a:pt x="762196" y="939703"/>
                  <a:pt x="696711" y="923828"/>
                  <a:pt x="648689" y="891681"/>
                </a:cubicBezTo>
                <a:cubicBezTo>
                  <a:pt x="600667" y="859534"/>
                  <a:pt x="549074" y="810322"/>
                  <a:pt x="503433" y="758331"/>
                </a:cubicBezTo>
                <a:cubicBezTo>
                  <a:pt x="457792" y="706340"/>
                  <a:pt x="419295" y="653556"/>
                  <a:pt x="374845" y="579737"/>
                </a:cubicBezTo>
                <a:cubicBezTo>
                  <a:pt x="330395" y="505918"/>
                  <a:pt x="266499" y="390031"/>
                  <a:pt x="236733" y="315418"/>
                </a:cubicBezTo>
                <a:cubicBezTo>
                  <a:pt x="206967" y="240805"/>
                  <a:pt x="203792" y="177703"/>
                  <a:pt x="196251" y="132062"/>
                </a:cubicBezTo>
                <a:cubicBezTo>
                  <a:pt x="188710" y="86421"/>
                  <a:pt x="189505" y="63402"/>
                  <a:pt x="191489" y="41574"/>
                </a:cubicBezTo>
                <a:cubicBezTo>
                  <a:pt x="193473" y="19746"/>
                  <a:pt x="227208" y="6649"/>
                  <a:pt x="208158" y="1093"/>
                </a:cubicBezTo>
                <a:cubicBezTo>
                  <a:pt x="189108" y="-4463"/>
                  <a:pt x="123226" y="12602"/>
                  <a:pt x="79570" y="20143"/>
                </a:cubicBezTo>
                <a:close/>
              </a:path>
            </a:pathLst>
          </a:custGeom>
          <a:solidFill>
            <a:srgbClr val="FFC0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9490393" y="1963371"/>
            <a:ext cx="1748432" cy="1954786"/>
          </a:xfrm>
          <a:custGeom>
            <a:avLst/>
            <a:gdLst>
              <a:gd name="connsiteX0" fmla="*/ 369094 w 1469232"/>
              <a:gd name="connsiteY0" fmla="*/ 578644 h 1550194"/>
              <a:gd name="connsiteX1" fmla="*/ 521494 w 1469232"/>
              <a:gd name="connsiteY1" fmla="*/ 750094 h 1550194"/>
              <a:gd name="connsiteX2" fmla="*/ 671513 w 1469232"/>
              <a:gd name="connsiteY2" fmla="*/ 997744 h 1550194"/>
              <a:gd name="connsiteX3" fmla="*/ 747713 w 1469232"/>
              <a:gd name="connsiteY3" fmla="*/ 1231106 h 1550194"/>
              <a:gd name="connsiteX4" fmla="*/ 754857 w 1469232"/>
              <a:gd name="connsiteY4" fmla="*/ 1381125 h 1550194"/>
              <a:gd name="connsiteX5" fmla="*/ 733425 w 1469232"/>
              <a:gd name="connsiteY5" fmla="*/ 1490662 h 1550194"/>
              <a:gd name="connsiteX6" fmla="*/ 666750 w 1469232"/>
              <a:gd name="connsiteY6" fmla="*/ 1550194 h 1550194"/>
              <a:gd name="connsiteX7" fmla="*/ 1431132 w 1469232"/>
              <a:gd name="connsiteY7" fmla="*/ 1057275 h 1550194"/>
              <a:gd name="connsiteX8" fmla="*/ 1469232 w 1469232"/>
              <a:gd name="connsiteY8" fmla="*/ 912019 h 1550194"/>
              <a:gd name="connsiteX9" fmla="*/ 1409700 w 1469232"/>
              <a:gd name="connsiteY9" fmla="*/ 631031 h 1550194"/>
              <a:gd name="connsiteX10" fmla="*/ 1293019 w 1469232"/>
              <a:gd name="connsiteY10" fmla="*/ 409575 h 1550194"/>
              <a:gd name="connsiteX11" fmla="*/ 1135857 w 1469232"/>
              <a:gd name="connsiteY11" fmla="*/ 190500 h 1550194"/>
              <a:gd name="connsiteX12" fmla="*/ 942975 w 1469232"/>
              <a:gd name="connsiteY12" fmla="*/ 38100 h 1550194"/>
              <a:gd name="connsiteX13" fmla="*/ 831057 w 1469232"/>
              <a:gd name="connsiteY13" fmla="*/ 0 h 1550194"/>
              <a:gd name="connsiteX14" fmla="*/ 731044 w 1469232"/>
              <a:gd name="connsiteY14" fmla="*/ 4762 h 1550194"/>
              <a:gd name="connsiteX15" fmla="*/ 0 w 1469232"/>
              <a:gd name="connsiteY15" fmla="*/ 466725 h 1550194"/>
              <a:gd name="connsiteX16" fmla="*/ 119063 w 1469232"/>
              <a:gd name="connsiteY16" fmla="*/ 445294 h 1550194"/>
              <a:gd name="connsiteX17" fmla="*/ 230982 w 1469232"/>
              <a:gd name="connsiteY17" fmla="*/ 483394 h 1550194"/>
              <a:gd name="connsiteX18" fmla="*/ 647700 w 1469232"/>
              <a:gd name="connsiteY18" fmla="*/ 219075 h 1550194"/>
              <a:gd name="connsiteX19" fmla="*/ 788194 w 1469232"/>
              <a:gd name="connsiteY19" fmla="*/ 309562 h 1550194"/>
              <a:gd name="connsiteX20" fmla="*/ 369094 w 1469232"/>
              <a:gd name="connsiteY20" fmla="*/ 578644 h 155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9232" h="1550194">
                <a:moveTo>
                  <a:pt x="369094" y="578644"/>
                </a:moveTo>
                <a:lnTo>
                  <a:pt x="521494" y="750094"/>
                </a:lnTo>
                <a:lnTo>
                  <a:pt x="671513" y="997744"/>
                </a:lnTo>
                <a:lnTo>
                  <a:pt x="747713" y="1231106"/>
                </a:lnTo>
                <a:lnTo>
                  <a:pt x="754857" y="1381125"/>
                </a:lnTo>
                <a:lnTo>
                  <a:pt x="733425" y="1490662"/>
                </a:lnTo>
                <a:lnTo>
                  <a:pt x="666750" y="1550194"/>
                </a:lnTo>
                <a:lnTo>
                  <a:pt x="1431132" y="1057275"/>
                </a:lnTo>
                <a:lnTo>
                  <a:pt x="1469232" y="912019"/>
                </a:lnTo>
                <a:lnTo>
                  <a:pt x="1409700" y="631031"/>
                </a:lnTo>
                <a:lnTo>
                  <a:pt x="1293019" y="409575"/>
                </a:lnTo>
                <a:lnTo>
                  <a:pt x="1135857" y="190500"/>
                </a:lnTo>
                <a:lnTo>
                  <a:pt x="942975" y="38100"/>
                </a:lnTo>
                <a:lnTo>
                  <a:pt x="831057" y="0"/>
                </a:lnTo>
                <a:lnTo>
                  <a:pt x="731044" y="4762"/>
                </a:lnTo>
                <a:lnTo>
                  <a:pt x="0" y="466725"/>
                </a:lnTo>
                <a:lnTo>
                  <a:pt x="119063" y="445294"/>
                </a:lnTo>
                <a:lnTo>
                  <a:pt x="230982" y="483394"/>
                </a:lnTo>
                <a:lnTo>
                  <a:pt x="647700" y="219075"/>
                </a:lnTo>
                <a:lnTo>
                  <a:pt x="788194" y="309562"/>
                </a:lnTo>
                <a:lnTo>
                  <a:pt x="369094" y="578644"/>
                </a:lnTo>
                <a:close/>
              </a:path>
            </a:pathLst>
          </a:custGeom>
          <a:solidFill>
            <a:srgbClr val="548235">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9768102" y="2245628"/>
            <a:ext cx="648931" cy="537491"/>
          </a:xfrm>
          <a:custGeom>
            <a:avLst/>
            <a:gdLst>
              <a:gd name="connsiteX0" fmla="*/ 2381 w 545306"/>
              <a:gd name="connsiteY0" fmla="*/ 326232 h 426244"/>
              <a:gd name="connsiteX1" fmla="*/ 138112 w 545306"/>
              <a:gd name="connsiteY1" fmla="*/ 426244 h 426244"/>
              <a:gd name="connsiteX2" fmla="*/ 133350 w 545306"/>
              <a:gd name="connsiteY2" fmla="*/ 354807 h 426244"/>
              <a:gd name="connsiteX3" fmla="*/ 545306 w 545306"/>
              <a:gd name="connsiteY3" fmla="*/ 83344 h 426244"/>
              <a:gd name="connsiteX4" fmla="*/ 416719 w 545306"/>
              <a:gd name="connsiteY4" fmla="*/ 0 h 426244"/>
              <a:gd name="connsiteX5" fmla="*/ 0 w 545306"/>
              <a:gd name="connsiteY5" fmla="*/ 254794 h 426244"/>
              <a:gd name="connsiteX6" fmla="*/ 2381 w 545306"/>
              <a:gd name="connsiteY6" fmla="*/ 326232 h 42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306" h="426244">
                <a:moveTo>
                  <a:pt x="2381" y="326232"/>
                </a:moveTo>
                <a:lnTo>
                  <a:pt x="138112" y="426244"/>
                </a:lnTo>
                <a:lnTo>
                  <a:pt x="133350" y="354807"/>
                </a:lnTo>
                <a:lnTo>
                  <a:pt x="545306" y="83344"/>
                </a:lnTo>
                <a:lnTo>
                  <a:pt x="416719" y="0"/>
                </a:lnTo>
                <a:lnTo>
                  <a:pt x="0" y="254794"/>
                </a:lnTo>
                <a:cubicBezTo>
                  <a:pt x="794" y="278607"/>
                  <a:pt x="1587" y="302419"/>
                  <a:pt x="2381" y="326232"/>
                </a:cubicBezTo>
                <a:close/>
              </a:path>
            </a:pathLst>
          </a:custGeom>
          <a:solidFill>
            <a:srgbClr val="ED7D31">
              <a:alpha val="40000"/>
            </a:srgbClr>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7676785" y="3951186"/>
            <a:ext cx="218201" cy="219201"/>
          </a:xfrm>
          <a:custGeom>
            <a:avLst/>
            <a:gdLst>
              <a:gd name="connsiteX0" fmla="*/ 0 w 183357"/>
              <a:gd name="connsiteY0" fmla="*/ 0 h 173832"/>
              <a:gd name="connsiteX1" fmla="*/ 0 w 183357"/>
              <a:gd name="connsiteY1" fmla="*/ 85725 h 173832"/>
              <a:gd name="connsiteX2" fmla="*/ 142875 w 183357"/>
              <a:gd name="connsiteY2" fmla="*/ 173832 h 173832"/>
              <a:gd name="connsiteX3" fmla="*/ 183357 w 183357"/>
              <a:gd name="connsiteY3" fmla="*/ 152400 h 173832"/>
              <a:gd name="connsiteX4" fmla="*/ 140494 w 183357"/>
              <a:gd name="connsiteY4" fmla="*/ 109538 h 173832"/>
              <a:gd name="connsiteX5" fmla="*/ 0 w 183357"/>
              <a:gd name="connsiteY5" fmla="*/ 0 h 1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7" h="173832">
                <a:moveTo>
                  <a:pt x="0" y="0"/>
                </a:moveTo>
                <a:lnTo>
                  <a:pt x="0" y="85725"/>
                </a:lnTo>
                <a:lnTo>
                  <a:pt x="142875" y="173832"/>
                </a:lnTo>
                <a:lnTo>
                  <a:pt x="183357" y="152400"/>
                </a:lnTo>
                <a:lnTo>
                  <a:pt x="140494" y="109538"/>
                </a:lnTo>
                <a:lnTo>
                  <a:pt x="0" y="0"/>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205C0A62-64AE-45F7-96FD-9A3DB1E7AB47}"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1626811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pièces normalisées</a:t>
            </a:r>
            <a:endParaRPr lang="fr-FR" dirty="0"/>
          </a:p>
        </p:txBody>
      </p:sp>
      <p:sp>
        <p:nvSpPr>
          <p:cNvPr id="3" name="Espace réservé du contenu 2"/>
          <p:cNvSpPr>
            <a:spLocks noGrp="1"/>
          </p:cNvSpPr>
          <p:nvPr>
            <p:ph idx="1"/>
          </p:nvPr>
        </p:nvSpPr>
        <p:spPr>
          <a:xfrm>
            <a:off x="830578" y="1450620"/>
            <a:ext cx="5992915" cy="4813019"/>
          </a:xfrm>
        </p:spPr>
        <p:txBody>
          <a:bodyPr>
            <a:normAutofit fontScale="62500" lnSpcReduction="20000"/>
          </a:bodyPr>
          <a:lstStyle/>
          <a:p>
            <a:pPr marL="0" indent="0">
              <a:lnSpc>
                <a:spcPct val="120000"/>
              </a:lnSpc>
              <a:buNone/>
            </a:pPr>
            <a:r>
              <a:rPr lang="fr-FR" dirty="0"/>
              <a:t>On divise les pièces </a:t>
            </a:r>
            <a:r>
              <a:rPr lang="fr-FR" dirty="0" smtClean="0"/>
              <a:t>normalisées </a:t>
            </a:r>
            <a:r>
              <a:rPr lang="fr-FR" dirty="0"/>
              <a:t>dans ces 4 grandes catégories. </a:t>
            </a:r>
            <a:endParaRPr lang="fr-FR" dirty="0" smtClean="0"/>
          </a:p>
          <a:p>
            <a:pPr marL="514350" indent="-514350">
              <a:lnSpc>
                <a:spcPct val="120000"/>
              </a:lnSpc>
              <a:buFont typeface="+mj-lt"/>
              <a:buAutoNum type="arabicPeriod"/>
            </a:pPr>
            <a:r>
              <a:rPr lang="fr-FR" dirty="0" smtClean="0"/>
              <a:t>Pièces de fixation :</a:t>
            </a:r>
          </a:p>
          <a:p>
            <a:pPr marL="971550" lvl="1" indent="-514350">
              <a:lnSpc>
                <a:spcPct val="120000"/>
              </a:lnSpc>
              <a:buFont typeface="+mj-lt"/>
              <a:buAutoNum type="alphaLcParenR"/>
            </a:pPr>
            <a:r>
              <a:rPr lang="fr-FR" dirty="0" smtClean="0"/>
              <a:t>Par serrage : vis, écrous, goujons</a:t>
            </a:r>
          </a:p>
          <a:p>
            <a:pPr marL="971550" lvl="1" indent="-514350">
              <a:lnSpc>
                <a:spcPct val="120000"/>
              </a:lnSpc>
              <a:buFont typeface="+mj-lt"/>
              <a:buAutoNum type="alphaLcParenR"/>
            </a:pPr>
            <a:r>
              <a:rPr lang="fr-FR" dirty="0" smtClean="0"/>
              <a:t>Par </a:t>
            </a:r>
            <a:r>
              <a:rPr lang="fr-FR" dirty="0"/>
              <a:t>surfaces </a:t>
            </a:r>
            <a:r>
              <a:rPr lang="fr-FR" dirty="0" smtClean="0"/>
              <a:t>d’appui : </a:t>
            </a:r>
            <a:r>
              <a:rPr lang="fr-FR" dirty="0"/>
              <a:t>clavettes, goupilles, anneaux élastiques</a:t>
            </a:r>
            <a:endParaRPr lang="fr-FR" dirty="0" smtClean="0"/>
          </a:p>
          <a:p>
            <a:pPr marL="514350" indent="-514350">
              <a:lnSpc>
                <a:spcPct val="120000"/>
              </a:lnSpc>
              <a:buFont typeface="+mj-lt"/>
              <a:buAutoNum type="arabicPeriod"/>
            </a:pPr>
            <a:r>
              <a:rPr lang="fr-FR" dirty="0" smtClean="0"/>
              <a:t>Pièces de guidage en rotation : </a:t>
            </a:r>
            <a:br>
              <a:rPr lang="fr-FR" dirty="0" smtClean="0"/>
            </a:br>
            <a:r>
              <a:rPr lang="fr-FR" dirty="0" smtClean="0"/>
              <a:t>paliers, roulements</a:t>
            </a:r>
          </a:p>
          <a:p>
            <a:pPr marL="514350" indent="-514350">
              <a:lnSpc>
                <a:spcPct val="120000"/>
              </a:lnSpc>
              <a:buFont typeface="+mj-lt"/>
              <a:buAutoNum type="arabicPeriod"/>
            </a:pPr>
            <a:r>
              <a:rPr lang="fr-FR" dirty="0" smtClean="0"/>
              <a:t>Pièces d’étanchéité : </a:t>
            </a:r>
            <a:br>
              <a:rPr lang="fr-FR" dirty="0" smtClean="0"/>
            </a:br>
            <a:r>
              <a:rPr lang="fr-FR" dirty="0" smtClean="0"/>
              <a:t>joints torique, joints à lèvres</a:t>
            </a:r>
            <a:endParaRPr lang="fr-FR" dirty="0"/>
          </a:p>
          <a:p>
            <a:pPr marL="514350" indent="-514350">
              <a:lnSpc>
                <a:spcPct val="120000"/>
              </a:lnSpc>
              <a:buFont typeface="+mj-lt"/>
              <a:buAutoNum type="arabicPeriod"/>
            </a:pPr>
            <a:r>
              <a:rPr lang="fr-FR" dirty="0" smtClean="0"/>
              <a:t>Pièces de transmission : </a:t>
            </a:r>
            <a:br>
              <a:rPr lang="fr-FR" dirty="0" smtClean="0"/>
            </a:br>
            <a:r>
              <a:rPr lang="fr-FR" dirty="0"/>
              <a:t>poulies-courroie, </a:t>
            </a:r>
            <a:r>
              <a:rPr lang="fr-FR" dirty="0" smtClean="0"/>
              <a:t>chaîne, </a:t>
            </a:r>
            <a:r>
              <a:rPr lang="fr-FR" dirty="0"/>
              <a:t>engrenages</a:t>
            </a:r>
            <a:endParaRPr lang="fr-FR" dirty="0" smtClean="0"/>
          </a:p>
          <a:p>
            <a:pPr marL="0" indent="0">
              <a:lnSpc>
                <a:spcPct val="120000"/>
              </a:lnSpc>
              <a:buNone/>
            </a:pPr>
            <a:r>
              <a:rPr lang="fr-FR" dirty="0" smtClean="0"/>
              <a:t>On </a:t>
            </a:r>
            <a:r>
              <a:rPr lang="fr-FR" dirty="0"/>
              <a:t>a </a:t>
            </a:r>
            <a:r>
              <a:rPr lang="fr-FR" dirty="0" smtClean="0"/>
              <a:t>choisi </a:t>
            </a:r>
            <a:r>
              <a:rPr lang="fr-FR" dirty="0"/>
              <a:t>de n’inclure que </a:t>
            </a:r>
            <a:r>
              <a:rPr lang="fr-FR" dirty="0" smtClean="0"/>
              <a:t>les pièces </a:t>
            </a:r>
            <a:r>
              <a:rPr lang="fr-FR" dirty="0"/>
              <a:t>normalisées </a:t>
            </a:r>
            <a:r>
              <a:rPr lang="fr-FR" dirty="0" smtClean="0"/>
              <a:t>le </a:t>
            </a:r>
            <a:r>
              <a:rPr lang="fr-FR" dirty="0"/>
              <a:t>plus souvent rencontrées et leurs descriptions associées, dans les trois présentations  suivantes, comme </a:t>
            </a:r>
            <a:r>
              <a:rPr lang="fr-FR" dirty="0" smtClean="0"/>
              <a:t>indiquer sur </a:t>
            </a:r>
            <a:r>
              <a:rPr lang="fr-FR" dirty="0"/>
              <a:t>la figure.</a:t>
            </a:r>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5</a:t>
            </a:fld>
            <a:endParaRPr lang="en-US"/>
          </a:p>
        </p:txBody>
      </p:sp>
      <p:graphicFrame>
        <p:nvGraphicFramePr>
          <p:cNvPr id="5" name="Diagramme 4"/>
          <p:cNvGraphicFramePr/>
          <p:nvPr>
            <p:extLst>
              <p:ext uri="{D42A27DB-BD31-4B8C-83A1-F6EECF244321}">
                <p14:modId xmlns:p14="http://schemas.microsoft.com/office/powerpoint/2010/main" val="1206618428"/>
              </p:ext>
            </p:extLst>
          </p:nvPr>
        </p:nvGraphicFramePr>
        <p:xfrm>
          <a:off x="4906736" y="1004207"/>
          <a:ext cx="7968344" cy="5331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utoShape 2" descr="Image associée"/>
          <p:cNvSpPr>
            <a:spLocks noChangeAspect="1" noChangeArrowheads="1"/>
          </p:cNvSpPr>
          <p:nvPr/>
        </p:nvSpPr>
        <p:spPr bwMode="auto">
          <a:xfrm>
            <a:off x="155575" y="-2536825"/>
            <a:ext cx="5495925" cy="5295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Date Placeholder 6"/>
          <p:cNvSpPr>
            <a:spLocks noGrp="1"/>
          </p:cNvSpPr>
          <p:nvPr>
            <p:ph type="dt" sz="half" idx="10"/>
          </p:nvPr>
        </p:nvSpPr>
        <p:spPr/>
        <p:txBody>
          <a:bodyPr/>
          <a:lstStyle/>
          <a:p>
            <a:fld id="{0486C3EE-1130-454B-AD7E-1951225B2891}"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7960918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a:t>
            </a:r>
            <a:r>
              <a:rPr lang="fr-FR" dirty="0"/>
              <a:t>frein-rondelle</a:t>
            </a:r>
            <a:endParaRPr lang="en-US" dirty="0"/>
          </a:p>
        </p:txBody>
      </p:sp>
      <p:sp>
        <p:nvSpPr>
          <p:cNvPr id="62" name="TextBox 61"/>
          <p:cNvSpPr txBox="1"/>
          <p:nvPr/>
        </p:nvSpPr>
        <p:spPr>
          <a:xfrm>
            <a:off x="442605" y="1528444"/>
            <a:ext cx="4715664" cy="4247317"/>
          </a:xfrm>
          <a:prstGeom prst="rect">
            <a:avLst/>
          </a:prstGeom>
          <a:noFill/>
        </p:spPr>
        <p:txBody>
          <a:bodyPr wrap="square" rtlCol="0">
            <a:spAutoFit/>
          </a:bodyPr>
          <a:lstStyle/>
          <a:p>
            <a:r>
              <a:rPr lang="fr-FR" dirty="0"/>
              <a:t>Les écrous à encoches et le freins-rondelles sont utilisés pour fixer soit un roulement soit un </a:t>
            </a:r>
            <a:r>
              <a:rPr lang="fr-FR" dirty="0" err="1"/>
              <a:t>engrenge</a:t>
            </a:r>
            <a:r>
              <a:rPr lang="fr-FR" dirty="0"/>
              <a:t> sur un axe. </a:t>
            </a:r>
          </a:p>
          <a:p>
            <a:endParaRPr lang="fr-FR" dirty="0"/>
          </a:p>
          <a:p>
            <a:r>
              <a:rPr lang="fr-FR" dirty="0"/>
              <a:t>Cette figure démontre le positionnement relatif de chaque pièce avant montage.</a:t>
            </a:r>
          </a:p>
          <a:p>
            <a:endParaRPr lang="fr-FR" dirty="0"/>
          </a:p>
          <a:p>
            <a:r>
              <a:rPr lang="fr-FR" dirty="0"/>
              <a:t>Sur ce </a:t>
            </a:r>
            <a:r>
              <a:rPr lang="fr-FR" dirty="0" smtClean="0"/>
              <a:t>montage, </a:t>
            </a:r>
            <a:r>
              <a:rPr lang="fr-FR" dirty="0"/>
              <a:t>l’écrou et l’arbre sont filetés</a:t>
            </a:r>
            <a:r>
              <a:rPr lang="fr-FR" dirty="0" smtClean="0"/>
              <a:t>.</a:t>
            </a:r>
          </a:p>
          <a:p>
            <a:endParaRPr lang="fr-FR" dirty="0"/>
          </a:p>
          <a:p>
            <a:r>
              <a:rPr lang="fr-FR" dirty="0" smtClean="0"/>
              <a:t>L’arbre est rainuré. La rainure loge la dent de la rondelle.</a:t>
            </a:r>
          </a:p>
          <a:p>
            <a:endParaRPr lang="fr-FR" dirty="0"/>
          </a:p>
          <a:p>
            <a:r>
              <a:rPr lang="fr-FR" dirty="0" smtClean="0"/>
              <a:t>La bague intérieure du roulement sera fixée en appuyant sur la rondelle d’un côté et l’épaulement de l’arbre sur l’autre côté.</a:t>
            </a:r>
            <a:endParaRPr lang="fr-FR" dirty="0"/>
          </a:p>
        </p:txBody>
      </p:sp>
      <p:pic>
        <p:nvPicPr>
          <p:cNvPr id="6" name="Picture 5"/>
          <p:cNvPicPr>
            <a:picLocks noChangeAspect="1"/>
          </p:cNvPicPr>
          <p:nvPr/>
        </p:nvPicPr>
        <p:blipFill>
          <a:blip r:embed="rId2"/>
          <a:stretch>
            <a:fillRect/>
          </a:stretch>
        </p:blipFill>
        <p:spPr>
          <a:xfrm>
            <a:off x="5292867" y="1528444"/>
            <a:ext cx="6684027" cy="5133583"/>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50</a:t>
            </a:fld>
            <a:endParaRPr lang="en-US" dirty="0"/>
          </a:p>
        </p:txBody>
      </p:sp>
      <p:sp>
        <p:nvSpPr>
          <p:cNvPr id="29" name="TextBox 28"/>
          <p:cNvSpPr txBox="1"/>
          <p:nvPr/>
        </p:nvSpPr>
        <p:spPr>
          <a:xfrm>
            <a:off x="7774868" y="1971668"/>
            <a:ext cx="1548920" cy="465726"/>
          </a:xfrm>
          <a:prstGeom prst="rect">
            <a:avLst/>
          </a:prstGeom>
          <a:noFill/>
        </p:spPr>
        <p:txBody>
          <a:bodyPr wrap="square" rtlCol="0">
            <a:spAutoFit/>
          </a:bodyPr>
          <a:lstStyle/>
          <a:p>
            <a:r>
              <a:rPr lang="fr-FR" dirty="0" smtClean="0"/>
              <a:t>Roulement</a:t>
            </a:r>
            <a:endParaRPr lang="en-US" dirty="0"/>
          </a:p>
        </p:txBody>
      </p:sp>
      <p:sp>
        <p:nvSpPr>
          <p:cNvPr id="50" name="TextBox 49"/>
          <p:cNvSpPr txBox="1"/>
          <p:nvPr/>
        </p:nvSpPr>
        <p:spPr>
          <a:xfrm>
            <a:off x="9449655" y="1638442"/>
            <a:ext cx="1548920" cy="465726"/>
          </a:xfrm>
          <a:prstGeom prst="rect">
            <a:avLst/>
          </a:prstGeom>
          <a:noFill/>
        </p:spPr>
        <p:txBody>
          <a:bodyPr wrap="square" rtlCol="0">
            <a:spAutoFit/>
          </a:bodyPr>
          <a:lstStyle/>
          <a:p>
            <a:r>
              <a:rPr lang="fr-FR" dirty="0" smtClean="0"/>
              <a:t>Arbre</a:t>
            </a:r>
            <a:endParaRPr lang="en-US" dirty="0"/>
          </a:p>
        </p:txBody>
      </p:sp>
      <p:cxnSp>
        <p:nvCxnSpPr>
          <p:cNvPr id="54" name="Straight Arrow Connector 53"/>
          <p:cNvCxnSpPr/>
          <p:nvPr/>
        </p:nvCxnSpPr>
        <p:spPr>
          <a:xfrm>
            <a:off x="7768019" y="4170387"/>
            <a:ext cx="883583" cy="1493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516368" y="2473372"/>
            <a:ext cx="730642" cy="2874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603592" y="5232712"/>
            <a:ext cx="2629014" cy="646331"/>
          </a:xfrm>
          <a:prstGeom prst="rect">
            <a:avLst/>
          </a:prstGeom>
          <a:noFill/>
        </p:spPr>
        <p:txBody>
          <a:bodyPr wrap="square" rtlCol="0">
            <a:spAutoFit/>
          </a:bodyPr>
          <a:lstStyle/>
          <a:p>
            <a:r>
              <a:rPr lang="fr-FR" dirty="0" smtClean="0"/>
              <a:t>La </a:t>
            </a:r>
            <a:r>
              <a:rPr lang="fr-FR" b="1" dirty="0" smtClean="0">
                <a:solidFill>
                  <a:schemeClr val="accent2"/>
                </a:solidFill>
              </a:rPr>
              <a:t>rainure</a:t>
            </a:r>
            <a:r>
              <a:rPr lang="fr-FR" dirty="0" smtClean="0">
                <a:solidFill>
                  <a:schemeClr val="accent2"/>
                </a:solidFill>
              </a:rPr>
              <a:t> </a:t>
            </a:r>
            <a:r>
              <a:rPr lang="fr-FR" dirty="0" smtClean="0"/>
              <a:t>de l’arbre loge la </a:t>
            </a:r>
            <a:r>
              <a:rPr lang="fr-FR" b="1" dirty="0" smtClean="0">
                <a:solidFill>
                  <a:srgbClr val="7030A0"/>
                </a:solidFill>
              </a:rPr>
              <a:t>dent</a:t>
            </a:r>
            <a:r>
              <a:rPr lang="fr-FR" dirty="0" smtClean="0"/>
              <a:t> de la rondelle</a:t>
            </a:r>
          </a:p>
        </p:txBody>
      </p:sp>
      <p:sp>
        <p:nvSpPr>
          <p:cNvPr id="28" name="TextBox 27"/>
          <p:cNvSpPr txBox="1"/>
          <p:nvPr/>
        </p:nvSpPr>
        <p:spPr>
          <a:xfrm>
            <a:off x="5208921" y="3806996"/>
            <a:ext cx="1602528" cy="465726"/>
          </a:xfrm>
          <a:prstGeom prst="rect">
            <a:avLst/>
          </a:prstGeom>
          <a:noFill/>
        </p:spPr>
        <p:txBody>
          <a:bodyPr wrap="square" rtlCol="0">
            <a:spAutoFit/>
          </a:bodyPr>
          <a:lstStyle/>
          <a:p>
            <a:r>
              <a:rPr lang="fr-FR" dirty="0" smtClean="0"/>
              <a:t>Ecrou KM</a:t>
            </a:r>
            <a:endParaRPr lang="en-US" dirty="0"/>
          </a:p>
        </p:txBody>
      </p:sp>
      <p:sp>
        <p:nvSpPr>
          <p:cNvPr id="30" name="TextBox 29"/>
          <p:cNvSpPr txBox="1"/>
          <p:nvPr/>
        </p:nvSpPr>
        <p:spPr>
          <a:xfrm>
            <a:off x="6482659" y="3080725"/>
            <a:ext cx="1709324" cy="465726"/>
          </a:xfrm>
          <a:prstGeom prst="rect">
            <a:avLst/>
          </a:prstGeom>
          <a:noFill/>
        </p:spPr>
        <p:txBody>
          <a:bodyPr wrap="square" rtlCol="0">
            <a:spAutoFit/>
          </a:bodyPr>
          <a:lstStyle/>
          <a:p>
            <a:r>
              <a:rPr lang="fr-FR" dirty="0" smtClean="0"/>
              <a:t>Rondelle MB</a:t>
            </a:r>
            <a:endParaRPr lang="en-US" dirty="0"/>
          </a:p>
        </p:txBody>
      </p:sp>
      <p:cxnSp>
        <p:nvCxnSpPr>
          <p:cNvPr id="31" name="Straight Arrow Connector 30"/>
          <p:cNvCxnSpPr/>
          <p:nvPr/>
        </p:nvCxnSpPr>
        <p:spPr>
          <a:xfrm>
            <a:off x="6482659" y="6080545"/>
            <a:ext cx="2249537" cy="226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13074" y="5840768"/>
            <a:ext cx="3407917" cy="923330"/>
          </a:xfrm>
          <a:prstGeom prst="rect">
            <a:avLst/>
          </a:prstGeom>
          <a:noFill/>
        </p:spPr>
        <p:txBody>
          <a:bodyPr wrap="square" rtlCol="0">
            <a:spAutoFit/>
          </a:bodyPr>
          <a:lstStyle/>
          <a:p>
            <a:r>
              <a:rPr lang="fr-FR" dirty="0" smtClean="0"/>
              <a:t>L’écrou est visé sur l’arbre (filetage </a:t>
            </a:r>
            <a:r>
              <a:rPr lang="fr-FR" b="1" dirty="0" smtClean="0">
                <a:solidFill>
                  <a:schemeClr val="accent4">
                    <a:lumMod val="75000"/>
                  </a:schemeClr>
                </a:solidFill>
              </a:rPr>
              <a:t>extérieur</a:t>
            </a:r>
            <a:r>
              <a:rPr lang="fr-FR" dirty="0" smtClean="0"/>
              <a:t> pour l’</a:t>
            </a:r>
            <a:r>
              <a:rPr lang="fr-FR" dirty="0"/>
              <a:t>é</a:t>
            </a:r>
            <a:r>
              <a:rPr lang="fr-FR" dirty="0" smtClean="0"/>
              <a:t>crou, </a:t>
            </a:r>
            <a:r>
              <a:rPr lang="fr-FR" b="1" dirty="0" smtClean="0">
                <a:solidFill>
                  <a:schemeClr val="accent6">
                    <a:lumMod val="75000"/>
                  </a:schemeClr>
                </a:solidFill>
              </a:rPr>
              <a:t>intérieur </a:t>
            </a:r>
            <a:r>
              <a:rPr lang="fr-FR" dirty="0" smtClean="0"/>
              <a:t>pour l’arbre).</a:t>
            </a:r>
            <a:endParaRPr lang="en-US" dirty="0"/>
          </a:p>
        </p:txBody>
      </p:sp>
      <p:cxnSp>
        <p:nvCxnSpPr>
          <p:cNvPr id="33" name="Straight Arrow Connector 32"/>
          <p:cNvCxnSpPr/>
          <p:nvPr/>
        </p:nvCxnSpPr>
        <p:spPr>
          <a:xfrm flipH="1" flipV="1">
            <a:off x="10764544" y="3589626"/>
            <a:ext cx="468062" cy="2667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913009" y="4883661"/>
            <a:ext cx="941986" cy="1373631"/>
          </a:xfrm>
          <a:custGeom>
            <a:avLst/>
            <a:gdLst>
              <a:gd name="connsiteX0" fmla="*/ 79570 w 792295"/>
              <a:gd name="connsiteY0" fmla="*/ 20853 h 1099762"/>
              <a:gd name="connsiteX1" fmla="*/ 3370 w 792295"/>
              <a:gd name="connsiteY1" fmla="*/ 104197 h 1099762"/>
              <a:gd name="connsiteX2" fmla="*/ 27183 w 792295"/>
              <a:gd name="connsiteY2" fmla="*/ 368516 h 1099762"/>
              <a:gd name="connsiteX3" fmla="*/ 148626 w 792295"/>
              <a:gd name="connsiteY3" fmla="*/ 675697 h 1099762"/>
              <a:gd name="connsiteX4" fmla="*/ 308170 w 792295"/>
              <a:gd name="connsiteY4" fmla="*/ 887628 h 1099762"/>
              <a:gd name="connsiteX5" fmla="*/ 496289 w 792295"/>
              <a:gd name="connsiteY5" fmla="*/ 1030503 h 1099762"/>
              <a:gd name="connsiteX6" fmla="*/ 682026 w 792295"/>
              <a:gd name="connsiteY6" fmla="*/ 1090034 h 1099762"/>
              <a:gd name="connsiteX7" fmla="*/ 703458 w 792295"/>
              <a:gd name="connsiteY7" fmla="*/ 1085272 h 1099762"/>
              <a:gd name="connsiteX8" fmla="*/ 791564 w 792295"/>
              <a:gd name="connsiteY8" fmla="*/ 951922 h 1099762"/>
              <a:gd name="connsiteX9" fmla="*/ 648689 w 792295"/>
              <a:gd name="connsiteY9" fmla="*/ 892391 h 1099762"/>
              <a:gd name="connsiteX10" fmla="*/ 503433 w 792295"/>
              <a:gd name="connsiteY10" fmla="*/ 759041 h 1099762"/>
              <a:gd name="connsiteX11" fmla="*/ 374845 w 792295"/>
              <a:gd name="connsiteY11" fmla="*/ 580447 h 1099762"/>
              <a:gd name="connsiteX12" fmla="*/ 236733 w 792295"/>
              <a:gd name="connsiteY12" fmla="*/ 316128 h 1099762"/>
              <a:gd name="connsiteX13" fmla="*/ 196251 w 792295"/>
              <a:gd name="connsiteY13" fmla="*/ 132772 h 1099762"/>
              <a:gd name="connsiteX14" fmla="*/ 191489 w 792295"/>
              <a:gd name="connsiteY14" fmla="*/ 42284 h 1099762"/>
              <a:gd name="connsiteX15" fmla="*/ 208158 w 792295"/>
              <a:gd name="connsiteY15" fmla="*/ 1803 h 1099762"/>
              <a:gd name="connsiteX16" fmla="*/ 79570 w 792295"/>
              <a:gd name="connsiteY16" fmla="*/ 20853 h 1099762"/>
              <a:gd name="connsiteX0" fmla="*/ 79570 w 791893"/>
              <a:gd name="connsiteY0" fmla="*/ 20853 h 1092636"/>
              <a:gd name="connsiteX1" fmla="*/ 3370 w 791893"/>
              <a:gd name="connsiteY1" fmla="*/ 104197 h 1092636"/>
              <a:gd name="connsiteX2" fmla="*/ 27183 w 791893"/>
              <a:gd name="connsiteY2" fmla="*/ 368516 h 1092636"/>
              <a:gd name="connsiteX3" fmla="*/ 148626 w 791893"/>
              <a:gd name="connsiteY3" fmla="*/ 675697 h 1092636"/>
              <a:gd name="connsiteX4" fmla="*/ 308170 w 791893"/>
              <a:gd name="connsiteY4" fmla="*/ 887628 h 1092636"/>
              <a:gd name="connsiteX5" fmla="*/ 496289 w 791893"/>
              <a:gd name="connsiteY5" fmla="*/ 1030503 h 1092636"/>
              <a:gd name="connsiteX6" fmla="*/ 682026 w 791893"/>
              <a:gd name="connsiteY6" fmla="*/ 1090034 h 1092636"/>
              <a:gd name="connsiteX7" fmla="*/ 791564 w 791893"/>
              <a:gd name="connsiteY7" fmla="*/ 951922 h 1092636"/>
              <a:gd name="connsiteX8" fmla="*/ 648689 w 791893"/>
              <a:gd name="connsiteY8" fmla="*/ 892391 h 1092636"/>
              <a:gd name="connsiteX9" fmla="*/ 503433 w 791893"/>
              <a:gd name="connsiteY9" fmla="*/ 759041 h 1092636"/>
              <a:gd name="connsiteX10" fmla="*/ 374845 w 791893"/>
              <a:gd name="connsiteY10" fmla="*/ 580447 h 1092636"/>
              <a:gd name="connsiteX11" fmla="*/ 236733 w 791893"/>
              <a:gd name="connsiteY11" fmla="*/ 316128 h 1092636"/>
              <a:gd name="connsiteX12" fmla="*/ 196251 w 791893"/>
              <a:gd name="connsiteY12" fmla="*/ 132772 h 1092636"/>
              <a:gd name="connsiteX13" fmla="*/ 191489 w 791893"/>
              <a:gd name="connsiteY13" fmla="*/ 42284 h 1092636"/>
              <a:gd name="connsiteX14" fmla="*/ 208158 w 791893"/>
              <a:gd name="connsiteY14" fmla="*/ 1803 h 1092636"/>
              <a:gd name="connsiteX15" fmla="*/ 79570 w 791893"/>
              <a:gd name="connsiteY15" fmla="*/ 20853 h 1092636"/>
              <a:gd name="connsiteX0" fmla="*/ 79570 w 791893"/>
              <a:gd name="connsiteY0" fmla="*/ 20853 h 1092636"/>
              <a:gd name="connsiteX1" fmla="*/ 3370 w 791893"/>
              <a:gd name="connsiteY1" fmla="*/ 104197 h 1092636"/>
              <a:gd name="connsiteX2" fmla="*/ 27183 w 791893"/>
              <a:gd name="connsiteY2" fmla="*/ 368516 h 1092636"/>
              <a:gd name="connsiteX3" fmla="*/ 148626 w 791893"/>
              <a:gd name="connsiteY3" fmla="*/ 675697 h 1092636"/>
              <a:gd name="connsiteX4" fmla="*/ 308170 w 791893"/>
              <a:gd name="connsiteY4" fmla="*/ 887628 h 1092636"/>
              <a:gd name="connsiteX5" fmla="*/ 496289 w 791893"/>
              <a:gd name="connsiteY5" fmla="*/ 1030503 h 1092636"/>
              <a:gd name="connsiteX6" fmla="*/ 682026 w 791893"/>
              <a:gd name="connsiteY6" fmla="*/ 1090034 h 1092636"/>
              <a:gd name="connsiteX7" fmla="*/ 791564 w 791893"/>
              <a:gd name="connsiteY7" fmla="*/ 951922 h 1092636"/>
              <a:gd name="connsiteX8" fmla="*/ 648689 w 791893"/>
              <a:gd name="connsiteY8" fmla="*/ 892391 h 1092636"/>
              <a:gd name="connsiteX9" fmla="*/ 503433 w 791893"/>
              <a:gd name="connsiteY9" fmla="*/ 759041 h 1092636"/>
              <a:gd name="connsiteX10" fmla="*/ 374845 w 791893"/>
              <a:gd name="connsiteY10" fmla="*/ 580447 h 1092636"/>
              <a:gd name="connsiteX11" fmla="*/ 236733 w 791893"/>
              <a:gd name="connsiteY11" fmla="*/ 316128 h 1092636"/>
              <a:gd name="connsiteX12" fmla="*/ 196251 w 791893"/>
              <a:gd name="connsiteY12" fmla="*/ 132772 h 1092636"/>
              <a:gd name="connsiteX13" fmla="*/ 191489 w 791893"/>
              <a:gd name="connsiteY13" fmla="*/ 42284 h 1092636"/>
              <a:gd name="connsiteX14" fmla="*/ 208158 w 791893"/>
              <a:gd name="connsiteY14" fmla="*/ 1803 h 1092636"/>
              <a:gd name="connsiteX15" fmla="*/ 79570 w 791893"/>
              <a:gd name="connsiteY15" fmla="*/ 20853 h 1092636"/>
              <a:gd name="connsiteX0" fmla="*/ 79570 w 791838"/>
              <a:gd name="connsiteY0" fmla="*/ 20853 h 1092636"/>
              <a:gd name="connsiteX1" fmla="*/ 3370 w 791838"/>
              <a:gd name="connsiteY1" fmla="*/ 104197 h 1092636"/>
              <a:gd name="connsiteX2" fmla="*/ 27183 w 791838"/>
              <a:gd name="connsiteY2" fmla="*/ 368516 h 1092636"/>
              <a:gd name="connsiteX3" fmla="*/ 148626 w 791838"/>
              <a:gd name="connsiteY3" fmla="*/ 675697 h 1092636"/>
              <a:gd name="connsiteX4" fmla="*/ 308170 w 791838"/>
              <a:gd name="connsiteY4" fmla="*/ 887628 h 1092636"/>
              <a:gd name="connsiteX5" fmla="*/ 496289 w 791838"/>
              <a:gd name="connsiteY5" fmla="*/ 1030503 h 1092636"/>
              <a:gd name="connsiteX6" fmla="*/ 682026 w 791838"/>
              <a:gd name="connsiteY6" fmla="*/ 1090034 h 1092636"/>
              <a:gd name="connsiteX7" fmla="*/ 791564 w 791838"/>
              <a:gd name="connsiteY7" fmla="*/ 951922 h 1092636"/>
              <a:gd name="connsiteX8" fmla="*/ 648689 w 791838"/>
              <a:gd name="connsiteY8" fmla="*/ 892391 h 1092636"/>
              <a:gd name="connsiteX9" fmla="*/ 503433 w 791838"/>
              <a:gd name="connsiteY9" fmla="*/ 759041 h 1092636"/>
              <a:gd name="connsiteX10" fmla="*/ 374845 w 791838"/>
              <a:gd name="connsiteY10" fmla="*/ 580447 h 1092636"/>
              <a:gd name="connsiteX11" fmla="*/ 236733 w 791838"/>
              <a:gd name="connsiteY11" fmla="*/ 316128 h 1092636"/>
              <a:gd name="connsiteX12" fmla="*/ 196251 w 791838"/>
              <a:gd name="connsiteY12" fmla="*/ 132772 h 1092636"/>
              <a:gd name="connsiteX13" fmla="*/ 191489 w 791838"/>
              <a:gd name="connsiteY13" fmla="*/ 42284 h 1092636"/>
              <a:gd name="connsiteX14" fmla="*/ 208158 w 791838"/>
              <a:gd name="connsiteY14" fmla="*/ 1803 h 1092636"/>
              <a:gd name="connsiteX15" fmla="*/ 79570 w 791838"/>
              <a:gd name="connsiteY15" fmla="*/ 20853 h 1092636"/>
              <a:gd name="connsiteX0" fmla="*/ 79570 w 791838"/>
              <a:gd name="connsiteY0" fmla="*/ 20853 h 1090034"/>
              <a:gd name="connsiteX1" fmla="*/ 3370 w 791838"/>
              <a:gd name="connsiteY1" fmla="*/ 104197 h 1090034"/>
              <a:gd name="connsiteX2" fmla="*/ 27183 w 791838"/>
              <a:gd name="connsiteY2" fmla="*/ 368516 h 1090034"/>
              <a:gd name="connsiteX3" fmla="*/ 148626 w 791838"/>
              <a:gd name="connsiteY3" fmla="*/ 675697 h 1090034"/>
              <a:gd name="connsiteX4" fmla="*/ 308170 w 791838"/>
              <a:gd name="connsiteY4" fmla="*/ 887628 h 1090034"/>
              <a:gd name="connsiteX5" fmla="*/ 496289 w 791838"/>
              <a:gd name="connsiteY5" fmla="*/ 1030503 h 1090034"/>
              <a:gd name="connsiteX6" fmla="*/ 682026 w 791838"/>
              <a:gd name="connsiteY6" fmla="*/ 1090034 h 1090034"/>
              <a:gd name="connsiteX7" fmla="*/ 791564 w 791838"/>
              <a:gd name="connsiteY7" fmla="*/ 951922 h 1090034"/>
              <a:gd name="connsiteX8" fmla="*/ 648689 w 791838"/>
              <a:gd name="connsiteY8" fmla="*/ 892391 h 1090034"/>
              <a:gd name="connsiteX9" fmla="*/ 503433 w 791838"/>
              <a:gd name="connsiteY9" fmla="*/ 759041 h 1090034"/>
              <a:gd name="connsiteX10" fmla="*/ 374845 w 791838"/>
              <a:gd name="connsiteY10" fmla="*/ 580447 h 1090034"/>
              <a:gd name="connsiteX11" fmla="*/ 236733 w 791838"/>
              <a:gd name="connsiteY11" fmla="*/ 316128 h 1090034"/>
              <a:gd name="connsiteX12" fmla="*/ 196251 w 791838"/>
              <a:gd name="connsiteY12" fmla="*/ 132772 h 1090034"/>
              <a:gd name="connsiteX13" fmla="*/ 191489 w 791838"/>
              <a:gd name="connsiteY13" fmla="*/ 42284 h 1090034"/>
              <a:gd name="connsiteX14" fmla="*/ 208158 w 791838"/>
              <a:gd name="connsiteY14" fmla="*/ 1803 h 1090034"/>
              <a:gd name="connsiteX15" fmla="*/ 79570 w 791838"/>
              <a:gd name="connsiteY15" fmla="*/ 20853 h 1090034"/>
              <a:gd name="connsiteX0" fmla="*/ 79570 w 791838"/>
              <a:gd name="connsiteY0" fmla="*/ 20853 h 1090034"/>
              <a:gd name="connsiteX1" fmla="*/ 3370 w 791838"/>
              <a:gd name="connsiteY1" fmla="*/ 104197 h 1090034"/>
              <a:gd name="connsiteX2" fmla="*/ 27183 w 791838"/>
              <a:gd name="connsiteY2" fmla="*/ 368516 h 1090034"/>
              <a:gd name="connsiteX3" fmla="*/ 148626 w 791838"/>
              <a:gd name="connsiteY3" fmla="*/ 675697 h 1090034"/>
              <a:gd name="connsiteX4" fmla="*/ 308170 w 791838"/>
              <a:gd name="connsiteY4" fmla="*/ 887628 h 1090034"/>
              <a:gd name="connsiteX5" fmla="*/ 496289 w 791838"/>
              <a:gd name="connsiteY5" fmla="*/ 1030503 h 1090034"/>
              <a:gd name="connsiteX6" fmla="*/ 682026 w 791838"/>
              <a:gd name="connsiteY6" fmla="*/ 1090034 h 1090034"/>
              <a:gd name="connsiteX7" fmla="*/ 791564 w 791838"/>
              <a:gd name="connsiteY7" fmla="*/ 951922 h 1090034"/>
              <a:gd name="connsiteX8" fmla="*/ 648689 w 791838"/>
              <a:gd name="connsiteY8" fmla="*/ 892391 h 1090034"/>
              <a:gd name="connsiteX9" fmla="*/ 503433 w 791838"/>
              <a:gd name="connsiteY9" fmla="*/ 759041 h 1090034"/>
              <a:gd name="connsiteX10" fmla="*/ 374845 w 791838"/>
              <a:gd name="connsiteY10" fmla="*/ 580447 h 1090034"/>
              <a:gd name="connsiteX11" fmla="*/ 236733 w 791838"/>
              <a:gd name="connsiteY11" fmla="*/ 316128 h 1090034"/>
              <a:gd name="connsiteX12" fmla="*/ 196251 w 791838"/>
              <a:gd name="connsiteY12" fmla="*/ 132772 h 1090034"/>
              <a:gd name="connsiteX13" fmla="*/ 191489 w 791838"/>
              <a:gd name="connsiteY13" fmla="*/ 42284 h 1090034"/>
              <a:gd name="connsiteX14" fmla="*/ 208158 w 791838"/>
              <a:gd name="connsiteY14" fmla="*/ 1803 h 1090034"/>
              <a:gd name="connsiteX15" fmla="*/ 79570 w 791838"/>
              <a:gd name="connsiteY15" fmla="*/ 20853 h 1090034"/>
              <a:gd name="connsiteX0" fmla="*/ 79570 w 791838"/>
              <a:gd name="connsiteY0" fmla="*/ 20853 h 1090034"/>
              <a:gd name="connsiteX1" fmla="*/ 3370 w 791838"/>
              <a:gd name="connsiteY1" fmla="*/ 104197 h 1090034"/>
              <a:gd name="connsiteX2" fmla="*/ 27183 w 791838"/>
              <a:gd name="connsiteY2" fmla="*/ 368516 h 1090034"/>
              <a:gd name="connsiteX3" fmla="*/ 148626 w 791838"/>
              <a:gd name="connsiteY3" fmla="*/ 675697 h 1090034"/>
              <a:gd name="connsiteX4" fmla="*/ 308170 w 791838"/>
              <a:gd name="connsiteY4" fmla="*/ 887628 h 1090034"/>
              <a:gd name="connsiteX5" fmla="*/ 496289 w 791838"/>
              <a:gd name="connsiteY5" fmla="*/ 1030503 h 1090034"/>
              <a:gd name="connsiteX6" fmla="*/ 682026 w 791838"/>
              <a:gd name="connsiteY6" fmla="*/ 1090034 h 1090034"/>
              <a:gd name="connsiteX7" fmla="*/ 791564 w 791838"/>
              <a:gd name="connsiteY7" fmla="*/ 951922 h 1090034"/>
              <a:gd name="connsiteX8" fmla="*/ 648689 w 791838"/>
              <a:gd name="connsiteY8" fmla="*/ 892391 h 1090034"/>
              <a:gd name="connsiteX9" fmla="*/ 503433 w 791838"/>
              <a:gd name="connsiteY9" fmla="*/ 759041 h 1090034"/>
              <a:gd name="connsiteX10" fmla="*/ 374845 w 791838"/>
              <a:gd name="connsiteY10" fmla="*/ 580447 h 1090034"/>
              <a:gd name="connsiteX11" fmla="*/ 236733 w 791838"/>
              <a:gd name="connsiteY11" fmla="*/ 316128 h 1090034"/>
              <a:gd name="connsiteX12" fmla="*/ 196251 w 791838"/>
              <a:gd name="connsiteY12" fmla="*/ 132772 h 1090034"/>
              <a:gd name="connsiteX13" fmla="*/ 191489 w 791838"/>
              <a:gd name="connsiteY13" fmla="*/ 42284 h 1090034"/>
              <a:gd name="connsiteX14" fmla="*/ 208158 w 791838"/>
              <a:gd name="connsiteY14" fmla="*/ 1803 h 1090034"/>
              <a:gd name="connsiteX15" fmla="*/ 79570 w 791838"/>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853 h 1090034"/>
              <a:gd name="connsiteX1" fmla="*/ 3370 w 791564"/>
              <a:gd name="connsiteY1" fmla="*/ 104197 h 1090034"/>
              <a:gd name="connsiteX2" fmla="*/ 27183 w 791564"/>
              <a:gd name="connsiteY2" fmla="*/ 368516 h 1090034"/>
              <a:gd name="connsiteX3" fmla="*/ 148626 w 791564"/>
              <a:gd name="connsiteY3" fmla="*/ 675697 h 1090034"/>
              <a:gd name="connsiteX4" fmla="*/ 308170 w 791564"/>
              <a:gd name="connsiteY4" fmla="*/ 887628 h 1090034"/>
              <a:gd name="connsiteX5" fmla="*/ 496289 w 791564"/>
              <a:gd name="connsiteY5" fmla="*/ 1030503 h 1090034"/>
              <a:gd name="connsiteX6" fmla="*/ 682026 w 791564"/>
              <a:gd name="connsiteY6" fmla="*/ 1090034 h 1090034"/>
              <a:gd name="connsiteX7" fmla="*/ 791564 w 791564"/>
              <a:gd name="connsiteY7" fmla="*/ 951922 h 1090034"/>
              <a:gd name="connsiteX8" fmla="*/ 648689 w 791564"/>
              <a:gd name="connsiteY8" fmla="*/ 892391 h 1090034"/>
              <a:gd name="connsiteX9" fmla="*/ 503433 w 791564"/>
              <a:gd name="connsiteY9" fmla="*/ 759041 h 1090034"/>
              <a:gd name="connsiteX10" fmla="*/ 374845 w 791564"/>
              <a:gd name="connsiteY10" fmla="*/ 580447 h 1090034"/>
              <a:gd name="connsiteX11" fmla="*/ 236733 w 791564"/>
              <a:gd name="connsiteY11" fmla="*/ 316128 h 1090034"/>
              <a:gd name="connsiteX12" fmla="*/ 196251 w 791564"/>
              <a:gd name="connsiteY12" fmla="*/ 132772 h 1090034"/>
              <a:gd name="connsiteX13" fmla="*/ 191489 w 791564"/>
              <a:gd name="connsiteY13" fmla="*/ 42284 h 1090034"/>
              <a:gd name="connsiteX14" fmla="*/ 208158 w 791564"/>
              <a:gd name="connsiteY14" fmla="*/ 1803 h 1090034"/>
              <a:gd name="connsiteX15" fmla="*/ 79570 w 791564"/>
              <a:gd name="connsiteY15" fmla="*/ 20853 h 1090034"/>
              <a:gd name="connsiteX0" fmla="*/ 79570 w 791564"/>
              <a:gd name="connsiteY0" fmla="*/ 20143 h 1089324"/>
              <a:gd name="connsiteX1" fmla="*/ 3370 w 791564"/>
              <a:gd name="connsiteY1" fmla="*/ 103487 h 1089324"/>
              <a:gd name="connsiteX2" fmla="*/ 27183 w 791564"/>
              <a:gd name="connsiteY2" fmla="*/ 367806 h 1089324"/>
              <a:gd name="connsiteX3" fmla="*/ 148626 w 791564"/>
              <a:gd name="connsiteY3" fmla="*/ 674987 h 1089324"/>
              <a:gd name="connsiteX4" fmla="*/ 308170 w 791564"/>
              <a:gd name="connsiteY4" fmla="*/ 886918 h 1089324"/>
              <a:gd name="connsiteX5" fmla="*/ 496289 w 791564"/>
              <a:gd name="connsiteY5" fmla="*/ 1029793 h 1089324"/>
              <a:gd name="connsiteX6" fmla="*/ 682026 w 791564"/>
              <a:gd name="connsiteY6" fmla="*/ 1089324 h 1089324"/>
              <a:gd name="connsiteX7" fmla="*/ 791564 w 791564"/>
              <a:gd name="connsiteY7" fmla="*/ 951212 h 1089324"/>
              <a:gd name="connsiteX8" fmla="*/ 648689 w 791564"/>
              <a:gd name="connsiteY8" fmla="*/ 891681 h 1089324"/>
              <a:gd name="connsiteX9" fmla="*/ 503433 w 791564"/>
              <a:gd name="connsiteY9" fmla="*/ 758331 h 1089324"/>
              <a:gd name="connsiteX10" fmla="*/ 374845 w 791564"/>
              <a:gd name="connsiteY10" fmla="*/ 579737 h 1089324"/>
              <a:gd name="connsiteX11" fmla="*/ 236733 w 791564"/>
              <a:gd name="connsiteY11" fmla="*/ 315418 h 1089324"/>
              <a:gd name="connsiteX12" fmla="*/ 196251 w 791564"/>
              <a:gd name="connsiteY12" fmla="*/ 132062 h 1089324"/>
              <a:gd name="connsiteX13" fmla="*/ 191489 w 791564"/>
              <a:gd name="connsiteY13" fmla="*/ 41574 h 1089324"/>
              <a:gd name="connsiteX14" fmla="*/ 208158 w 791564"/>
              <a:gd name="connsiteY14" fmla="*/ 1093 h 1089324"/>
              <a:gd name="connsiteX15" fmla="*/ 79570 w 791564"/>
              <a:gd name="connsiteY15" fmla="*/ 20143 h 108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1564" h="1089324">
                <a:moveTo>
                  <a:pt x="79570" y="20143"/>
                </a:moveTo>
                <a:cubicBezTo>
                  <a:pt x="38295" y="53878"/>
                  <a:pt x="12101" y="45543"/>
                  <a:pt x="3370" y="103487"/>
                </a:cubicBezTo>
                <a:cubicBezTo>
                  <a:pt x="-5361" y="161431"/>
                  <a:pt x="2974" y="272556"/>
                  <a:pt x="27183" y="367806"/>
                </a:cubicBezTo>
                <a:cubicBezTo>
                  <a:pt x="51392" y="463056"/>
                  <a:pt x="101795" y="588468"/>
                  <a:pt x="148626" y="674987"/>
                </a:cubicBezTo>
                <a:cubicBezTo>
                  <a:pt x="195457" y="761506"/>
                  <a:pt x="250226" y="827784"/>
                  <a:pt x="308170" y="886918"/>
                </a:cubicBezTo>
                <a:cubicBezTo>
                  <a:pt x="366114" y="946052"/>
                  <a:pt x="433980" y="996059"/>
                  <a:pt x="496289" y="1029793"/>
                </a:cubicBezTo>
                <a:cubicBezTo>
                  <a:pt x="558598" y="1063527"/>
                  <a:pt x="635195" y="1085753"/>
                  <a:pt x="682026" y="1089324"/>
                </a:cubicBezTo>
                <a:cubicBezTo>
                  <a:pt x="716952" y="1059558"/>
                  <a:pt x="768544" y="986533"/>
                  <a:pt x="791564" y="951212"/>
                </a:cubicBezTo>
                <a:cubicBezTo>
                  <a:pt x="762196" y="939703"/>
                  <a:pt x="696711" y="923828"/>
                  <a:pt x="648689" y="891681"/>
                </a:cubicBezTo>
                <a:cubicBezTo>
                  <a:pt x="600667" y="859534"/>
                  <a:pt x="549074" y="810322"/>
                  <a:pt x="503433" y="758331"/>
                </a:cubicBezTo>
                <a:cubicBezTo>
                  <a:pt x="457792" y="706340"/>
                  <a:pt x="419295" y="653556"/>
                  <a:pt x="374845" y="579737"/>
                </a:cubicBezTo>
                <a:cubicBezTo>
                  <a:pt x="330395" y="505918"/>
                  <a:pt x="266499" y="390031"/>
                  <a:pt x="236733" y="315418"/>
                </a:cubicBezTo>
                <a:cubicBezTo>
                  <a:pt x="206967" y="240805"/>
                  <a:pt x="203792" y="177703"/>
                  <a:pt x="196251" y="132062"/>
                </a:cubicBezTo>
                <a:cubicBezTo>
                  <a:pt x="188710" y="86421"/>
                  <a:pt x="189505" y="63402"/>
                  <a:pt x="191489" y="41574"/>
                </a:cubicBezTo>
                <a:cubicBezTo>
                  <a:pt x="193473" y="19746"/>
                  <a:pt x="227208" y="6649"/>
                  <a:pt x="208158" y="1093"/>
                </a:cubicBezTo>
                <a:cubicBezTo>
                  <a:pt x="189108" y="-4463"/>
                  <a:pt x="123226" y="12602"/>
                  <a:pt x="79570" y="20143"/>
                </a:cubicBezTo>
                <a:close/>
              </a:path>
            </a:pathLst>
          </a:custGeom>
          <a:solidFill>
            <a:srgbClr val="FFC0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9490393" y="1963371"/>
            <a:ext cx="1748432" cy="1954786"/>
          </a:xfrm>
          <a:custGeom>
            <a:avLst/>
            <a:gdLst>
              <a:gd name="connsiteX0" fmla="*/ 369094 w 1469232"/>
              <a:gd name="connsiteY0" fmla="*/ 578644 h 1550194"/>
              <a:gd name="connsiteX1" fmla="*/ 521494 w 1469232"/>
              <a:gd name="connsiteY1" fmla="*/ 750094 h 1550194"/>
              <a:gd name="connsiteX2" fmla="*/ 671513 w 1469232"/>
              <a:gd name="connsiteY2" fmla="*/ 997744 h 1550194"/>
              <a:gd name="connsiteX3" fmla="*/ 747713 w 1469232"/>
              <a:gd name="connsiteY3" fmla="*/ 1231106 h 1550194"/>
              <a:gd name="connsiteX4" fmla="*/ 754857 w 1469232"/>
              <a:gd name="connsiteY4" fmla="*/ 1381125 h 1550194"/>
              <a:gd name="connsiteX5" fmla="*/ 733425 w 1469232"/>
              <a:gd name="connsiteY5" fmla="*/ 1490662 h 1550194"/>
              <a:gd name="connsiteX6" fmla="*/ 666750 w 1469232"/>
              <a:gd name="connsiteY6" fmla="*/ 1550194 h 1550194"/>
              <a:gd name="connsiteX7" fmla="*/ 1431132 w 1469232"/>
              <a:gd name="connsiteY7" fmla="*/ 1057275 h 1550194"/>
              <a:gd name="connsiteX8" fmla="*/ 1469232 w 1469232"/>
              <a:gd name="connsiteY8" fmla="*/ 912019 h 1550194"/>
              <a:gd name="connsiteX9" fmla="*/ 1409700 w 1469232"/>
              <a:gd name="connsiteY9" fmla="*/ 631031 h 1550194"/>
              <a:gd name="connsiteX10" fmla="*/ 1293019 w 1469232"/>
              <a:gd name="connsiteY10" fmla="*/ 409575 h 1550194"/>
              <a:gd name="connsiteX11" fmla="*/ 1135857 w 1469232"/>
              <a:gd name="connsiteY11" fmla="*/ 190500 h 1550194"/>
              <a:gd name="connsiteX12" fmla="*/ 942975 w 1469232"/>
              <a:gd name="connsiteY12" fmla="*/ 38100 h 1550194"/>
              <a:gd name="connsiteX13" fmla="*/ 831057 w 1469232"/>
              <a:gd name="connsiteY13" fmla="*/ 0 h 1550194"/>
              <a:gd name="connsiteX14" fmla="*/ 731044 w 1469232"/>
              <a:gd name="connsiteY14" fmla="*/ 4762 h 1550194"/>
              <a:gd name="connsiteX15" fmla="*/ 0 w 1469232"/>
              <a:gd name="connsiteY15" fmla="*/ 466725 h 1550194"/>
              <a:gd name="connsiteX16" fmla="*/ 119063 w 1469232"/>
              <a:gd name="connsiteY16" fmla="*/ 445294 h 1550194"/>
              <a:gd name="connsiteX17" fmla="*/ 230982 w 1469232"/>
              <a:gd name="connsiteY17" fmla="*/ 483394 h 1550194"/>
              <a:gd name="connsiteX18" fmla="*/ 647700 w 1469232"/>
              <a:gd name="connsiteY18" fmla="*/ 219075 h 1550194"/>
              <a:gd name="connsiteX19" fmla="*/ 788194 w 1469232"/>
              <a:gd name="connsiteY19" fmla="*/ 309562 h 1550194"/>
              <a:gd name="connsiteX20" fmla="*/ 369094 w 1469232"/>
              <a:gd name="connsiteY20" fmla="*/ 578644 h 155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9232" h="1550194">
                <a:moveTo>
                  <a:pt x="369094" y="578644"/>
                </a:moveTo>
                <a:lnTo>
                  <a:pt x="521494" y="750094"/>
                </a:lnTo>
                <a:lnTo>
                  <a:pt x="671513" y="997744"/>
                </a:lnTo>
                <a:lnTo>
                  <a:pt x="747713" y="1231106"/>
                </a:lnTo>
                <a:lnTo>
                  <a:pt x="754857" y="1381125"/>
                </a:lnTo>
                <a:lnTo>
                  <a:pt x="733425" y="1490662"/>
                </a:lnTo>
                <a:lnTo>
                  <a:pt x="666750" y="1550194"/>
                </a:lnTo>
                <a:lnTo>
                  <a:pt x="1431132" y="1057275"/>
                </a:lnTo>
                <a:lnTo>
                  <a:pt x="1469232" y="912019"/>
                </a:lnTo>
                <a:lnTo>
                  <a:pt x="1409700" y="631031"/>
                </a:lnTo>
                <a:lnTo>
                  <a:pt x="1293019" y="409575"/>
                </a:lnTo>
                <a:lnTo>
                  <a:pt x="1135857" y="190500"/>
                </a:lnTo>
                <a:lnTo>
                  <a:pt x="942975" y="38100"/>
                </a:lnTo>
                <a:lnTo>
                  <a:pt x="831057" y="0"/>
                </a:lnTo>
                <a:lnTo>
                  <a:pt x="731044" y="4762"/>
                </a:lnTo>
                <a:lnTo>
                  <a:pt x="0" y="466725"/>
                </a:lnTo>
                <a:lnTo>
                  <a:pt x="119063" y="445294"/>
                </a:lnTo>
                <a:lnTo>
                  <a:pt x="230982" y="483394"/>
                </a:lnTo>
                <a:lnTo>
                  <a:pt x="647700" y="219075"/>
                </a:lnTo>
                <a:lnTo>
                  <a:pt x="788194" y="309562"/>
                </a:lnTo>
                <a:lnTo>
                  <a:pt x="369094" y="578644"/>
                </a:lnTo>
                <a:close/>
              </a:path>
            </a:pathLst>
          </a:custGeom>
          <a:solidFill>
            <a:srgbClr val="548235">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9768102" y="2245628"/>
            <a:ext cx="648931" cy="537491"/>
          </a:xfrm>
          <a:custGeom>
            <a:avLst/>
            <a:gdLst>
              <a:gd name="connsiteX0" fmla="*/ 2381 w 545306"/>
              <a:gd name="connsiteY0" fmla="*/ 326232 h 426244"/>
              <a:gd name="connsiteX1" fmla="*/ 138112 w 545306"/>
              <a:gd name="connsiteY1" fmla="*/ 426244 h 426244"/>
              <a:gd name="connsiteX2" fmla="*/ 133350 w 545306"/>
              <a:gd name="connsiteY2" fmla="*/ 354807 h 426244"/>
              <a:gd name="connsiteX3" fmla="*/ 545306 w 545306"/>
              <a:gd name="connsiteY3" fmla="*/ 83344 h 426244"/>
              <a:gd name="connsiteX4" fmla="*/ 416719 w 545306"/>
              <a:gd name="connsiteY4" fmla="*/ 0 h 426244"/>
              <a:gd name="connsiteX5" fmla="*/ 0 w 545306"/>
              <a:gd name="connsiteY5" fmla="*/ 254794 h 426244"/>
              <a:gd name="connsiteX6" fmla="*/ 2381 w 545306"/>
              <a:gd name="connsiteY6" fmla="*/ 326232 h 42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306" h="426244">
                <a:moveTo>
                  <a:pt x="2381" y="326232"/>
                </a:moveTo>
                <a:lnTo>
                  <a:pt x="138112" y="426244"/>
                </a:lnTo>
                <a:lnTo>
                  <a:pt x="133350" y="354807"/>
                </a:lnTo>
                <a:lnTo>
                  <a:pt x="545306" y="83344"/>
                </a:lnTo>
                <a:lnTo>
                  <a:pt x="416719" y="0"/>
                </a:lnTo>
                <a:lnTo>
                  <a:pt x="0" y="254794"/>
                </a:lnTo>
                <a:cubicBezTo>
                  <a:pt x="794" y="278607"/>
                  <a:pt x="1587" y="302419"/>
                  <a:pt x="2381" y="326232"/>
                </a:cubicBezTo>
                <a:close/>
              </a:path>
            </a:pathLst>
          </a:custGeom>
          <a:solidFill>
            <a:srgbClr val="ED7D31">
              <a:alpha val="40000"/>
            </a:srgbClr>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7676785" y="3951186"/>
            <a:ext cx="218201" cy="219201"/>
          </a:xfrm>
          <a:custGeom>
            <a:avLst/>
            <a:gdLst>
              <a:gd name="connsiteX0" fmla="*/ 0 w 183357"/>
              <a:gd name="connsiteY0" fmla="*/ 0 h 173832"/>
              <a:gd name="connsiteX1" fmla="*/ 0 w 183357"/>
              <a:gd name="connsiteY1" fmla="*/ 85725 h 173832"/>
              <a:gd name="connsiteX2" fmla="*/ 142875 w 183357"/>
              <a:gd name="connsiteY2" fmla="*/ 173832 h 173832"/>
              <a:gd name="connsiteX3" fmla="*/ 183357 w 183357"/>
              <a:gd name="connsiteY3" fmla="*/ 152400 h 173832"/>
              <a:gd name="connsiteX4" fmla="*/ 140494 w 183357"/>
              <a:gd name="connsiteY4" fmla="*/ 109538 h 173832"/>
              <a:gd name="connsiteX5" fmla="*/ 0 w 183357"/>
              <a:gd name="connsiteY5" fmla="*/ 0 h 1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357" h="173832">
                <a:moveTo>
                  <a:pt x="0" y="0"/>
                </a:moveTo>
                <a:lnTo>
                  <a:pt x="0" y="85725"/>
                </a:lnTo>
                <a:lnTo>
                  <a:pt x="142875" y="173832"/>
                </a:lnTo>
                <a:lnTo>
                  <a:pt x="183357" y="152400"/>
                </a:lnTo>
                <a:lnTo>
                  <a:pt x="140494" y="109538"/>
                </a:lnTo>
                <a:lnTo>
                  <a:pt x="0" y="0"/>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8403431" y="2819400"/>
            <a:ext cx="1393032" cy="1874044"/>
          </a:xfrm>
          <a:custGeom>
            <a:avLst/>
            <a:gdLst>
              <a:gd name="connsiteX0" fmla="*/ 588169 w 1393032"/>
              <a:gd name="connsiteY0" fmla="*/ 147638 h 1874044"/>
              <a:gd name="connsiteX1" fmla="*/ 566738 w 1393032"/>
              <a:gd name="connsiteY1" fmla="*/ 88106 h 1874044"/>
              <a:gd name="connsiteX2" fmla="*/ 554832 w 1393032"/>
              <a:gd name="connsiteY2" fmla="*/ 59531 h 1874044"/>
              <a:gd name="connsiteX3" fmla="*/ 469107 w 1393032"/>
              <a:gd name="connsiteY3" fmla="*/ 0 h 1874044"/>
              <a:gd name="connsiteX4" fmla="*/ 414338 w 1393032"/>
              <a:gd name="connsiteY4" fmla="*/ 26194 h 1874044"/>
              <a:gd name="connsiteX5" fmla="*/ 371475 w 1393032"/>
              <a:gd name="connsiteY5" fmla="*/ 35719 h 1874044"/>
              <a:gd name="connsiteX6" fmla="*/ 257175 w 1393032"/>
              <a:gd name="connsiteY6" fmla="*/ 50006 h 1874044"/>
              <a:gd name="connsiteX7" fmla="*/ 219075 w 1393032"/>
              <a:gd name="connsiteY7" fmla="*/ 64294 h 1874044"/>
              <a:gd name="connsiteX8" fmla="*/ 126207 w 1393032"/>
              <a:gd name="connsiteY8" fmla="*/ 128588 h 1874044"/>
              <a:gd name="connsiteX9" fmla="*/ 40482 w 1393032"/>
              <a:gd name="connsiteY9" fmla="*/ 223838 h 1874044"/>
              <a:gd name="connsiteX10" fmla="*/ 0 w 1393032"/>
              <a:gd name="connsiteY10" fmla="*/ 397669 h 1874044"/>
              <a:gd name="connsiteX11" fmla="*/ 2382 w 1393032"/>
              <a:gd name="connsiteY11" fmla="*/ 550069 h 1874044"/>
              <a:gd name="connsiteX12" fmla="*/ 69057 w 1393032"/>
              <a:gd name="connsiteY12" fmla="*/ 847725 h 1874044"/>
              <a:gd name="connsiteX13" fmla="*/ 195263 w 1393032"/>
              <a:gd name="connsiteY13" fmla="*/ 1133475 h 1874044"/>
              <a:gd name="connsiteX14" fmla="*/ 347663 w 1393032"/>
              <a:gd name="connsiteY14" fmla="*/ 1393031 h 1874044"/>
              <a:gd name="connsiteX15" fmla="*/ 611982 w 1393032"/>
              <a:gd name="connsiteY15" fmla="*/ 1685925 h 1874044"/>
              <a:gd name="connsiteX16" fmla="*/ 807244 w 1393032"/>
              <a:gd name="connsiteY16" fmla="*/ 1821656 h 1874044"/>
              <a:gd name="connsiteX17" fmla="*/ 954882 w 1393032"/>
              <a:gd name="connsiteY17" fmla="*/ 1874044 h 1874044"/>
              <a:gd name="connsiteX18" fmla="*/ 1100138 w 1393032"/>
              <a:gd name="connsiteY18" fmla="*/ 1857375 h 1874044"/>
              <a:gd name="connsiteX19" fmla="*/ 1300163 w 1393032"/>
              <a:gd name="connsiteY19" fmla="*/ 1690688 h 1874044"/>
              <a:gd name="connsiteX20" fmla="*/ 1328738 w 1393032"/>
              <a:gd name="connsiteY20" fmla="*/ 1626394 h 1874044"/>
              <a:gd name="connsiteX21" fmla="*/ 1393032 w 1393032"/>
              <a:gd name="connsiteY21" fmla="*/ 1593056 h 1874044"/>
              <a:gd name="connsiteX22" fmla="*/ 1388269 w 1393032"/>
              <a:gd name="connsiteY22" fmla="*/ 1526381 h 1874044"/>
              <a:gd name="connsiteX23" fmla="*/ 1335882 w 1393032"/>
              <a:gd name="connsiteY23" fmla="*/ 1466850 h 1874044"/>
              <a:gd name="connsiteX24" fmla="*/ 1326357 w 1393032"/>
              <a:gd name="connsiteY24" fmla="*/ 1404938 h 1874044"/>
              <a:gd name="connsiteX25" fmla="*/ 1350169 w 1393032"/>
              <a:gd name="connsiteY25" fmla="*/ 1347788 h 1874044"/>
              <a:gd name="connsiteX26" fmla="*/ 1235869 w 1393032"/>
              <a:gd name="connsiteY26" fmla="*/ 1016794 h 1874044"/>
              <a:gd name="connsiteX27" fmla="*/ 1193007 w 1393032"/>
              <a:gd name="connsiteY27" fmla="*/ 954881 h 1874044"/>
              <a:gd name="connsiteX28" fmla="*/ 1190625 w 1393032"/>
              <a:gd name="connsiteY28" fmla="*/ 904875 h 1874044"/>
              <a:gd name="connsiteX29" fmla="*/ 1028700 w 1393032"/>
              <a:gd name="connsiteY29" fmla="*/ 614363 h 1874044"/>
              <a:gd name="connsiteX30" fmla="*/ 859632 w 1393032"/>
              <a:gd name="connsiteY30" fmla="*/ 392906 h 1874044"/>
              <a:gd name="connsiteX31" fmla="*/ 740569 w 1393032"/>
              <a:gd name="connsiteY31" fmla="*/ 223838 h 1874044"/>
              <a:gd name="connsiteX32" fmla="*/ 695325 w 1393032"/>
              <a:gd name="connsiteY32" fmla="*/ 171450 h 1874044"/>
              <a:gd name="connsiteX33" fmla="*/ 664369 w 1393032"/>
              <a:gd name="connsiteY33" fmla="*/ 180975 h 1874044"/>
              <a:gd name="connsiteX34" fmla="*/ 588169 w 1393032"/>
              <a:gd name="connsiteY34" fmla="*/ 147638 h 187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93032" h="1874044">
                <a:moveTo>
                  <a:pt x="588169" y="147638"/>
                </a:moveTo>
                <a:lnTo>
                  <a:pt x="566738" y="88106"/>
                </a:lnTo>
                <a:lnTo>
                  <a:pt x="554832" y="59531"/>
                </a:lnTo>
                <a:lnTo>
                  <a:pt x="469107" y="0"/>
                </a:lnTo>
                <a:lnTo>
                  <a:pt x="414338" y="26194"/>
                </a:lnTo>
                <a:lnTo>
                  <a:pt x="371475" y="35719"/>
                </a:lnTo>
                <a:lnTo>
                  <a:pt x="257175" y="50006"/>
                </a:lnTo>
                <a:lnTo>
                  <a:pt x="219075" y="64294"/>
                </a:lnTo>
                <a:lnTo>
                  <a:pt x="126207" y="128588"/>
                </a:lnTo>
                <a:lnTo>
                  <a:pt x="40482" y="223838"/>
                </a:lnTo>
                <a:lnTo>
                  <a:pt x="0" y="397669"/>
                </a:lnTo>
                <a:lnTo>
                  <a:pt x="2382" y="550069"/>
                </a:lnTo>
                <a:lnTo>
                  <a:pt x="69057" y="847725"/>
                </a:lnTo>
                <a:lnTo>
                  <a:pt x="195263" y="1133475"/>
                </a:lnTo>
                <a:lnTo>
                  <a:pt x="347663" y="1393031"/>
                </a:lnTo>
                <a:lnTo>
                  <a:pt x="611982" y="1685925"/>
                </a:lnTo>
                <a:lnTo>
                  <a:pt x="807244" y="1821656"/>
                </a:lnTo>
                <a:lnTo>
                  <a:pt x="954882" y="1874044"/>
                </a:lnTo>
                <a:lnTo>
                  <a:pt x="1100138" y="1857375"/>
                </a:lnTo>
                <a:lnTo>
                  <a:pt x="1300163" y="1690688"/>
                </a:lnTo>
                <a:lnTo>
                  <a:pt x="1328738" y="1626394"/>
                </a:lnTo>
                <a:lnTo>
                  <a:pt x="1393032" y="1593056"/>
                </a:lnTo>
                <a:lnTo>
                  <a:pt x="1388269" y="1526381"/>
                </a:lnTo>
                <a:lnTo>
                  <a:pt x="1335882" y="1466850"/>
                </a:lnTo>
                <a:lnTo>
                  <a:pt x="1326357" y="1404938"/>
                </a:lnTo>
                <a:lnTo>
                  <a:pt x="1350169" y="1347788"/>
                </a:lnTo>
                <a:lnTo>
                  <a:pt x="1235869" y="1016794"/>
                </a:lnTo>
                <a:lnTo>
                  <a:pt x="1193007" y="954881"/>
                </a:lnTo>
                <a:lnTo>
                  <a:pt x="1190625" y="904875"/>
                </a:lnTo>
                <a:lnTo>
                  <a:pt x="1028700" y="614363"/>
                </a:lnTo>
                <a:lnTo>
                  <a:pt x="859632" y="392906"/>
                </a:lnTo>
                <a:lnTo>
                  <a:pt x="740569" y="223838"/>
                </a:lnTo>
                <a:lnTo>
                  <a:pt x="695325" y="171450"/>
                </a:lnTo>
                <a:lnTo>
                  <a:pt x="664369" y="180975"/>
                </a:lnTo>
                <a:lnTo>
                  <a:pt x="588169" y="147638"/>
                </a:lnTo>
                <a:close/>
              </a:path>
            </a:pathLst>
          </a:custGeom>
          <a:solidFill>
            <a:srgbClr val="767171">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8863013" y="3140869"/>
            <a:ext cx="659606" cy="1114425"/>
          </a:xfrm>
          <a:custGeom>
            <a:avLst/>
            <a:gdLst>
              <a:gd name="connsiteX0" fmla="*/ 0 w 659606"/>
              <a:gd name="connsiteY0" fmla="*/ 0 h 1114425"/>
              <a:gd name="connsiteX1" fmla="*/ 4762 w 659606"/>
              <a:gd name="connsiteY1" fmla="*/ 126206 h 1114425"/>
              <a:gd name="connsiteX2" fmla="*/ 69056 w 659606"/>
              <a:gd name="connsiteY2" fmla="*/ 352425 h 1114425"/>
              <a:gd name="connsiteX3" fmla="*/ 219075 w 659606"/>
              <a:gd name="connsiteY3" fmla="*/ 664369 h 1114425"/>
              <a:gd name="connsiteX4" fmla="*/ 378618 w 659606"/>
              <a:gd name="connsiteY4" fmla="*/ 885825 h 1114425"/>
              <a:gd name="connsiteX5" fmla="*/ 481012 w 659606"/>
              <a:gd name="connsiteY5" fmla="*/ 1002506 h 1114425"/>
              <a:gd name="connsiteX6" fmla="*/ 659606 w 659606"/>
              <a:gd name="connsiteY6" fmla="*/ 1114425 h 1114425"/>
              <a:gd name="connsiteX7" fmla="*/ 621506 w 659606"/>
              <a:gd name="connsiteY7" fmla="*/ 850106 h 1114425"/>
              <a:gd name="connsiteX8" fmla="*/ 521493 w 659606"/>
              <a:gd name="connsiteY8" fmla="*/ 585787 h 1114425"/>
              <a:gd name="connsiteX9" fmla="*/ 419100 w 659606"/>
              <a:gd name="connsiteY9" fmla="*/ 402431 h 1114425"/>
              <a:gd name="connsiteX10" fmla="*/ 242887 w 659606"/>
              <a:gd name="connsiteY10" fmla="*/ 180975 h 1114425"/>
              <a:gd name="connsiteX11" fmla="*/ 102393 w 659606"/>
              <a:gd name="connsiteY11" fmla="*/ 61912 h 1114425"/>
              <a:gd name="connsiteX12" fmla="*/ 0 w 659606"/>
              <a:gd name="connsiteY12" fmla="*/ 0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606" h="1114425">
                <a:moveTo>
                  <a:pt x="0" y="0"/>
                </a:moveTo>
                <a:lnTo>
                  <a:pt x="4762" y="126206"/>
                </a:lnTo>
                <a:lnTo>
                  <a:pt x="69056" y="352425"/>
                </a:lnTo>
                <a:lnTo>
                  <a:pt x="219075" y="664369"/>
                </a:lnTo>
                <a:lnTo>
                  <a:pt x="378618" y="885825"/>
                </a:lnTo>
                <a:lnTo>
                  <a:pt x="481012" y="1002506"/>
                </a:lnTo>
                <a:lnTo>
                  <a:pt x="659606" y="1114425"/>
                </a:lnTo>
                <a:lnTo>
                  <a:pt x="621506" y="850106"/>
                </a:lnTo>
                <a:lnTo>
                  <a:pt x="521493" y="585787"/>
                </a:lnTo>
                <a:lnTo>
                  <a:pt x="419100" y="402431"/>
                </a:lnTo>
                <a:lnTo>
                  <a:pt x="242887" y="180975"/>
                </a:lnTo>
                <a:lnTo>
                  <a:pt x="102393" y="61912"/>
                </a:lnTo>
                <a:lnTo>
                  <a:pt x="0" y="0"/>
                </a:lnTo>
                <a:close/>
              </a:path>
            </a:pathLst>
          </a:custGeom>
          <a:solidFill>
            <a:srgbClr val="88C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308337" y="1574263"/>
            <a:ext cx="2466531" cy="1200329"/>
          </a:xfrm>
          <a:prstGeom prst="rect">
            <a:avLst/>
          </a:prstGeom>
          <a:noFill/>
        </p:spPr>
        <p:txBody>
          <a:bodyPr wrap="square" rtlCol="0">
            <a:spAutoFit/>
          </a:bodyPr>
          <a:lstStyle/>
          <a:p>
            <a:r>
              <a:rPr lang="fr-FR" dirty="0" smtClean="0"/>
              <a:t>La </a:t>
            </a:r>
            <a:r>
              <a:rPr lang="fr-FR" b="1" dirty="0" smtClean="0">
                <a:solidFill>
                  <a:schemeClr val="bg2">
                    <a:lumMod val="50000"/>
                  </a:schemeClr>
                </a:solidFill>
              </a:rPr>
              <a:t>bague intérieure</a:t>
            </a:r>
            <a:r>
              <a:rPr lang="fr-FR" dirty="0" smtClean="0">
                <a:solidFill>
                  <a:schemeClr val="bg2">
                    <a:lumMod val="50000"/>
                  </a:schemeClr>
                </a:solidFill>
              </a:rPr>
              <a:t> </a:t>
            </a:r>
            <a:r>
              <a:rPr lang="fr-FR" dirty="0" smtClean="0"/>
              <a:t>du roulement s’appuie sur la rondelle et l’</a:t>
            </a:r>
            <a:r>
              <a:rPr lang="fr-FR" b="1" dirty="0" smtClean="0">
                <a:solidFill>
                  <a:srgbClr val="CC3300"/>
                </a:solidFill>
              </a:rPr>
              <a:t>épaulement</a:t>
            </a:r>
            <a:r>
              <a:rPr lang="fr-FR" dirty="0" smtClean="0"/>
              <a:t> de l’arbre.</a:t>
            </a:r>
          </a:p>
        </p:txBody>
      </p:sp>
      <p:sp>
        <p:nvSpPr>
          <p:cNvPr id="8" name="Freeform 7"/>
          <p:cNvSpPr/>
          <p:nvPr/>
        </p:nvSpPr>
        <p:spPr>
          <a:xfrm>
            <a:off x="10134600" y="1800225"/>
            <a:ext cx="1219200" cy="1727200"/>
          </a:xfrm>
          <a:custGeom>
            <a:avLst/>
            <a:gdLst>
              <a:gd name="connsiteX0" fmla="*/ 0 w 1219200"/>
              <a:gd name="connsiteY0" fmla="*/ 314325 h 1727200"/>
              <a:gd name="connsiteX1" fmla="*/ 19050 w 1219200"/>
              <a:gd name="connsiteY1" fmla="*/ 184150 h 1727200"/>
              <a:gd name="connsiteX2" fmla="*/ 79375 w 1219200"/>
              <a:gd name="connsiteY2" fmla="*/ 60325 h 1727200"/>
              <a:gd name="connsiteX3" fmla="*/ 193675 w 1219200"/>
              <a:gd name="connsiteY3" fmla="*/ 0 h 1727200"/>
              <a:gd name="connsiteX4" fmla="*/ 333375 w 1219200"/>
              <a:gd name="connsiteY4" fmla="*/ 15875 h 1727200"/>
              <a:gd name="connsiteX5" fmla="*/ 501650 w 1219200"/>
              <a:gd name="connsiteY5" fmla="*/ 92075 h 1727200"/>
              <a:gd name="connsiteX6" fmla="*/ 676275 w 1219200"/>
              <a:gd name="connsiteY6" fmla="*/ 241300 h 1727200"/>
              <a:gd name="connsiteX7" fmla="*/ 819150 w 1219200"/>
              <a:gd name="connsiteY7" fmla="*/ 406400 h 1727200"/>
              <a:gd name="connsiteX8" fmla="*/ 923925 w 1219200"/>
              <a:gd name="connsiteY8" fmla="*/ 552450 h 1727200"/>
              <a:gd name="connsiteX9" fmla="*/ 1050925 w 1219200"/>
              <a:gd name="connsiteY9" fmla="*/ 787400 h 1727200"/>
              <a:gd name="connsiteX10" fmla="*/ 1120775 w 1219200"/>
              <a:gd name="connsiteY10" fmla="*/ 930275 h 1727200"/>
              <a:gd name="connsiteX11" fmla="*/ 1193800 w 1219200"/>
              <a:gd name="connsiteY11" fmla="*/ 1168400 h 1727200"/>
              <a:gd name="connsiteX12" fmla="*/ 1219200 w 1219200"/>
              <a:gd name="connsiteY12" fmla="*/ 1422400 h 1727200"/>
              <a:gd name="connsiteX13" fmla="*/ 1200150 w 1219200"/>
              <a:gd name="connsiteY13" fmla="*/ 1558925 h 1727200"/>
              <a:gd name="connsiteX14" fmla="*/ 1127125 w 1219200"/>
              <a:gd name="connsiteY14" fmla="*/ 1676400 h 1727200"/>
              <a:gd name="connsiteX15" fmla="*/ 1038225 w 1219200"/>
              <a:gd name="connsiteY15" fmla="*/ 1727200 h 1727200"/>
              <a:gd name="connsiteX16" fmla="*/ 882650 w 1219200"/>
              <a:gd name="connsiteY16" fmla="*/ 1720850 h 1727200"/>
              <a:gd name="connsiteX17" fmla="*/ 806450 w 1219200"/>
              <a:gd name="connsiteY17" fmla="*/ 1679575 h 1727200"/>
              <a:gd name="connsiteX18" fmla="*/ 1060450 w 1219200"/>
              <a:gd name="connsiteY18" fmla="*/ 1501775 h 1727200"/>
              <a:gd name="connsiteX19" fmla="*/ 1104900 w 1219200"/>
              <a:gd name="connsiteY19" fmla="*/ 1368425 h 1727200"/>
              <a:gd name="connsiteX20" fmla="*/ 1076325 w 1219200"/>
              <a:gd name="connsiteY20" fmla="*/ 1104900 h 1727200"/>
              <a:gd name="connsiteX21" fmla="*/ 1012825 w 1219200"/>
              <a:gd name="connsiteY21" fmla="*/ 889000 h 1727200"/>
              <a:gd name="connsiteX22" fmla="*/ 879475 w 1219200"/>
              <a:gd name="connsiteY22" fmla="*/ 647700 h 1727200"/>
              <a:gd name="connsiteX23" fmla="*/ 730250 w 1219200"/>
              <a:gd name="connsiteY23" fmla="*/ 431800 h 1727200"/>
              <a:gd name="connsiteX24" fmla="*/ 577850 w 1219200"/>
              <a:gd name="connsiteY24" fmla="*/ 295275 h 1727200"/>
              <a:gd name="connsiteX25" fmla="*/ 469900 w 1219200"/>
              <a:gd name="connsiteY25" fmla="*/ 212725 h 1727200"/>
              <a:gd name="connsiteX26" fmla="*/ 352425 w 1219200"/>
              <a:gd name="connsiteY26" fmla="*/ 161925 h 1727200"/>
              <a:gd name="connsiteX27" fmla="*/ 231775 w 1219200"/>
              <a:gd name="connsiteY27" fmla="*/ 161925 h 1727200"/>
              <a:gd name="connsiteX28" fmla="*/ 0 w 1219200"/>
              <a:gd name="connsiteY28" fmla="*/ 314325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 h="1727200">
                <a:moveTo>
                  <a:pt x="0" y="314325"/>
                </a:moveTo>
                <a:lnTo>
                  <a:pt x="19050" y="184150"/>
                </a:lnTo>
                <a:lnTo>
                  <a:pt x="79375" y="60325"/>
                </a:lnTo>
                <a:lnTo>
                  <a:pt x="193675" y="0"/>
                </a:lnTo>
                <a:lnTo>
                  <a:pt x="333375" y="15875"/>
                </a:lnTo>
                <a:lnTo>
                  <a:pt x="501650" y="92075"/>
                </a:lnTo>
                <a:lnTo>
                  <a:pt x="676275" y="241300"/>
                </a:lnTo>
                <a:lnTo>
                  <a:pt x="819150" y="406400"/>
                </a:lnTo>
                <a:lnTo>
                  <a:pt x="923925" y="552450"/>
                </a:lnTo>
                <a:lnTo>
                  <a:pt x="1050925" y="787400"/>
                </a:lnTo>
                <a:lnTo>
                  <a:pt x="1120775" y="930275"/>
                </a:lnTo>
                <a:lnTo>
                  <a:pt x="1193800" y="1168400"/>
                </a:lnTo>
                <a:lnTo>
                  <a:pt x="1219200" y="1422400"/>
                </a:lnTo>
                <a:lnTo>
                  <a:pt x="1200150" y="1558925"/>
                </a:lnTo>
                <a:lnTo>
                  <a:pt x="1127125" y="1676400"/>
                </a:lnTo>
                <a:lnTo>
                  <a:pt x="1038225" y="1727200"/>
                </a:lnTo>
                <a:lnTo>
                  <a:pt x="882650" y="1720850"/>
                </a:lnTo>
                <a:lnTo>
                  <a:pt x="806450" y="1679575"/>
                </a:lnTo>
                <a:lnTo>
                  <a:pt x="1060450" y="1501775"/>
                </a:lnTo>
                <a:lnTo>
                  <a:pt x="1104900" y="1368425"/>
                </a:lnTo>
                <a:lnTo>
                  <a:pt x="1076325" y="1104900"/>
                </a:lnTo>
                <a:lnTo>
                  <a:pt x="1012825" y="889000"/>
                </a:lnTo>
                <a:lnTo>
                  <a:pt x="879475" y="647700"/>
                </a:lnTo>
                <a:lnTo>
                  <a:pt x="730250" y="431800"/>
                </a:lnTo>
                <a:lnTo>
                  <a:pt x="577850" y="295275"/>
                </a:lnTo>
                <a:lnTo>
                  <a:pt x="469900" y="212725"/>
                </a:lnTo>
                <a:lnTo>
                  <a:pt x="352425" y="161925"/>
                </a:lnTo>
                <a:lnTo>
                  <a:pt x="231775" y="161925"/>
                </a:lnTo>
                <a:lnTo>
                  <a:pt x="0" y="314325"/>
                </a:lnTo>
                <a:close/>
              </a:path>
            </a:pathLst>
          </a:custGeom>
          <a:solidFill>
            <a:srgbClr val="C00000">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972F3017-9B00-4007-9E0A-F6457EB1F0AD}"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0763860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1" b="1276"/>
          <a:stretch/>
        </p:blipFill>
        <p:spPr>
          <a:xfrm>
            <a:off x="6311420" y="2555595"/>
            <a:ext cx="4861041" cy="3700776"/>
          </a:xfrm>
          <a:prstGeom prst="rect">
            <a:avLst/>
          </a:prstGeom>
        </p:spPr>
      </p:pic>
      <p:pic>
        <p:nvPicPr>
          <p:cNvPr id="3" name="Picture 2"/>
          <p:cNvPicPr>
            <a:picLocks noChangeAspect="1"/>
          </p:cNvPicPr>
          <p:nvPr/>
        </p:nvPicPr>
        <p:blipFill>
          <a:blip r:embed="rId3"/>
          <a:stretch>
            <a:fillRect/>
          </a:stretch>
        </p:blipFill>
        <p:spPr>
          <a:xfrm>
            <a:off x="1251976" y="2215131"/>
            <a:ext cx="4289232" cy="4208653"/>
          </a:xfrm>
          <a:prstGeom prst="rect">
            <a:avLst/>
          </a:prstGeom>
        </p:spPr>
      </p:pic>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51</a:t>
            </a:fld>
            <a:endParaRPr lang="en-US"/>
          </a:p>
        </p:txBody>
      </p:sp>
      <p:cxnSp>
        <p:nvCxnSpPr>
          <p:cNvPr id="131" name="Straight Arrow Connector 130"/>
          <p:cNvCxnSpPr/>
          <p:nvPr/>
        </p:nvCxnSpPr>
        <p:spPr>
          <a:xfrm flipH="1" flipV="1">
            <a:off x="3372720" y="5082990"/>
            <a:ext cx="643074" cy="43354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3691867" y="5487103"/>
            <a:ext cx="1103290" cy="646331"/>
          </a:xfrm>
          <a:prstGeom prst="rect">
            <a:avLst/>
          </a:prstGeom>
          <a:noFill/>
          <a:ln>
            <a:noFill/>
          </a:ln>
        </p:spPr>
        <p:txBody>
          <a:bodyPr wrap="square" rtlCol="0">
            <a:spAutoFit/>
          </a:bodyPr>
          <a:lstStyle/>
          <a:p>
            <a:r>
              <a:rPr lang="fr-FR" dirty="0" smtClean="0">
                <a:solidFill>
                  <a:schemeClr val="accent1"/>
                </a:solidFill>
              </a:rPr>
              <a:t>Filetage intérieur</a:t>
            </a:r>
            <a:endParaRPr lang="en-US" dirty="0">
              <a:solidFill>
                <a:schemeClr val="accent1"/>
              </a:solidFill>
            </a:endParaRPr>
          </a:p>
        </p:txBody>
      </p:sp>
      <p:cxnSp>
        <p:nvCxnSpPr>
          <p:cNvPr id="133" name="Straight Arrow Connector 132"/>
          <p:cNvCxnSpPr/>
          <p:nvPr/>
        </p:nvCxnSpPr>
        <p:spPr>
          <a:xfrm flipV="1">
            <a:off x="4171265" y="5372100"/>
            <a:ext cx="505510" cy="12630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3573485" y="3063172"/>
            <a:ext cx="1103290" cy="369332"/>
          </a:xfrm>
          <a:prstGeom prst="rect">
            <a:avLst/>
          </a:prstGeom>
          <a:noFill/>
          <a:ln>
            <a:noFill/>
          </a:ln>
        </p:spPr>
        <p:txBody>
          <a:bodyPr wrap="square" rtlCol="0">
            <a:spAutoFit/>
          </a:bodyPr>
          <a:lstStyle/>
          <a:p>
            <a:r>
              <a:rPr lang="fr-FR" dirty="0" smtClean="0">
                <a:solidFill>
                  <a:schemeClr val="accent1"/>
                </a:solidFill>
              </a:rPr>
              <a:t>Encoches</a:t>
            </a:r>
            <a:endParaRPr lang="en-US" dirty="0">
              <a:solidFill>
                <a:schemeClr val="accent1"/>
              </a:solidFill>
            </a:endParaRPr>
          </a:p>
        </p:txBody>
      </p:sp>
      <p:cxnSp>
        <p:nvCxnSpPr>
          <p:cNvPr id="135" name="Straight Arrow Connector 134"/>
          <p:cNvCxnSpPr/>
          <p:nvPr/>
        </p:nvCxnSpPr>
        <p:spPr>
          <a:xfrm flipH="1">
            <a:off x="2918114" y="3383853"/>
            <a:ext cx="953415" cy="22274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4352755" y="3339674"/>
            <a:ext cx="316318" cy="1644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8294130" y="2899807"/>
            <a:ext cx="1279396" cy="369332"/>
          </a:xfrm>
          <a:prstGeom prst="rect">
            <a:avLst/>
          </a:prstGeom>
          <a:noFill/>
        </p:spPr>
        <p:txBody>
          <a:bodyPr wrap="square" rtlCol="0">
            <a:spAutoFit/>
          </a:bodyPr>
          <a:lstStyle/>
          <a:p>
            <a:r>
              <a:rPr lang="fr-FR" dirty="0" smtClean="0">
                <a:solidFill>
                  <a:srgbClr val="0070C0"/>
                </a:solidFill>
              </a:rPr>
              <a:t>Languette</a:t>
            </a:r>
            <a:endParaRPr lang="en-US" dirty="0">
              <a:solidFill>
                <a:srgbClr val="0070C0"/>
              </a:solidFill>
            </a:endParaRPr>
          </a:p>
        </p:txBody>
      </p:sp>
      <p:sp>
        <p:nvSpPr>
          <p:cNvPr id="139" name="TextBox 138"/>
          <p:cNvSpPr txBox="1"/>
          <p:nvPr/>
        </p:nvSpPr>
        <p:spPr>
          <a:xfrm>
            <a:off x="8220808" y="5948768"/>
            <a:ext cx="1216418" cy="369332"/>
          </a:xfrm>
          <a:prstGeom prst="rect">
            <a:avLst/>
          </a:prstGeom>
          <a:noFill/>
        </p:spPr>
        <p:txBody>
          <a:bodyPr wrap="square" rtlCol="0">
            <a:spAutoFit/>
          </a:bodyPr>
          <a:lstStyle/>
          <a:p>
            <a:r>
              <a:rPr lang="fr-FR" dirty="0" smtClean="0">
                <a:solidFill>
                  <a:srgbClr val="0070C0"/>
                </a:solidFill>
              </a:rPr>
              <a:t>Dent</a:t>
            </a:r>
            <a:endParaRPr lang="en-US" dirty="0">
              <a:solidFill>
                <a:srgbClr val="0070C0"/>
              </a:solidFill>
            </a:endParaRPr>
          </a:p>
        </p:txBody>
      </p:sp>
      <p:cxnSp>
        <p:nvCxnSpPr>
          <p:cNvPr id="141" name="Straight Arrow Connector 140"/>
          <p:cNvCxnSpPr/>
          <p:nvPr/>
        </p:nvCxnSpPr>
        <p:spPr>
          <a:xfrm>
            <a:off x="7772400" y="4076700"/>
            <a:ext cx="521730" cy="194310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2379528" y="2041042"/>
            <a:ext cx="2173747" cy="369332"/>
          </a:xfrm>
          <a:prstGeom prst="rect">
            <a:avLst/>
          </a:prstGeom>
          <a:noFill/>
        </p:spPr>
        <p:txBody>
          <a:bodyPr wrap="square" rtlCol="0">
            <a:spAutoFit/>
          </a:bodyPr>
          <a:lstStyle/>
          <a:p>
            <a:r>
              <a:rPr lang="fr-FR" b="1" u="sng" dirty="0" smtClean="0"/>
              <a:t>Ecrous à encoches</a:t>
            </a:r>
            <a:endParaRPr lang="en-US" b="1" u="sng" dirty="0"/>
          </a:p>
        </p:txBody>
      </p:sp>
      <p:sp>
        <p:nvSpPr>
          <p:cNvPr id="144" name="TextBox 143"/>
          <p:cNvSpPr txBox="1"/>
          <p:nvPr/>
        </p:nvSpPr>
        <p:spPr>
          <a:xfrm>
            <a:off x="7385348" y="1960099"/>
            <a:ext cx="2173747" cy="369332"/>
          </a:xfrm>
          <a:prstGeom prst="rect">
            <a:avLst/>
          </a:prstGeom>
          <a:noFill/>
        </p:spPr>
        <p:txBody>
          <a:bodyPr wrap="square" rtlCol="0">
            <a:spAutoFit/>
          </a:bodyPr>
          <a:lstStyle/>
          <a:p>
            <a:pPr algn="ctr"/>
            <a:r>
              <a:rPr lang="fr-FR" b="1" u="sng" dirty="0" smtClean="0"/>
              <a:t>Rondelle</a:t>
            </a:r>
            <a:endParaRPr lang="en-US" b="1" u="sng" dirty="0"/>
          </a:p>
        </p:txBody>
      </p:sp>
      <p:sp>
        <p:nvSpPr>
          <p:cNvPr id="99" name="TextBox 98"/>
          <p:cNvSpPr txBox="1"/>
          <p:nvPr/>
        </p:nvSpPr>
        <p:spPr>
          <a:xfrm>
            <a:off x="838199" y="1447800"/>
            <a:ext cx="10817309" cy="369332"/>
          </a:xfrm>
          <a:prstGeom prst="rect">
            <a:avLst/>
          </a:prstGeom>
          <a:noFill/>
        </p:spPr>
        <p:txBody>
          <a:bodyPr wrap="square" rtlCol="0">
            <a:spAutoFit/>
          </a:bodyPr>
          <a:lstStyle/>
          <a:p>
            <a:r>
              <a:rPr lang="fr-FR" dirty="0"/>
              <a:t>Observez </a:t>
            </a:r>
            <a:r>
              <a:rPr lang="fr-FR" dirty="0" smtClean="0"/>
              <a:t>les dessins de chaque composant.</a:t>
            </a:r>
            <a:endParaRPr lang="en-US" dirty="0"/>
          </a:p>
        </p:txBody>
      </p:sp>
      <p:cxnSp>
        <p:nvCxnSpPr>
          <p:cNvPr id="33" name="Straight Arrow Connector 32"/>
          <p:cNvCxnSpPr>
            <a:stCxn id="134" idx="2"/>
          </p:cNvCxnSpPr>
          <p:nvPr/>
        </p:nvCxnSpPr>
        <p:spPr>
          <a:xfrm flipH="1">
            <a:off x="3790951" y="3432504"/>
            <a:ext cx="334179" cy="97347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8741940" y="4038450"/>
            <a:ext cx="1059286" cy="201765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7875603" y="3185653"/>
            <a:ext cx="734997" cy="24943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9201150" y="3208187"/>
            <a:ext cx="504825" cy="33423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4B2F0D5D-8485-4025-BE34-E686916F71C7}"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6378920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1" b="1276"/>
          <a:stretch/>
        </p:blipFill>
        <p:spPr>
          <a:xfrm>
            <a:off x="6311420" y="2555595"/>
            <a:ext cx="4861041" cy="3700776"/>
          </a:xfrm>
          <a:prstGeom prst="rect">
            <a:avLst/>
          </a:prstGeom>
        </p:spPr>
      </p:pic>
      <p:pic>
        <p:nvPicPr>
          <p:cNvPr id="3" name="Picture 2"/>
          <p:cNvPicPr>
            <a:picLocks noChangeAspect="1"/>
          </p:cNvPicPr>
          <p:nvPr/>
        </p:nvPicPr>
        <p:blipFill>
          <a:blip r:embed="rId3"/>
          <a:stretch>
            <a:fillRect/>
          </a:stretch>
        </p:blipFill>
        <p:spPr>
          <a:xfrm>
            <a:off x="1251976" y="2215131"/>
            <a:ext cx="4289232" cy="4208653"/>
          </a:xfrm>
          <a:prstGeom prst="rect">
            <a:avLst/>
          </a:prstGeom>
        </p:spPr>
      </p:pic>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52</a:t>
            </a:fld>
            <a:endParaRPr lang="en-US"/>
          </a:p>
        </p:txBody>
      </p:sp>
      <p:cxnSp>
        <p:nvCxnSpPr>
          <p:cNvPr id="131" name="Straight Arrow Connector 130"/>
          <p:cNvCxnSpPr/>
          <p:nvPr/>
        </p:nvCxnSpPr>
        <p:spPr>
          <a:xfrm flipH="1" flipV="1">
            <a:off x="3372720" y="5082990"/>
            <a:ext cx="643074" cy="43354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3691867" y="5487103"/>
            <a:ext cx="1103290" cy="646331"/>
          </a:xfrm>
          <a:prstGeom prst="rect">
            <a:avLst/>
          </a:prstGeom>
          <a:noFill/>
          <a:ln>
            <a:noFill/>
          </a:ln>
        </p:spPr>
        <p:txBody>
          <a:bodyPr wrap="square" rtlCol="0">
            <a:spAutoFit/>
          </a:bodyPr>
          <a:lstStyle/>
          <a:p>
            <a:r>
              <a:rPr lang="fr-FR" dirty="0" smtClean="0">
                <a:solidFill>
                  <a:schemeClr val="accent1"/>
                </a:solidFill>
              </a:rPr>
              <a:t>Filetage intérieur</a:t>
            </a:r>
            <a:endParaRPr lang="en-US" dirty="0">
              <a:solidFill>
                <a:schemeClr val="accent1"/>
              </a:solidFill>
            </a:endParaRPr>
          </a:p>
        </p:txBody>
      </p:sp>
      <p:cxnSp>
        <p:nvCxnSpPr>
          <p:cNvPr id="133" name="Straight Arrow Connector 132"/>
          <p:cNvCxnSpPr/>
          <p:nvPr/>
        </p:nvCxnSpPr>
        <p:spPr>
          <a:xfrm flipV="1">
            <a:off x="4171265" y="5372100"/>
            <a:ext cx="505510" cy="12630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3573485" y="3063172"/>
            <a:ext cx="1103290" cy="369332"/>
          </a:xfrm>
          <a:prstGeom prst="rect">
            <a:avLst/>
          </a:prstGeom>
          <a:noFill/>
          <a:ln>
            <a:noFill/>
          </a:ln>
        </p:spPr>
        <p:txBody>
          <a:bodyPr wrap="square" rtlCol="0">
            <a:spAutoFit/>
          </a:bodyPr>
          <a:lstStyle/>
          <a:p>
            <a:r>
              <a:rPr lang="fr-FR" dirty="0" smtClean="0">
                <a:solidFill>
                  <a:schemeClr val="accent1"/>
                </a:solidFill>
              </a:rPr>
              <a:t>Encoches</a:t>
            </a:r>
            <a:endParaRPr lang="en-US" dirty="0">
              <a:solidFill>
                <a:schemeClr val="accent1"/>
              </a:solidFill>
            </a:endParaRPr>
          </a:p>
        </p:txBody>
      </p:sp>
      <p:cxnSp>
        <p:nvCxnSpPr>
          <p:cNvPr id="135" name="Straight Arrow Connector 134"/>
          <p:cNvCxnSpPr/>
          <p:nvPr/>
        </p:nvCxnSpPr>
        <p:spPr>
          <a:xfrm flipH="1">
            <a:off x="2918114" y="3383853"/>
            <a:ext cx="953415" cy="22274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4352755" y="3339674"/>
            <a:ext cx="316318" cy="1644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8294130" y="2899807"/>
            <a:ext cx="1279396" cy="369332"/>
          </a:xfrm>
          <a:prstGeom prst="rect">
            <a:avLst/>
          </a:prstGeom>
          <a:noFill/>
        </p:spPr>
        <p:txBody>
          <a:bodyPr wrap="square" rtlCol="0">
            <a:spAutoFit/>
          </a:bodyPr>
          <a:lstStyle/>
          <a:p>
            <a:r>
              <a:rPr lang="fr-FR" dirty="0" smtClean="0">
                <a:solidFill>
                  <a:srgbClr val="0070C0"/>
                </a:solidFill>
              </a:rPr>
              <a:t>Languette</a:t>
            </a:r>
            <a:endParaRPr lang="en-US" dirty="0">
              <a:solidFill>
                <a:srgbClr val="0070C0"/>
              </a:solidFill>
            </a:endParaRPr>
          </a:p>
        </p:txBody>
      </p:sp>
      <p:sp>
        <p:nvSpPr>
          <p:cNvPr id="139" name="TextBox 138"/>
          <p:cNvSpPr txBox="1"/>
          <p:nvPr/>
        </p:nvSpPr>
        <p:spPr>
          <a:xfrm>
            <a:off x="8220808" y="5948768"/>
            <a:ext cx="1216418" cy="369332"/>
          </a:xfrm>
          <a:prstGeom prst="rect">
            <a:avLst/>
          </a:prstGeom>
          <a:noFill/>
        </p:spPr>
        <p:txBody>
          <a:bodyPr wrap="square" rtlCol="0">
            <a:spAutoFit/>
          </a:bodyPr>
          <a:lstStyle/>
          <a:p>
            <a:r>
              <a:rPr lang="fr-FR" dirty="0" smtClean="0">
                <a:solidFill>
                  <a:srgbClr val="0070C0"/>
                </a:solidFill>
              </a:rPr>
              <a:t>Dent</a:t>
            </a:r>
            <a:endParaRPr lang="en-US" dirty="0">
              <a:solidFill>
                <a:srgbClr val="0070C0"/>
              </a:solidFill>
            </a:endParaRPr>
          </a:p>
        </p:txBody>
      </p:sp>
      <p:cxnSp>
        <p:nvCxnSpPr>
          <p:cNvPr id="141" name="Straight Arrow Connector 140"/>
          <p:cNvCxnSpPr/>
          <p:nvPr/>
        </p:nvCxnSpPr>
        <p:spPr>
          <a:xfrm>
            <a:off x="7772400" y="4076700"/>
            <a:ext cx="521730" cy="194310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2379528" y="2041042"/>
            <a:ext cx="2173747" cy="369332"/>
          </a:xfrm>
          <a:prstGeom prst="rect">
            <a:avLst/>
          </a:prstGeom>
          <a:noFill/>
        </p:spPr>
        <p:txBody>
          <a:bodyPr wrap="square" rtlCol="0">
            <a:spAutoFit/>
          </a:bodyPr>
          <a:lstStyle/>
          <a:p>
            <a:r>
              <a:rPr lang="fr-FR" b="1" u="sng" dirty="0" smtClean="0"/>
              <a:t>Ecrous à encoches</a:t>
            </a:r>
            <a:endParaRPr lang="en-US" b="1" u="sng" dirty="0"/>
          </a:p>
        </p:txBody>
      </p:sp>
      <p:sp>
        <p:nvSpPr>
          <p:cNvPr id="144" name="TextBox 143"/>
          <p:cNvSpPr txBox="1"/>
          <p:nvPr/>
        </p:nvSpPr>
        <p:spPr>
          <a:xfrm>
            <a:off x="7385348" y="1960099"/>
            <a:ext cx="2173747" cy="369332"/>
          </a:xfrm>
          <a:prstGeom prst="rect">
            <a:avLst/>
          </a:prstGeom>
          <a:noFill/>
        </p:spPr>
        <p:txBody>
          <a:bodyPr wrap="square" rtlCol="0">
            <a:spAutoFit/>
          </a:bodyPr>
          <a:lstStyle/>
          <a:p>
            <a:pPr algn="ctr"/>
            <a:r>
              <a:rPr lang="fr-FR" b="1" u="sng" dirty="0" smtClean="0"/>
              <a:t>Rondelle</a:t>
            </a:r>
            <a:endParaRPr lang="en-US" b="1" u="sng" dirty="0"/>
          </a:p>
        </p:txBody>
      </p:sp>
      <p:sp>
        <p:nvSpPr>
          <p:cNvPr id="99" name="TextBox 98"/>
          <p:cNvSpPr txBox="1"/>
          <p:nvPr/>
        </p:nvSpPr>
        <p:spPr>
          <a:xfrm>
            <a:off x="838199" y="1447800"/>
            <a:ext cx="10817309" cy="369332"/>
          </a:xfrm>
          <a:prstGeom prst="rect">
            <a:avLst/>
          </a:prstGeom>
          <a:noFill/>
        </p:spPr>
        <p:txBody>
          <a:bodyPr wrap="square" rtlCol="0">
            <a:spAutoFit/>
          </a:bodyPr>
          <a:lstStyle/>
          <a:p>
            <a:r>
              <a:rPr lang="fr-FR" dirty="0"/>
              <a:t>Observez </a:t>
            </a:r>
            <a:r>
              <a:rPr lang="fr-FR" dirty="0" smtClean="0"/>
              <a:t>les dessins de chaque composant.</a:t>
            </a:r>
            <a:endParaRPr lang="en-US" dirty="0"/>
          </a:p>
        </p:txBody>
      </p:sp>
      <p:cxnSp>
        <p:nvCxnSpPr>
          <p:cNvPr id="33" name="Straight Arrow Connector 32"/>
          <p:cNvCxnSpPr>
            <a:stCxn id="134" idx="2"/>
          </p:cNvCxnSpPr>
          <p:nvPr/>
        </p:nvCxnSpPr>
        <p:spPr>
          <a:xfrm flipH="1">
            <a:off x="3790951" y="3432504"/>
            <a:ext cx="334179" cy="97347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8741940" y="4038450"/>
            <a:ext cx="1059286" cy="201765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7875603" y="3185653"/>
            <a:ext cx="734997" cy="24943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9201150" y="3208187"/>
            <a:ext cx="504825" cy="33423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4"/>
          <p:cNvSpPr txBox="1"/>
          <p:nvPr/>
        </p:nvSpPr>
        <p:spPr>
          <a:xfrm>
            <a:off x="9699524" y="2069675"/>
            <a:ext cx="2259092" cy="1200329"/>
          </a:xfrm>
          <a:prstGeom prst="rect">
            <a:avLst/>
          </a:prstGeom>
          <a:noFill/>
          <a:ln>
            <a:solidFill>
              <a:srgbClr val="FF0000"/>
            </a:solidFill>
          </a:ln>
        </p:spPr>
        <p:txBody>
          <a:bodyPr wrap="square" rtlCol="0">
            <a:spAutoFit/>
          </a:bodyPr>
          <a:lstStyle/>
          <a:p>
            <a:r>
              <a:rPr lang="fr-FR" dirty="0" smtClean="0"/>
              <a:t>La représentation exacte de la rondelle sur les vues en coupe est rarement utilisée.</a:t>
            </a:r>
            <a:endParaRPr lang="fr-FR" dirty="0"/>
          </a:p>
        </p:txBody>
      </p:sp>
      <p:sp>
        <p:nvSpPr>
          <p:cNvPr id="23" name="Ellipse 5"/>
          <p:cNvSpPr/>
          <p:nvPr/>
        </p:nvSpPr>
        <p:spPr>
          <a:xfrm>
            <a:off x="10296525" y="3286322"/>
            <a:ext cx="993675" cy="26624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Date Placeholder 4"/>
          <p:cNvSpPr>
            <a:spLocks noGrp="1"/>
          </p:cNvSpPr>
          <p:nvPr>
            <p:ph type="dt" sz="half" idx="10"/>
          </p:nvPr>
        </p:nvSpPr>
        <p:spPr/>
        <p:txBody>
          <a:bodyPr/>
          <a:lstStyle/>
          <a:p>
            <a:fld id="{5F24FEA8-DAB1-467D-AEFC-7BDAD463C9CF}"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8510558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1" b="1276"/>
          <a:stretch/>
        </p:blipFill>
        <p:spPr>
          <a:xfrm>
            <a:off x="6311420" y="2555595"/>
            <a:ext cx="4861041" cy="3700776"/>
          </a:xfrm>
          <a:prstGeom prst="rect">
            <a:avLst/>
          </a:prstGeom>
        </p:spPr>
      </p:pic>
      <p:pic>
        <p:nvPicPr>
          <p:cNvPr id="3" name="Picture 2"/>
          <p:cNvPicPr>
            <a:picLocks noChangeAspect="1"/>
          </p:cNvPicPr>
          <p:nvPr/>
        </p:nvPicPr>
        <p:blipFill>
          <a:blip r:embed="rId3"/>
          <a:stretch>
            <a:fillRect/>
          </a:stretch>
        </p:blipFill>
        <p:spPr>
          <a:xfrm>
            <a:off x="1251976" y="2215131"/>
            <a:ext cx="4289232" cy="4208653"/>
          </a:xfrm>
          <a:prstGeom prst="rect">
            <a:avLst/>
          </a:prstGeom>
        </p:spPr>
      </p:pic>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53</a:t>
            </a:fld>
            <a:endParaRPr lang="en-US"/>
          </a:p>
        </p:txBody>
      </p:sp>
      <p:cxnSp>
        <p:nvCxnSpPr>
          <p:cNvPr id="131" name="Straight Arrow Connector 130"/>
          <p:cNvCxnSpPr/>
          <p:nvPr/>
        </p:nvCxnSpPr>
        <p:spPr>
          <a:xfrm flipH="1" flipV="1">
            <a:off x="3372720" y="5082990"/>
            <a:ext cx="643074" cy="43354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3691867" y="5487103"/>
            <a:ext cx="1103290" cy="646331"/>
          </a:xfrm>
          <a:prstGeom prst="rect">
            <a:avLst/>
          </a:prstGeom>
          <a:noFill/>
          <a:ln>
            <a:noFill/>
          </a:ln>
        </p:spPr>
        <p:txBody>
          <a:bodyPr wrap="square" rtlCol="0">
            <a:spAutoFit/>
          </a:bodyPr>
          <a:lstStyle/>
          <a:p>
            <a:r>
              <a:rPr lang="fr-FR" dirty="0" smtClean="0">
                <a:solidFill>
                  <a:schemeClr val="accent1"/>
                </a:solidFill>
              </a:rPr>
              <a:t>Filetage intérieur</a:t>
            </a:r>
            <a:endParaRPr lang="en-US" dirty="0">
              <a:solidFill>
                <a:schemeClr val="accent1"/>
              </a:solidFill>
            </a:endParaRPr>
          </a:p>
        </p:txBody>
      </p:sp>
      <p:cxnSp>
        <p:nvCxnSpPr>
          <p:cNvPr id="133" name="Straight Arrow Connector 132"/>
          <p:cNvCxnSpPr/>
          <p:nvPr/>
        </p:nvCxnSpPr>
        <p:spPr>
          <a:xfrm flipV="1">
            <a:off x="4171265" y="5372100"/>
            <a:ext cx="505510" cy="12630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3573485" y="3063172"/>
            <a:ext cx="1103290" cy="369332"/>
          </a:xfrm>
          <a:prstGeom prst="rect">
            <a:avLst/>
          </a:prstGeom>
          <a:noFill/>
          <a:ln>
            <a:noFill/>
          </a:ln>
        </p:spPr>
        <p:txBody>
          <a:bodyPr wrap="square" rtlCol="0">
            <a:spAutoFit/>
          </a:bodyPr>
          <a:lstStyle/>
          <a:p>
            <a:r>
              <a:rPr lang="fr-FR" dirty="0" smtClean="0">
                <a:solidFill>
                  <a:schemeClr val="accent1"/>
                </a:solidFill>
              </a:rPr>
              <a:t>Encoches</a:t>
            </a:r>
            <a:endParaRPr lang="en-US" dirty="0">
              <a:solidFill>
                <a:schemeClr val="accent1"/>
              </a:solidFill>
            </a:endParaRPr>
          </a:p>
        </p:txBody>
      </p:sp>
      <p:cxnSp>
        <p:nvCxnSpPr>
          <p:cNvPr id="135" name="Straight Arrow Connector 134"/>
          <p:cNvCxnSpPr/>
          <p:nvPr/>
        </p:nvCxnSpPr>
        <p:spPr>
          <a:xfrm flipH="1">
            <a:off x="2918114" y="3383853"/>
            <a:ext cx="953415" cy="22274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4352755" y="3339674"/>
            <a:ext cx="316318" cy="1644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8294130" y="2899807"/>
            <a:ext cx="1279396" cy="369332"/>
          </a:xfrm>
          <a:prstGeom prst="rect">
            <a:avLst/>
          </a:prstGeom>
          <a:noFill/>
        </p:spPr>
        <p:txBody>
          <a:bodyPr wrap="square" rtlCol="0">
            <a:spAutoFit/>
          </a:bodyPr>
          <a:lstStyle/>
          <a:p>
            <a:r>
              <a:rPr lang="fr-FR" dirty="0" smtClean="0">
                <a:solidFill>
                  <a:srgbClr val="0070C0"/>
                </a:solidFill>
              </a:rPr>
              <a:t>Languette</a:t>
            </a:r>
            <a:endParaRPr lang="en-US" dirty="0">
              <a:solidFill>
                <a:srgbClr val="0070C0"/>
              </a:solidFill>
            </a:endParaRPr>
          </a:p>
        </p:txBody>
      </p:sp>
      <p:sp>
        <p:nvSpPr>
          <p:cNvPr id="139" name="TextBox 138"/>
          <p:cNvSpPr txBox="1"/>
          <p:nvPr/>
        </p:nvSpPr>
        <p:spPr>
          <a:xfrm>
            <a:off x="8220808" y="5948768"/>
            <a:ext cx="1216418" cy="369332"/>
          </a:xfrm>
          <a:prstGeom prst="rect">
            <a:avLst/>
          </a:prstGeom>
          <a:noFill/>
        </p:spPr>
        <p:txBody>
          <a:bodyPr wrap="square" rtlCol="0">
            <a:spAutoFit/>
          </a:bodyPr>
          <a:lstStyle/>
          <a:p>
            <a:r>
              <a:rPr lang="fr-FR" dirty="0" smtClean="0">
                <a:solidFill>
                  <a:srgbClr val="0070C0"/>
                </a:solidFill>
              </a:rPr>
              <a:t>Dent</a:t>
            </a:r>
            <a:endParaRPr lang="en-US" dirty="0">
              <a:solidFill>
                <a:srgbClr val="0070C0"/>
              </a:solidFill>
            </a:endParaRPr>
          </a:p>
        </p:txBody>
      </p:sp>
      <p:cxnSp>
        <p:nvCxnSpPr>
          <p:cNvPr id="141" name="Straight Arrow Connector 140"/>
          <p:cNvCxnSpPr/>
          <p:nvPr/>
        </p:nvCxnSpPr>
        <p:spPr>
          <a:xfrm>
            <a:off x="7772400" y="4076700"/>
            <a:ext cx="521730" cy="194310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2379528" y="2041042"/>
            <a:ext cx="2173747" cy="369332"/>
          </a:xfrm>
          <a:prstGeom prst="rect">
            <a:avLst/>
          </a:prstGeom>
          <a:noFill/>
        </p:spPr>
        <p:txBody>
          <a:bodyPr wrap="square" rtlCol="0">
            <a:spAutoFit/>
          </a:bodyPr>
          <a:lstStyle/>
          <a:p>
            <a:r>
              <a:rPr lang="fr-FR" b="1" u="sng" dirty="0" smtClean="0"/>
              <a:t>Ecrous à encoches</a:t>
            </a:r>
            <a:endParaRPr lang="en-US" b="1" u="sng" dirty="0"/>
          </a:p>
        </p:txBody>
      </p:sp>
      <p:sp>
        <p:nvSpPr>
          <p:cNvPr id="144" name="TextBox 143"/>
          <p:cNvSpPr txBox="1"/>
          <p:nvPr/>
        </p:nvSpPr>
        <p:spPr>
          <a:xfrm>
            <a:off x="7385348" y="1960099"/>
            <a:ext cx="2173747" cy="369332"/>
          </a:xfrm>
          <a:prstGeom prst="rect">
            <a:avLst/>
          </a:prstGeom>
          <a:noFill/>
        </p:spPr>
        <p:txBody>
          <a:bodyPr wrap="square" rtlCol="0">
            <a:spAutoFit/>
          </a:bodyPr>
          <a:lstStyle/>
          <a:p>
            <a:pPr algn="ctr"/>
            <a:r>
              <a:rPr lang="fr-FR" b="1" u="sng" dirty="0" smtClean="0"/>
              <a:t>Rondelle</a:t>
            </a:r>
            <a:endParaRPr lang="en-US" b="1" u="sng" dirty="0"/>
          </a:p>
        </p:txBody>
      </p:sp>
      <p:sp>
        <p:nvSpPr>
          <p:cNvPr id="99" name="TextBox 98"/>
          <p:cNvSpPr txBox="1"/>
          <p:nvPr/>
        </p:nvSpPr>
        <p:spPr>
          <a:xfrm>
            <a:off x="838199" y="1447800"/>
            <a:ext cx="10817309" cy="369332"/>
          </a:xfrm>
          <a:prstGeom prst="rect">
            <a:avLst/>
          </a:prstGeom>
          <a:noFill/>
        </p:spPr>
        <p:txBody>
          <a:bodyPr wrap="square" rtlCol="0">
            <a:spAutoFit/>
          </a:bodyPr>
          <a:lstStyle/>
          <a:p>
            <a:r>
              <a:rPr lang="fr-FR" dirty="0"/>
              <a:t>Observez </a:t>
            </a:r>
            <a:r>
              <a:rPr lang="fr-FR" dirty="0" smtClean="0"/>
              <a:t>les dessins de chaque composant.</a:t>
            </a:r>
            <a:endParaRPr lang="en-US" dirty="0"/>
          </a:p>
        </p:txBody>
      </p:sp>
      <p:cxnSp>
        <p:nvCxnSpPr>
          <p:cNvPr id="33" name="Straight Arrow Connector 32"/>
          <p:cNvCxnSpPr>
            <a:stCxn id="134" idx="2"/>
          </p:cNvCxnSpPr>
          <p:nvPr/>
        </p:nvCxnSpPr>
        <p:spPr>
          <a:xfrm flipH="1">
            <a:off x="3790951" y="3432504"/>
            <a:ext cx="334179" cy="97347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8741940" y="4038450"/>
            <a:ext cx="1059286" cy="201765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7875603" y="3185653"/>
            <a:ext cx="734997" cy="24943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9201150" y="3208187"/>
            <a:ext cx="504825" cy="33423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4"/>
          <p:cNvSpPr txBox="1"/>
          <p:nvPr/>
        </p:nvSpPr>
        <p:spPr>
          <a:xfrm>
            <a:off x="9304020" y="1163879"/>
            <a:ext cx="2871910" cy="2031325"/>
          </a:xfrm>
          <a:prstGeom prst="rect">
            <a:avLst/>
          </a:prstGeom>
          <a:noFill/>
        </p:spPr>
        <p:txBody>
          <a:bodyPr wrap="square" rtlCol="0">
            <a:spAutoFit/>
          </a:bodyPr>
          <a:lstStyle/>
          <a:p>
            <a:r>
              <a:rPr lang="fr-FR" dirty="0" smtClean="0"/>
              <a:t>En dessin simplifié sur la vue en coupe, </a:t>
            </a:r>
            <a:r>
              <a:rPr lang="fr-FR" dirty="0"/>
              <a:t>les </a:t>
            </a:r>
            <a:r>
              <a:rPr lang="fr-FR" dirty="0" smtClean="0"/>
              <a:t>languettes ne </a:t>
            </a:r>
            <a:r>
              <a:rPr lang="fr-FR" dirty="0"/>
              <a:t>sont pas </a:t>
            </a:r>
            <a:r>
              <a:rPr lang="fr-FR" dirty="0" smtClean="0"/>
              <a:t>visibles et leurs hachures sont remplacées par des aires noires car l’épaisseur des languettes est souvent très petite.</a:t>
            </a:r>
            <a:endParaRPr lang="fr-FR" dirty="0"/>
          </a:p>
        </p:txBody>
      </p:sp>
      <p:sp>
        <p:nvSpPr>
          <p:cNvPr id="23" name="Ellipse 5"/>
          <p:cNvSpPr/>
          <p:nvPr/>
        </p:nvSpPr>
        <p:spPr>
          <a:xfrm>
            <a:off x="9550454" y="3223636"/>
            <a:ext cx="501544" cy="28324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Date Placeholder 4"/>
          <p:cNvSpPr>
            <a:spLocks noGrp="1"/>
          </p:cNvSpPr>
          <p:nvPr>
            <p:ph type="dt" sz="half" idx="10"/>
          </p:nvPr>
        </p:nvSpPr>
        <p:spPr/>
        <p:txBody>
          <a:bodyPr/>
          <a:lstStyle/>
          <a:p>
            <a:fld id="{B20AC840-DCDB-40BD-AFAB-E66BE545CDF2}"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8250709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99438" y="2120751"/>
            <a:ext cx="7000059" cy="4418161"/>
          </a:xfrm>
          <a:prstGeom prst="rect">
            <a:avLst/>
          </a:prstGeom>
        </p:spPr>
      </p:pic>
      <p:sp>
        <p:nvSpPr>
          <p:cNvPr id="2" name="Title 1"/>
          <p:cNvSpPr>
            <a:spLocks noGrp="1"/>
          </p:cNvSpPr>
          <p:nvPr>
            <p:ph type="title"/>
          </p:nvPr>
        </p:nvSpPr>
        <p:spPr/>
        <p:txBody>
          <a:bodyPr/>
          <a:lstStyle/>
          <a:p>
            <a:r>
              <a:rPr lang="fr-FR" dirty="0"/>
              <a:t>Ecrous à encoches </a:t>
            </a:r>
            <a:r>
              <a:rPr lang="fr-FR" dirty="0" smtClean="0"/>
              <a:t>et frein-rondelle</a:t>
            </a:r>
            <a:endParaRPr lang="en-US" dirty="0"/>
          </a:p>
        </p:txBody>
      </p:sp>
      <p:sp>
        <p:nvSpPr>
          <p:cNvPr id="3" name="Content Placeholder 2"/>
          <p:cNvSpPr>
            <a:spLocks noGrp="1"/>
          </p:cNvSpPr>
          <p:nvPr>
            <p:ph idx="1"/>
          </p:nvPr>
        </p:nvSpPr>
        <p:spPr>
          <a:xfrm>
            <a:off x="838200" y="1425575"/>
            <a:ext cx="10515600" cy="4351338"/>
          </a:xfrm>
        </p:spPr>
        <p:txBody>
          <a:bodyPr/>
          <a:lstStyle/>
          <a:p>
            <a:pPr marL="0" indent="0">
              <a:buNone/>
            </a:pPr>
            <a:r>
              <a:rPr lang="fr-FR" dirty="0" smtClean="0"/>
              <a:t>Comparez l’image est le dessin d’ensemble</a:t>
            </a:r>
            <a:r>
              <a:rPr lang="en-US" dirty="0" smtClean="0"/>
              <a:t>. </a:t>
            </a:r>
          </a:p>
        </p:txBody>
      </p:sp>
      <p:sp>
        <p:nvSpPr>
          <p:cNvPr id="4" name="Slide Number Placeholder 3"/>
          <p:cNvSpPr>
            <a:spLocks noGrp="1"/>
          </p:cNvSpPr>
          <p:nvPr>
            <p:ph type="sldNum" sz="quarter" idx="12"/>
          </p:nvPr>
        </p:nvSpPr>
        <p:spPr/>
        <p:txBody>
          <a:bodyPr/>
          <a:lstStyle/>
          <a:p>
            <a:fld id="{FF19FD34-F3E2-41A0-88F1-A5505E346591}" type="slidenum">
              <a:rPr lang="en-US" smtClean="0"/>
              <a:pPr/>
              <a:t>54</a:t>
            </a:fld>
            <a:endParaRPr lang="en-US"/>
          </a:p>
        </p:txBody>
      </p:sp>
      <p:pic>
        <p:nvPicPr>
          <p:cNvPr id="7" name="Picture 4" descr="Image result for bearing locknu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0674"/>
          <a:stretch/>
        </p:blipFill>
        <p:spPr bwMode="auto">
          <a:xfrm>
            <a:off x="663978" y="2790825"/>
            <a:ext cx="3852184" cy="39306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DF84E12D-3518-46EE-8541-12767882539C}"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
        <p:nvSpPr>
          <p:cNvPr id="13" name="Forme libre 12"/>
          <p:cNvSpPr/>
          <p:nvPr/>
        </p:nvSpPr>
        <p:spPr>
          <a:xfrm>
            <a:off x="9344025" y="4681538"/>
            <a:ext cx="771525" cy="762000"/>
          </a:xfrm>
          <a:custGeom>
            <a:avLst/>
            <a:gdLst>
              <a:gd name="connsiteX0" fmla="*/ 0 w 771525"/>
              <a:gd name="connsiteY0" fmla="*/ 4762 h 762000"/>
              <a:gd name="connsiteX1" fmla="*/ 85725 w 771525"/>
              <a:gd name="connsiteY1" fmla="*/ 0 h 762000"/>
              <a:gd name="connsiteX2" fmla="*/ 766763 w 771525"/>
              <a:gd name="connsiteY2" fmla="*/ 714375 h 762000"/>
              <a:gd name="connsiteX3" fmla="*/ 771525 w 771525"/>
              <a:gd name="connsiteY3" fmla="*/ 762000 h 762000"/>
              <a:gd name="connsiteX4" fmla="*/ 509588 w 771525"/>
              <a:gd name="connsiteY4" fmla="*/ 709612 h 762000"/>
              <a:gd name="connsiteX5" fmla="*/ 261938 w 771525"/>
              <a:gd name="connsiteY5" fmla="*/ 557212 h 762000"/>
              <a:gd name="connsiteX6" fmla="*/ 123825 w 771525"/>
              <a:gd name="connsiteY6" fmla="*/ 395287 h 762000"/>
              <a:gd name="connsiteX7" fmla="*/ 33338 w 771525"/>
              <a:gd name="connsiteY7" fmla="*/ 209550 h 762000"/>
              <a:gd name="connsiteX8" fmla="*/ 0 w 771525"/>
              <a:gd name="connsiteY8" fmla="*/ 4762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525" h="762000">
                <a:moveTo>
                  <a:pt x="0" y="4762"/>
                </a:moveTo>
                <a:lnTo>
                  <a:pt x="85725" y="0"/>
                </a:lnTo>
                <a:lnTo>
                  <a:pt x="766763" y="714375"/>
                </a:lnTo>
                <a:lnTo>
                  <a:pt x="771525" y="762000"/>
                </a:lnTo>
                <a:lnTo>
                  <a:pt x="509588" y="709612"/>
                </a:lnTo>
                <a:lnTo>
                  <a:pt x="261938" y="557212"/>
                </a:lnTo>
                <a:lnTo>
                  <a:pt x="123825" y="395287"/>
                </a:lnTo>
                <a:lnTo>
                  <a:pt x="33338" y="209550"/>
                </a:lnTo>
                <a:lnTo>
                  <a:pt x="0" y="47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21857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99438" y="2120751"/>
            <a:ext cx="7000059" cy="4418161"/>
          </a:xfrm>
          <a:prstGeom prst="rect">
            <a:avLst/>
          </a:prstGeom>
        </p:spPr>
      </p:pic>
      <p:sp>
        <p:nvSpPr>
          <p:cNvPr id="2" name="Title 1"/>
          <p:cNvSpPr>
            <a:spLocks noGrp="1"/>
          </p:cNvSpPr>
          <p:nvPr>
            <p:ph type="title"/>
          </p:nvPr>
        </p:nvSpPr>
        <p:spPr/>
        <p:txBody>
          <a:bodyPr/>
          <a:lstStyle/>
          <a:p>
            <a:r>
              <a:rPr lang="fr-FR" dirty="0"/>
              <a:t>Ecrous à encoches </a:t>
            </a:r>
            <a:r>
              <a:rPr lang="fr-FR" dirty="0" smtClean="0"/>
              <a:t>et frein-rondelle</a:t>
            </a:r>
            <a:endParaRPr lang="en-US" dirty="0"/>
          </a:p>
        </p:txBody>
      </p:sp>
      <p:sp>
        <p:nvSpPr>
          <p:cNvPr id="3" name="Content Placeholder 2"/>
          <p:cNvSpPr>
            <a:spLocks noGrp="1"/>
          </p:cNvSpPr>
          <p:nvPr>
            <p:ph idx="1"/>
          </p:nvPr>
        </p:nvSpPr>
        <p:spPr>
          <a:xfrm>
            <a:off x="838200" y="1425575"/>
            <a:ext cx="10515600" cy="4351338"/>
          </a:xfrm>
        </p:spPr>
        <p:txBody>
          <a:bodyPr/>
          <a:lstStyle/>
          <a:p>
            <a:pPr marL="0" indent="0">
              <a:buNone/>
            </a:pPr>
            <a:r>
              <a:rPr lang="fr-FR" dirty="0" smtClean="0"/>
              <a:t>Comparez l’image est le dessin d’ensemble</a:t>
            </a:r>
            <a:r>
              <a:rPr lang="en-US" dirty="0" smtClean="0"/>
              <a:t>. </a:t>
            </a:r>
          </a:p>
          <a:p>
            <a:pPr marL="0" indent="0">
              <a:buNone/>
            </a:pPr>
            <a:r>
              <a:rPr lang="fr-FR" dirty="0" smtClean="0"/>
              <a:t>Pouvez-vous comprendre les correspondances de chaque pièce </a:t>
            </a:r>
            <a:br>
              <a:rPr lang="fr-FR" dirty="0" smtClean="0"/>
            </a:br>
            <a:r>
              <a:rPr lang="fr-FR" dirty="0" smtClean="0"/>
              <a:t>et trouver les filetages ?</a:t>
            </a:r>
          </a:p>
        </p:txBody>
      </p:sp>
      <p:sp>
        <p:nvSpPr>
          <p:cNvPr id="4" name="Slide Number Placeholder 3"/>
          <p:cNvSpPr>
            <a:spLocks noGrp="1"/>
          </p:cNvSpPr>
          <p:nvPr>
            <p:ph type="sldNum" sz="quarter" idx="12"/>
          </p:nvPr>
        </p:nvSpPr>
        <p:spPr/>
        <p:txBody>
          <a:bodyPr/>
          <a:lstStyle/>
          <a:p>
            <a:fld id="{FF19FD34-F3E2-41A0-88F1-A5505E346591}" type="slidenum">
              <a:rPr lang="en-US" smtClean="0"/>
              <a:pPr/>
              <a:t>55</a:t>
            </a:fld>
            <a:endParaRPr lang="en-US"/>
          </a:p>
        </p:txBody>
      </p:sp>
      <p:pic>
        <p:nvPicPr>
          <p:cNvPr id="7" name="Picture 4" descr="Image result for bearing locknu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0674"/>
          <a:stretch/>
        </p:blipFill>
        <p:spPr bwMode="auto">
          <a:xfrm>
            <a:off x="663978" y="2790825"/>
            <a:ext cx="3852184" cy="39306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A2AE7C77-42DF-46BD-ADA6-BCA7F1691416}"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
        <p:nvSpPr>
          <p:cNvPr id="9" name="Forme libre 8"/>
          <p:cNvSpPr/>
          <p:nvPr/>
        </p:nvSpPr>
        <p:spPr>
          <a:xfrm>
            <a:off x="9344025" y="4681538"/>
            <a:ext cx="771525" cy="762000"/>
          </a:xfrm>
          <a:custGeom>
            <a:avLst/>
            <a:gdLst>
              <a:gd name="connsiteX0" fmla="*/ 0 w 771525"/>
              <a:gd name="connsiteY0" fmla="*/ 4762 h 762000"/>
              <a:gd name="connsiteX1" fmla="*/ 85725 w 771525"/>
              <a:gd name="connsiteY1" fmla="*/ 0 h 762000"/>
              <a:gd name="connsiteX2" fmla="*/ 766763 w 771525"/>
              <a:gd name="connsiteY2" fmla="*/ 714375 h 762000"/>
              <a:gd name="connsiteX3" fmla="*/ 771525 w 771525"/>
              <a:gd name="connsiteY3" fmla="*/ 762000 h 762000"/>
              <a:gd name="connsiteX4" fmla="*/ 509588 w 771525"/>
              <a:gd name="connsiteY4" fmla="*/ 709612 h 762000"/>
              <a:gd name="connsiteX5" fmla="*/ 261938 w 771525"/>
              <a:gd name="connsiteY5" fmla="*/ 557212 h 762000"/>
              <a:gd name="connsiteX6" fmla="*/ 123825 w 771525"/>
              <a:gd name="connsiteY6" fmla="*/ 395287 h 762000"/>
              <a:gd name="connsiteX7" fmla="*/ 33338 w 771525"/>
              <a:gd name="connsiteY7" fmla="*/ 209550 h 762000"/>
              <a:gd name="connsiteX8" fmla="*/ 0 w 771525"/>
              <a:gd name="connsiteY8" fmla="*/ 4762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525" h="762000">
                <a:moveTo>
                  <a:pt x="0" y="4762"/>
                </a:moveTo>
                <a:lnTo>
                  <a:pt x="85725" y="0"/>
                </a:lnTo>
                <a:lnTo>
                  <a:pt x="766763" y="714375"/>
                </a:lnTo>
                <a:lnTo>
                  <a:pt x="771525" y="762000"/>
                </a:lnTo>
                <a:lnTo>
                  <a:pt x="509588" y="709612"/>
                </a:lnTo>
                <a:lnTo>
                  <a:pt x="261938" y="557212"/>
                </a:lnTo>
                <a:lnTo>
                  <a:pt x="123825" y="395287"/>
                </a:lnTo>
                <a:lnTo>
                  <a:pt x="33338" y="209550"/>
                </a:lnTo>
                <a:lnTo>
                  <a:pt x="0" y="47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32231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rotWithShape="1">
          <a:blip r:embed="rId2"/>
          <a:srcRect t="14088" r="54059"/>
          <a:stretch/>
        </p:blipFill>
        <p:spPr>
          <a:xfrm>
            <a:off x="3865144" y="1792500"/>
            <a:ext cx="4258937" cy="5026864"/>
          </a:xfrm>
          <a:prstGeom prst="rect">
            <a:avLst/>
          </a:prstGeom>
        </p:spPr>
      </p:pic>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56</a:t>
            </a:fld>
            <a:endParaRPr lang="en-US"/>
          </a:p>
        </p:txBody>
      </p:sp>
      <p:sp>
        <p:nvSpPr>
          <p:cNvPr id="129" name="TextBox 128"/>
          <p:cNvSpPr txBox="1"/>
          <p:nvPr/>
        </p:nvSpPr>
        <p:spPr>
          <a:xfrm>
            <a:off x="838200" y="2153151"/>
            <a:ext cx="2173747" cy="369332"/>
          </a:xfrm>
          <a:prstGeom prst="rect">
            <a:avLst/>
          </a:prstGeom>
          <a:noFill/>
        </p:spPr>
        <p:txBody>
          <a:bodyPr wrap="square" rtlCol="0">
            <a:spAutoFit/>
          </a:bodyPr>
          <a:lstStyle/>
          <a:p>
            <a:r>
              <a:rPr lang="fr-FR" b="1" u="sng" dirty="0" smtClean="0">
                <a:solidFill>
                  <a:schemeClr val="accent4"/>
                </a:solidFill>
              </a:rPr>
              <a:t>Ecrous à encoches</a:t>
            </a:r>
            <a:endParaRPr lang="en-US" b="1" u="sng" dirty="0">
              <a:solidFill>
                <a:schemeClr val="accent4"/>
              </a:solidFill>
            </a:endParaRPr>
          </a:p>
        </p:txBody>
      </p:sp>
      <p:sp>
        <p:nvSpPr>
          <p:cNvPr id="141" name="TextBox 140"/>
          <p:cNvSpPr txBox="1"/>
          <p:nvPr/>
        </p:nvSpPr>
        <p:spPr>
          <a:xfrm>
            <a:off x="838200" y="1447800"/>
            <a:ext cx="10495786" cy="369332"/>
          </a:xfrm>
          <a:prstGeom prst="rect">
            <a:avLst/>
          </a:prstGeom>
          <a:noFill/>
        </p:spPr>
        <p:txBody>
          <a:bodyPr wrap="square" rtlCol="0">
            <a:spAutoFit/>
          </a:bodyPr>
          <a:lstStyle/>
          <a:p>
            <a:r>
              <a:rPr lang="fr-FR" dirty="0" smtClean="0"/>
              <a:t>On distingue chaque composant par différentes couleurs.</a:t>
            </a:r>
            <a:endParaRPr lang="en-US" dirty="0"/>
          </a:p>
        </p:txBody>
      </p:sp>
      <p:sp>
        <p:nvSpPr>
          <p:cNvPr id="58" name="Freeform 57"/>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6FF30FEA-7758-4D81-B284-2BDDC9383AA7}"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2940213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rotWithShape="1">
          <a:blip r:embed="rId2"/>
          <a:srcRect t="14088" r="54059"/>
          <a:stretch/>
        </p:blipFill>
        <p:spPr>
          <a:xfrm>
            <a:off x="3865144" y="1792500"/>
            <a:ext cx="4258937" cy="5026864"/>
          </a:xfrm>
          <a:prstGeom prst="rect">
            <a:avLst/>
          </a:prstGeom>
        </p:spPr>
      </p:pic>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57</a:t>
            </a:fld>
            <a:endParaRPr lang="en-US"/>
          </a:p>
        </p:txBody>
      </p:sp>
      <p:sp>
        <p:nvSpPr>
          <p:cNvPr id="129" name="TextBox 128"/>
          <p:cNvSpPr txBox="1"/>
          <p:nvPr/>
        </p:nvSpPr>
        <p:spPr>
          <a:xfrm>
            <a:off x="838200" y="2153151"/>
            <a:ext cx="2173747" cy="369332"/>
          </a:xfrm>
          <a:prstGeom prst="rect">
            <a:avLst/>
          </a:prstGeom>
          <a:noFill/>
        </p:spPr>
        <p:txBody>
          <a:bodyPr wrap="square" rtlCol="0">
            <a:spAutoFit/>
          </a:bodyPr>
          <a:lstStyle/>
          <a:p>
            <a:r>
              <a:rPr lang="fr-FR" b="1" u="sng" dirty="0" smtClean="0">
                <a:solidFill>
                  <a:schemeClr val="accent4"/>
                </a:solidFill>
              </a:rPr>
              <a:t>Ecrous à encoches</a:t>
            </a:r>
            <a:endParaRPr lang="en-US" b="1" u="sng" dirty="0">
              <a:solidFill>
                <a:schemeClr val="accent4"/>
              </a:solidFill>
            </a:endParaRPr>
          </a:p>
        </p:txBody>
      </p:sp>
      <p:sp>
        <p:nvSpPr>
          <p:cNvPr id="130" name="TextBox 129"/>
          <p:cNvSpPr txBox="1"/>
          <p:nvPr/>
        </p:nvSpPr>
        <p:spPr>
          <a:xfrm>
            <a:off x="256658" y="2494960"/>
            <a:ext cx="2173747" cy="369332"/>
          </a:xfrm>
          <a:prstGeom prst="rect">
            <a:avLst/>
          </a:prstGeom>
          <a:noFill/>
        </p:spPr>
        <p:txBody>
          <a:bodyPr wrap="square" rtlCol="0">
            <a:spAutoFit/>
          </a:bodyPr>
          <a:lstStyle/>
          <a:p>
            <a:pPr algn="ctr"/>
            <a:r>
              <a:rPr lang="fr-FR" b="1" u="sng" dirty="0" smtClean="0">
                <a:solidFill>
                  <a:srgbClr val="7030A0"/>
                </a:solidFill>
              </a:rPr>
              <a:t>Rondelle</a:t>
            </a:r>
            <a:endParaRPr lang="en-US" b="1" u="sng" dirty="0">
              <a:solidFill>
                <a:srgbClr val="7030A0"/>
              </a:solidFill>
            </a:endParaRPr>
          </a:p>
        </p:txBody>
      </p:sp>
      <p:sp>
        <p:nvSpPr>
          <p:cNvPr id="141" name="TextBox 140"/>
          <p:cNvSpPr txBox="1"/>
          <p:nvPr/>
        </p:nvSpPr>
        <p:spPr>
          <a:xfrm>
            <a:off x="838200" y="1447800"/>
            <a:ext cx="10495786" cy="369332"/>
          </a:xfrm>
          <a:prstGeom prst="rect">
            <a:avLst/>
          </a:prstGeom>
          <a:noFill/>
        </p:spPr>
        <p:txBody>
          <a:bodyPr wrap="square" rtlCol="0">
            <a:spAutoFit/>
          </a:bodyPr>
          <a:lstStyle/>
          <a:p>
            <a:r>
              <a:rPr lang="fr-FR" dirty="0" smtClean="0"/>
              <a:t>On distingue chaque composant par différentes couleurs.</a:t>
            </a:r>
            <a:endParaRPr lang="en-US" dirty="0"/>
          </a:p>
        </p:txBody>
      </p:sp>
      <p:sp>
        <p:nvSpPr>
          <p:cNvPr id="3" name="Freeform 2"/>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0"/>
          </p:nvPr>
        </p:nvSpPr>
        <p:spPr/>
        <p:txBody>
          <a:bodyPr/>
          <a:lstStyle/>
          <a:p>
            <a:fld id="{75749F5D-8248-470D-B6F8-89AC2F342B17}"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0657010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rotWithShape="1">
          <a:blip r:embed="rId2"/>
          <a:srcRect t="14088" r="54059"/>
          <a:stretch/>
        </p:blipFill>
        <p:spPr>
          <a:xfrm>
            <a:off x="3865144" y="1792500"/>
            <a:ext cx="4258937" cy="5026864"/>
          </a:xfrm>
          <a:prstGeom prst="rect">
            <a:avLst/>
          </a:prstGeom>
        </p:spPr>
      </p:pic>
      <p:sp>
        <p:nvSpPr>
          <p:cNvPr id="2" name="Title 1"/>
          <p:cNvSpPr>
            <a:spLocks noGrp="1"/>
          </p:cNvSpPr>
          <p:nvPr>
            <p:ph type="title"/>
          </p:nvPr>
        </p:nvSpPr>
        <p:spPr/>
        <p:txBody>
          <a:bodyPr/>
          <a:lstStyle/>
          <a:p>
            <a:r>
              <a:rPr lang="fr-FR" dirty="0" smtClean="0"/>
              <a:t>Ecrous </a:t>
            </a:r>
            <a:r>
              <a:rPr lang="fr-FR" dirty="0"/>
              <a:t>à </a:t>
            </a:r>
            <a:r>
              <a:rPr lang="fr-FR" dirty="0" smtClean="0"/>
              <a:t>encoches et </a:t>
            </a:r>
            <a:r>
              <a:rPr lang="fr-FR" dirty="0"/>
              <a:t>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58</a:t>
            </a:fld>
            <a:endParaRPr lang="en-US"/>
          </a:p>
        </p:txBody>
      </p:sp>
      <p:sp>
        <p:nvSpPr>
          <p:cNvPr id="129" name="TextBox 128"/>
          <p:cNvSpPr txBox="1"/>
          <p:nvPr/>
        </p:nvSpPr>
        <p:spPr>
          <a:xfrm>
            <a:off x="838200" y="2153151"/>
            <a:ext cx="2173747" cy="369332"/>
          </a:xfrm>
          <a:prstGeom prst="rect">
            <a:avLst/>
          </a:prstGeom>
          <a:noFill/>
        </p:spPr>
        <p:txBody>
          <a:bodyPr wrap="square" rtlCol="0">
            <a:spAutoFit/>
          </a:bodyPr>
          <a:lstStyle/>
          <a:p>
            <a:r>
              <a:rPr lang="fr-FR" b="1" u="sng" dirty="0" smtClean="0">
                <a:solidFill>
                  <a:schemeClr val="accent4"/>
                </a:solidFill>
              </a:rPr>
              <a:t>Ecrous à encoches</a:t>
            </a:r>
            <a:endParaRPr lang="en-US" b="1" u="sng" dirty="0">
              <a:solidFill>
                <a:schemeClr val="accent4"/>
              </a:solidFill>
            </a:endParaRPr>
          </a:p>
        </p:txBody>
      </p:sp>
      <p:sp>
        <p:nvSpPr>
          <p:cNvPr id="130" name="TextBox 129"/>
          <p:cNvSpPr txBox="1"/>
          <p:nvPr/>
        </p:nvSpPr>
        <p:spPr>
          <a:xfrm>
            <a:off x="256658" y="2494960"/>
            <a:ext cx="2173747" cy="369332"/>
          </a:xfrm>
          <a:prstGeom prst="rect">
            <a:avLst/>
          </a:prstGeom>
          <a:noFill/>
        </p:spPr>
        <p:txBody>
          <a:bodyPr wrap="square" rtlCol="0">
            <a:spAutoFit/>
          </a:bodyPr>
          <a:lstStyle/>
          <a:p>
            <a:pPr algn="ctr"/>
            <a:r>
              <a:rPr lang="fr-FR" b="1" u="sng" dirty="0" smtClean="0">
                <a:solidFill>
                  <a:srgbClr val="7030A0"/>
                </a:solidFill>
              </a:rPr>
              <a:t>Rondelle</a:t>
            </a:r>
            <a:endParaRPr lang="en-US" b="1" u="sng" dirty="0">
              <a:solidFill>
                <a:srgbClr val="7030A0"/>
              </a:solidFill>
            </a:endParaRPr>
          </a:p>
        </p:txBody>
      </p:sp>
      <p:sp>
        <p:nvSpPr>
          <p:cNvPr id="141" name="TextBox 140"/>
          <p:cNvSpPr txBox="1"/>
          <p:nvPr/>
        </p:nvSpPr>
        <p:spPr>
          <a:xfrm>
            <a:off x="838200" y="1447800"/>
            <a:ext cx="10495786" cy="369332"/>
          </a:xfrm>
          <a:prstGeom prst="rect">
            <a:avLst/>
          </a:prstGeom>
          <a:noFill/>
        </p:spPr>
        <p:txBody>
          <a:bodyPr wrap="square" rtlCol="0">
            <a:spAutoFit/>
          </a:bodyPr>
          <a:lstStyle/>
          <a:p>
            <a:r>
              <a:rPr lang="fr-FR" dirty="0" smtClean="0"/>
              <a:t>On distingue chaque composant par différentes couleurs.</a:t>
            </a:r>
            <a:endParaRPr lang="en-US" dirty="0" smtClean="0"/>
          </a:p>
        </p:txBody>
      </p:sp>
      <p:sp>
        <p:nvSpPr>
          <p:cNvPr id="3" name="Freeform 2"/>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464777" y="2858502"/>
            <a:ext cx="1496955" cy="369332"/>
          </a:xfrm>
          <a:prstGeom prst="rect">
            <a:avLst/>
          </a:prstGeom>
          <a:noFill/>
        </p:spPr>
        <p:txBody>
          <a:bodyPr wrap="square" rtlCol="0">
            <a:spAutoFit/>
          </a:bodyPr>
          <a:lstStyle/>
          <a:p>
            <a:pPr algn="ctr"/>
            <a:r>
              <a:rPr lang="fr-FR" b="1" u="sng" dirty="0" smtClean="0">
                <a:solidFill>
                  <a:schemeClr val="accent6"/>
                </a:solidFill>
              </a:rPr>
              <a:t>Arbre</a:t>
            </a:r>
            <a:endParaRPr lang="en-US" b="1" u="sng" dirty="0">
              <a:solidFill>
                <a:schemeClr val="accent6"/>
              </a:solidFill>
            </a:endParaRPr>
          </a:p>
        </p:txBody>
      </p:sp>
      <p:sp>
        <p:nvSpPr>
          <p:cNvPr id="8" name="Date Placeholder 7"/>
          <p:cNvSpPr>
            <a:spLocks noGrp="1"/>
          </p:cNvSpPr>
          <p:nvPr>
            <p:ph type="dt" sz="half" idx="10"/>
          </p:nvPr>
        </p:nvSpPr>
        <p:spPr/>
        <p:txBody>
          <a:bodyPr/>
          <a:lstStyle/>
          <a:p>
            <a:fld id="{C9E1D80D-01F3-4070-8FF1-36FA1A1142B8}"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6871326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a:t>
            </a:r>
            <a:r>
              <a:rPr lang="fr-FR" dirty="0"/>
              <a:t>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59</a:t>
            </a:fld>
            <a:endParaRPr lang="en-US"/>
          </a:p>
        </p:txBody>
      </p:sp>
      <p:sp>
        <p:nvSpPr>
          <p:cNvPr id="129" name="TextBox 128"/>
          <p:cNvSpPr txBox="1"/>
          <p:nvPr/>
        </p:nvSpPr>
        <p:spPr>
          <a:xfrm>
            <a:off x="838200" y="2153151"/>
            <a:ext cx="2173747" cy="369332"/>
          </a:xfrm>
          <a:prstGeom prst="rect">
            <a:avLst/>
          </a:prstGeom>
          <a:noFill/>
        </p:spPr>
        <p:txBody>
          <a:bodyPr wrap="square" rtlCol="0">
            <a:spAutoFit/>
          </a:bodyPr>
          <a:lstStyle/>
          <a:p>
            <a:r>
              <a:rPr lang="fr-FR" b="1" u="sng" dirty="0" smtClean="0">
                <a:solidFill>
                  <a:schemeClr val="accent4"/>
                </a:solidFill>
              </a:rPr>
              <a:t>Ecrous à encoches</a:t>
            </a:r>
            <a:endParaRPr lang="en-US" b="1" u="sng" dirty="0">
              <a:solidFill>
                <a:schemeClr val="accent4"/>
              </a:solidFill>
            </a:endParaRPr>
          </a:p>
        </p:txBody>
      </p:sp>
      <p:sp>
        <p:nvSpPr>
          <p:cNvPr id="130" name="TextBox 129"/>
          <p:cNvSpPr txBox="1"/>
          <p:nvPr/>
        </p:nvSpPr>
        <p:spPr>
          <a:xfrm>
            <a:off x="256658" y="2494960"/>
            <a:ext cx="2173747" cy="369332"/>
          </a:xfrm>
          <a:prstGeom prst="rect">
            <a:avLst/>
          </a:prstGeom>
          <a:noFill/>
        </p:spPr>
        <p:txBody>
          <a:bodyPr wrap="square" rtlCol="0">
            <a:spAutoFit/>
          </a:bodyPr>
          <a:lstStyle/>
          <a:p>
            <a:pPr algn="ctr"/>
            <a:r>
              <a:rPr lang="fr-FR" b="1" u="sng" dirty="0" smtClean="0">
                <a:solidFill>
                  <a:srgbClr val="7030A0"/>
                </a:solidFill>
              </a:rPr>
              <a:t>Rondelle</a:t>
            </a:r>
            <a:endParaRPr lang="en-US" b="1" u="sng" dirty="0">
              <a:solidFill>
                <a:srgbClr val="7030A0"/>
              </a:solidFill>
            </a:endParaRPr>
          </a:p>
        </p:txBody>
      </p:sp>
      <p:sp>
        <p:nvSpPr>
          <p:cNvPr id="141" name="TextBox 140"/>
          <p:cNvSpPr txBox="1"/>
          <p:nvPr/>
        </p:nvSpPr>
        <p:spPr>
          <a:xfrm>
            <a:off x="838200" y="1447800"/>
            <a:ext cx="10495786" cy="369332"/>
          </a:xfrm>
          <a:prstGeom prst="rect">
            <a:avLst/>
          </a:prstGeom>
          <a:noFill/>
        </p:spPr>
        <p:txBody>
          <a:bodyPr wrap="square" rtlCol="0">
            <a:spAutoFit/>
          </a:bodyPr>
          <a:lstStyle/>
          <a:p>
            <a:r>
              <a:rPr lang="fr-FR" dirty="0" smtClean="0"/>
              <a:t>On distingue chaque composant par différentes couleurs.</a:t>
            </a:r>
            <a:endParaRPr lang="en-US" dirty="0" smtClean="0"/>
          </a:p>
        </p:txBody>
      </p:sp>
      <p:grpSp>
        <p:nvGrpSpPr>
          <p:cNvPr id="8" name="Group 7"/>
          <p:cNvGrpSpPr/>
          <p:nvPr/>
        </p:nvGrpSpPr>
        <p:grpSpPr>
          <a:xfrm>
            <a:off x="3865144" y="1792500"/>
            <a:ext cx="4258937" cy="5026864"/>
            <a:chOff x="3865144" y="1792500"/>
            <a:chExt cx="4258937" cy="5026864"/>
          </a:xfrm>
        </p:grpSpPr>
        <p:pic>
          <p:nvPicPr>
            <p:cNvPr id="57" name="Picture 56"/>
            <p:cNvPicPr>
              <a:picLocks noChangeAspect="1"/>
            </p:cNvPicPr>
            <p:nvPr/>
          </p:nvPicPr>
          <p:blipFill rotWithShape="1">
            <a:blip r:embed="rId2"/>
            <a:srcRect t="14088" r="54059"/>
            <a:stretch/>
          </p:blipFill>
          <p:spPr>
            <a:xfrm>
              <a:off x="3865144" y="1792500"/>
              <a:ext cx="4258937" cy="5026864"/>
            </a:xfrm>
            <a:prstGeom prst="rect">
              <a:avLst/>
            </a:prstGeom>
          </p:spPr>
        </p:pic>
        <p:sp>
          <p:nvSpPr>
            <p:cNvPr id="110" name="Freeform 109"/>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p:cNvSpPr txBox="1"/>
          <p:nvPr/>
        </p:nvSpPr>
        <p:spPr>
          <a:xfrm>
            <a:off x="464777" y="2858502"/>
            <a:ext cx="1496955" cy="369332"/>
          </a:xfrm>
          <a:prstGeom prst="rect">
            <a:avLst/>
          </a:prstGeom>
          <a:noFill/>
        </p:spPr>
        <p:txBody>
          <a:bodyPr wrap="square" rtlCol="0">
            <a:spAutoFit/>
          </a:bodyPr>
          <a:lstStyle/>
          <a:p>
            <a:pPr algn="ctr"/>
            <a:r>
              <a:rPr lang="fr-FR" b="1" u="sng" dirty="0" smtClean="0">
                <a:solidFill>
                  <a:schemeClr val="accent6"/>
                </a:solidFill>
              </a:rPr>
              <a:t>Arbre</a:t>
            </a:r>
            <a:endParaRPr lang="en-US" b="1" u="sng" dirty="0">
              <a:solidFill>
                <a:schemeClr val="accent6"/>
              </a:solidFill>
            </a:endParaRPr>
          </a:p>
        </p:txBody>
      </p:sp>
      <p:sp>
        <p:nvSpPr>
          <p:cNvPr id="66" name="TextBox 65"/>
          <p:cNvSpPr txBox="1"/>
          <p:nvPr/>
        </p:nvSpPr>
        <p:spPr>
          <a:xfrm>
            <a:off x="717607" y="3252788"/>
            <a:ext cx="1496955" cy="369332"/>
          </a:xfrm>
          <a:prstGeom prst="rect">
            <a:avLst/>
          </a:prstGeom>
          <a:noFill/>
        </p:spPr>
        <p:txBody>
          <a:bodyPr wrap="square" rtlCol="0">
            <a:spAutoFit/>
          </a:bodyPr>
          <a:lstStyle/>
          <a:p>
            <a:pPr algn="ctr"/>
            <a:r>
              <a:rPr lang="fr-FR" b="1" u="sng" dirty="0" smtClean="0">
                <a:solidFill>
                  <a:schemeClr val="bg2">
                    <a:lumMod val="75000"/>
                  </a:schemeClr>
                </a:solidFill>
              </a:rPr>
              <a:t>Roulement</a:t>
            </a:r>
            <a:endParaRPr lang="en-US" b="1" u="sng" dirty="0">
              <a:solidFill>
                <a:schemeClr val="bg2">
                  <a:lumMod val="75000"/>
                </a:schemeClr>
              </a:solidFill>
            </a:endParaRPr>
          </a:p>
        </p:txBody>
      </p:sp>
      <p:sp>
        <p:nvSpPr>
          <p:cNvPr id="10" name="Date Placeholder 9"/>
          <p:cNvSpPr>
            <a:spLocks noGrp="1"/>
          </p:cNvSpPr>
          <p:nvPr>
            <p:ph type="dt" sz="half" idx="10"/>
          </p:nvPr>
        </p:nvSpPr>
        <p:spPr/>
        <p:txBody>
          <a:bodyPr/>
          <a:lstStyle/>
          <a:p>
            <a:fld id="{164676B8-93E9-4CA3-8F2A-A1F01151B777}" type="datetime7">
              <a:rPr lang="en-US" smtClean="0"/>
              <a:pPr/>
              <a:t>Nov-18</a:t>
            </a:fld>
            <a:endParaRPr lang="en-US"/>
          </a:p>
        </p:txBody>
      </p:sp>
      <p:sp>
        <p:nvSpPr>
          <p:cNvPr id="11" name="Footer Placeholder 10"/>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20289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pièces normalisées</a:t>
            </a:r>
            <a:endParaRPr lang="fr-FR" dirty="0"/>
          </a:p>
        </p:txBody>
      </p:sp>
      <p:sp>
        <p:nvSpPr>
          <p:cNvPr id="3" name="Espace réservé du contenu 2"/>
          <p:cNvSpPr>
            <a:spLocks noGrp="1"/>
          </p:cNvSpPr>
          <p:nvPr>
            <p:ph idx="1"/>
          </p:nvPr>
        </p:nvSpPr>
        <p:spPr>
          <a:xfrm>
            <a:off x="830578" y="1450620"/>
            <a:ext cx="5992915" cy="4813019"/>
          </a:xfrm>
        </p:spPr>
        <p:txBody>
          <a:bodyPr>
            <a:normAutofit fontScale="62500" lnSpcReduction="20000"/>
          </a:bodyPr>
          <a:lstStyle/>
          <a:p>
            <a:pPr marL="0" indent="0">
              <a:lnSpc>
                <a:spcPct val="120000"/>
              </a:lnSpc>
              <a:buNone/>
            </a:pPr>
            <a:r>
              <a:rPr lang="fr-FR" dirty="0"/>
              <a:t>On divise les pièces </a:t>
            </a:r>
            <a:r>
              <a:rPr lang="fr-FR" dirty="0" smtClean="0"/>
              <a:t>normalisées </a:t>
            </a:r>
            <a:r>
              <a:rPr lang="fr-FR" dirty="0"/>
              <a:t>dans ces 4 grandes catégories. </a:t>
            </a:r>
            <a:endParaRPr lang="fr-FR" dirty="0" smtClean="0"/>
          </a:p>
          <a:p>
            <a:pPr marL="514350" indent="-514350">
              <a:lnSpc>
                <a:spcPct val="120000"/>
              </a:lnSpc>
              <a:buFont typeface="+mj-lt"/>
              <a:buAutoNum type="arabicPeriod"/>
            </a:pPr>
            <a:r>
              <a:rPr lang="fr-FR" dirty="0" smtClean="0"/>
              <a:t>Pièces de fixation :</a:t>
            </a:r>
          </a:p>
          <a:p>
            <a:pPr marL="971550" lvl="1" indent="-514350">
              <a:lnSpc>
                <a:spcPct val="120000"/>
              </a:lnSpc>
              <a:buFont typeface="+mj-lt"/>
              <a:buAutoNum type="alphaLcParenR"/>
            </a:pPr>
            <a:r>
              <a:rPr lang="fr-FR" dirty="0" smtClean="0"/>
              <a:t>Par serrage : vis, écrous, goujons</a:t>
            </a:r>
          </a:p>
          <a:p>
            <a:pPr marL="971550" lvl="1" indent="-514350">
              <a:lnSpc>
                <a:spcPct val="120000"/>
              </a:lnSpc>
              <a:buFont typeface="+mj-lt"/>
              <a:buAutoNum type="alphaLcParenR"/>
            </a:pPr>
            <a:r>
              <a:rPr lang="fr-FR" dirty="0" smtClean="0"/>
              <a:t>Par </a:t>
            </a:r>
            <a:r>
              <a:rPr lang="fr-FR" dirty="0"/>
              <a:t>surfaces </a:t>
            </a:r>
            <a:r>
              <a:rPr lang="fr-FR" dirty="0" smtClean="0"/>
              <a:t>d’appui : </a:t>
            </a:r>
            <a:r>
              <a:rPr lang="fr-FR" dirty="0"/>
              <a:t>clavettes, goupilles, anneaux élastiques</a:t>
            </a:r>
            <a:endParaRPr lang="fr-FR" dirty="0" smtClean="0"/>
          </a:p>
          <a:p>
            <a:pPr marL="514350" indent="-514350">
              <a:lnSpc>
                <a:spcPct val="120000"/>
              </a:lnSpc>
              <a:buFont typeface="+mj-lt"/>
              <a:buAutoNum type="arabicPeriod"/>
            </a:pPr>
            <a:r>
              <a:rPr lang="fr-FR" dirty="0" smtClean="0"/>
              <a:t>Pièces de guidage en rotation : </a:t>
            </a:r>
            <a:br>
              <a:rPr lang="fr-FR" dirty="0" smtClean="0"/>
            </a:br>
            <a:r>
              <a:rPr lang="fr-FR" dirty="0" smtClean="0"/>
              <a:t>paliers, roulements</a:t>
            </a:r>
          </a:p>
          <a:p>
            <a:pPr marL="514350" indent="-514350">
              <a:lnSpc>
                <a:spcPct val="120000"/>
              </a:lnSpc>
              <a:buFont typeface="+mj-lt"/>
              <a:buAutoNum type="arabicPeriod"/>
            </a:pPr>
            <a:r>
              <a:rPr lang="fr-FR" dirty="0" smtClean="0"/>
              <a:t>Pièces d’étanchéité : </a:t>
            </a:r>
            <a:br>
              <a:rPr lang="fr-FR" dirty="0" smtClean="0"/>
            </a:br>
            <a:r>
              <a:rPr lang="fr-FR" dirty="0" smtClean="0"/>
              <a:t>joint torique, jointe à lèvres</a:t>
            </a:r>
            <a:endParaRPr lang="fr-FR" dirty="0"/>
          </a:p>
          <a:p>
            <a:pPr marL="514350" indent="-514350">
              <a:lnSpc>
                <a:spcPct val="120000"/>
              </a:lnSpc>
              <a:buFont typeface="+mj-lt"/>
              <a:buAutoNum type="arabicPeriod"/>
            </a:pPr>
            <a:r>
              <a:rPr lang="fr-FR" dirty="0" smtClean="0"/>
              <a:t>Pièces de transmission : </a:t>
            </a:r>
            <a:br>
              <a:rPr lang="fr-FR" dirty="0" smtClean="0"/>
            </a:br>
            <a:r>
              <a:rPr lang="fr-FR" dirty="0"/>
              <a:t>poulies-courroie, </a:t>
            </a:r>
            <a:r>
              <a:rPr lang="fr-FR" dirty="0" smtClean="0"/>
              <a:t>chaîne, </a:t>
            </a:r>
            <a:r>
              <a:rPr lang="fr-FR" dirty="0"/>
              <a:t>engrenages</a:t>
            </a:r>
            <a:endParaRPr lang="fr-FR" dirty="0" smtClean="0"/>
          </a:p>
          <a:p>
            <a:pPr marL="0" indent="0">
              <a:lnSpc>
                <a:spcPct val="120000"/>
              </a:lnSpc>
              <a:buNone/>
            </a:pPr>
            <a:r>
              <a:rPr lang="fr-FR" dirty="0" smtClean="0"/>
              <a:t>On </a:t>
            </a:r>
            <a:r>
              <a:rPr lang="fr-FR" dirty="0"/>
              <a:t>a </a:t>
            </a:r>
            <a:r>
              <a:rPr lang="fr-FR" dirty="0" smtClean="0"/>
              <a:t>choisi </a:t>
            </a:r>
            <a:r>
              <a:rPr lang="fr-FR" dirty="0"/>
              <a:t>de n’inclure que </a:t>
            </a:r>
            <a:r>
              <a:rPr lang="fr-FR" dirty="0" smtClean="0"/>
              <a:t>les pièces </a:t>
            </a:r>
            <a:r>
              <a:rPr lang="fr-FR" dirty="0"/>
              <a:t>normalisées </a:t>
            </a:r>
            <a:r>
              <a:rPr lang="fr-FR" dirty="0" smtClean="0"/>
              <a:t>le </a:t>
            </a:r>
            <a:r>
              <a:rPr lang="fr-FR" dirty="0"/>
              <a:t>plus souvent rencontrées et leurs descriptions associées, dans les trois présentations  suivantes, comme </a:t>
            </a:r>
            <a:r>
              <a:rPr lang="fr-FR" dirty="0" smtClean="0"/>
              <a:t>indiquer sur </a:t>
            </a:r>
            <a:r>
              <a:rPr lang="fr-FR" dirty="0"/>
              <a:t>la figure.</a:t>
            </a:r>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6</a:t>
            </a:fld>
            <a:endParaRPr lang="en-US"/>
          </a:p>
        </p:txBody>
      </p:sp>
      <p:graphicFrame>
        <p:nvGraphicFramePr>
          <p:cNvPr id="5" name="Diagramme 4"/>
          <p:cNvGraphicFramePr/>
          <p:nvPr>
            <p:extLst>
              <p:ext uri="{D42A27DB-BD31-4B8C-83A1-F6EECF244321}">
                <p14:modId xmlns:p14="http://schemas.microsoft.com/office/powerpoint/2010/main" val="4012513969"/>
              </p:ext>
            </p:extLst>
          </p:nvPr>
        </p:nvGraphicFramePr>
        <p:xfrm>
          <a:off x="4906736" y="1004207"/>
          <a:ext cx="7968344" cy="5331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utoShape 2" descr="Image associée"/>
          <p:cNvSpPr>
            <a:spLocks noChangeAspect="1" noChangeArrowheads="1"/>
          </p:cNvSpPr>
          <p:nvPr/>
        </p:nvSpPr>
        <p:spPr bwMode="auto">
          <a:xfrm>
            <a:off x="155575" y="-2536825"/>
            <a:ext cx="5495925" cy="5295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Date Placeholder 6"/>
          <p:cNvSpPr>
            <a:spLocks noGrp="1"/>
          </p:cNvSpPr>
          <p:nvPr>
            <p:ph type="dt" sz="half" idx="10"/>
          </p:nvPr>
        </p:nvSpPr>
        <p:spPr/>
        <p:txBody>
          <a:bodyPr/>
          <a:lstStyle/>
          <a:p>
            <a:fld id="{0486C3EE-1130-454B-AD7E-1951225B2891}"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
        <p:nvSpPr>
          <p:cNvPr id="9" name="ZoneTexte 8"/>
          <p:cNvSpPr txBox="1"/>
          <p:nvPr/>
        </p:nvSpPr>
        <p:spPr>
          <a:xfrm>
            <a:off x="589280" y="1598686"/>
            <a:ext cx="5622736" cy="4708981"/>
          </a:xfrm>
          <a:prstGeom prst="rect">
            <a:avLst/>
          </a:prstGeom>
          <a:solidFill>
            <a:schemeClr val="bg1"/>
          </a:solidFill>
          <a:ln w="19050">
            <a:solidFill>
              <a:srgbClr val="FF0000"/>
            </a:solidFill>
          </a:ln>
        </p:spPr>
        <p:txBody>
          <a:bodyPr wrap="square" rtlCol="0">
            <a:spAutoFit/>
          </a:bodyPr>
          <a:lstStyle/>
          <a:p>
            <a:pPr algn="ctr"/>
            <a:r>
              <a:rPr lang="fr-FR" b="1" dirty="0" smtClean="0">
                <a:solidFill>
                  <a:srgbClr val="FF0000"/>
                </a:solidFill>
              </a:rPr>
              <a:t>NOTE : Rappel du but ultérieur de ces présentations </a:t>
            </a:r>
          </a:p>
          <a:p>
            <a:pPr algn="ctr"/>
            <a:endParaRPr lang="fr-FR" sz="1200" b="1" dirty="0" smtClean="0">
              <a:solidFill>
                <a:srgbClr val="FF0000"/>
              </a:solidFill>
            </a:endParaRPr>
          </a:p>
          <a:p>
            <a:r>
              <a:rPr lang="fr-FR" dirty="0" smtClean="0">
                <a:solidFill>
                  <a:srgbClr val="FF0000"/>
                </a:solidFill>
              </a:rPr>
              <a:t>Le but de ces présentations </a:t>
            </a:r>
            <a:r>
              <a:rPr lang="fr-FR" b="1" dirty="0" smtClean="0">
                <a:solidFill>
                  <a:srgbClr val="FF0000"/>
                </a:solidFill>
              </a:rPr>
              <a:t>n’est pas </a:t>
            </a:r>
            <a:r>
              <a:rPr lang="fr-FR" dirty="0" smtClean="0">
                <a:solidFill>
                  <a:srgbClr val="FF0000"/>
                </a:solidFill>
              </a:rPr>
              <a:t>de faire de vous de grands savants de tous les détails géométriques et encore moins des détails reliés avec le dimensionnement où la modélisation de ces pièces. </a:t>
            </a:r>
          </a:p>
          <a:p>
            <a:endParaRPr lang="fr-FR" dirty="0">
              <a:solidFill>
                <a:srgbClr val="FF0000"/>
              </a:solidFill>
            </a:endParaRPr>
          </a:p>
          <a:p>
            <a:r>
              <a:rPr lang="fr-FR" dirty="0" smtClean="0">
                <a:solidFill>
                  <a:srgbClr val="FF0000"/>
                </a:solidFill>
              </a:rPr>
              <a:t>Ces présentations vont accomplir leur but, si à la fin de la lecture :</a:t>
            </a:r>
          </a:p>
          <a:p>
            <a:pPr marL="342900" indent="-342900">
              <a:buAutoNum type="arabicPeriod"/>
            </a:pPr>
            <a:r>
              <a:rPr lang="fr-FR" dirty="0" smtClean="0">
                <a:solidFill>
                  <a:srgbClr val="FF0000"/>
                </a:solidFill>
              </a:rPr>
              <a:t>(le principal :) Vous </a:t>
            </a:r>
            <a:r>
              <a:rPr lang="fr-FR" dirty="0">
                <a:solidFill>
                  <a:srgbClr val="FF0000"/>
                </a:solidFill>
              </a:rPr>
              <a:t>êtes </a:t>
            </a:r>
            <a:r>
              <a:rPr lang="fr-FR" dirty="0" smtClean="0">
                <a:solidFill>
                  <a:srgbClr val="FF0000"/>
                </a:solidFill>
              </a:rPr>
              <a:t>capables de comprendre les formes géométriques et reconnaître les pièces normalisées ;</a:t>
            </a:r>
          </a:p>
          <a:p>
            <a:pPr marL="342900" indent="-342900">
              <a:buAutoNum type="arabicPeriod"/>
            </a:pPr>
            <a:r>
              <a:rPr lang="fr-FR" dirty="0" smtClean="0">
                <a:solidFill>
                  <a:srgbClr val="FF0000"/>
                </a:solidFill>
              </a:rPr>
              <a:t>Et (pour continuer vos études comme ingénieurs : ) d’apprécier une partie de l’ensemble des connaissances que nous devrons acquérir pour continuer l’étude de phénomènes physiques reliés au génie mécanique  </a:t>
            </a:r>
            <a:endParaRPr lang="fr-FR" dirty="0">
              <a:solidFill>
                <a:srgbClr val="FF0000"/>
              </a:solidFill>
            </a:endParaRPr>
          </a:p>
        </p:txBody>
      </p:sp>
    </p:spTree>
    <p:extLst>
      <p:ext uri="{BB962C8B-B14F-4D97-AF65-F5344CB8AC3E}">
        <p14:creationId xmlns:p14="http://schemas.microsoft.com/office/powerpoint/2010/main" val="32011433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rotWithShape="1">
          <a:blip r:embed="rId2"/>
          <a:srcRect t="14088" r="54059"/>
          <a:stretch/>
        </p:blipFill>
        <p:spPr>
          <a:xfrm>
            <a:off x="3865144" y="1792500"/>
            <a:ext cx="4258937" cy="5026864"/>
          </a:xfrm>
          <a:prstGeom prst="rect">
            <a:avLst/>
          </a:prstGeom>
        </p:spPr>
      </p:pic>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60</a:t>
            </a:fld>
            <a:endParaRPr lang="en-US"/>
          </a:p>
        </p:txBody>
      </p:sp>
      <p:sp>
        <p:nvSpPr>
          <p:cNvPr id="110" name="Freeform 109"/>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838200" y="2153151"/>
            <a:ext cx="2173747" cy="369332"/>
          </a:xfrm>
          <a:prstGeom prst="rect">
            <a:avLst/>
          </a:prstGeom>
          <a:noFill/>
        </p:spPr>
        <p:txBody>
          <a:bodyPr wrap="square" rtlCol="0">
            <a:spAutoFit/>
          </a:bodyPr>
          <a:lstStyle/>
          <a:p>
            <a:r>
              <a:rPr lang="fr-FR" b="1" u="sng" dirty="0" smtClean="0">
                <a:solidFill>
                  <a:schemeClr val="accent4"/>
                </a:solidFill>
              </a:rPr>
              <a:t>Ecrous à encoches</a:t>
            </a:r>
            <a:endParaRPr lang="en-US" b="1" u="sng" dirty="0">
              <a:solidFill>
                <a:schemeClr val="accent4"/>
              </a:solidFill>
            </a:endParaRPr>
          </a:p>
        </p:txBody>
      </p:sp>
      <p:sp>
        <p:nvSpPr>
          <p:cNvPr id="130" name="TextBox 129"/>
          <p:cNvSpPr txBox="1"/>
          <p:nvPr/>
        </p:nvSpPr>
        <p:spPr>
          <a:xfrm>
            <a:off x="256658" y="2494960"/>
            <a:ext cx="2173747" cy="369332"/>
          </a:xfrm>
          <a:prstGeom prst="rect">
            <a:avLst/>
          </a:prstGeom>
          <a:noFill/>
        </p:spPr>
        <p:txBody>
          <a:bodyPr wrap="square" rtlCol="0">
            <a:spAutoFit/>
          </a:bodyPr>
          <a:lstStyle/>
          <a:p>
            <a:pPr algn="ctr"/>
            <a:r>
              <a:rPr lang="fr-FR" b="1" u="sng" dirty="0" smtClean="0">
                <a:solidFill>
                  <a:srgbClr val="7030A0"/>
                </a:solidFill>
              </a:rPr>
              <a:t>Rondelle</a:t>
            </a:r>
            <a:endParaRPr lang="en-US" b="1" u="sng" dirty="0">
              <a:solidFill>
                <a:srgbClr val="7030A0"/>
              </a:solidFill>
            </a:endParaRPr>
          </a:p>
        </p:txBody>
      </p:sp>
      <p:sp>
        <p:nvSpPr>
          <p:cNvPr id="141" name="TextBox 140"/>
          <p:cNvSpPr txBox="1"/>
          <p:nvPr/>
        </p:nvSpPr>
        <p:spPr>
          <a:xfrm>
            <a:off x="838200" y="1447800"/>
            <a:ext cx="10495786" cy="369332"/>
          </a:xfrm>
          <a:prstGeom prst="rect">
            <a:avLst/>
          </a:prstGeom>
          <a:noFill/>
        </p:spPr>
        <p:txBody>
          <a:bodyPr wrap="square" rtlCol="0">
            <a:spAutoFit/>
          </a:bodyPr>
          <a:lstStyle/>
          <a:p>
            <a:r>
              <a:rPr lang="fr-FR" dirty="0" smtClean="0"/>
              <a:t>On distingue chaque composant par différentes couleurs.</a:t>
            </a:r>
            <a:endParaRPr lang="en-US" dirty="0" smtClean="0"/>
          </a:p>
        </p:txBody>
      </p:sp>
      <p:sp>
        <p:nvSpPr>
          <p:cNvPr id="58" name="Freeform 57"/>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464777" y="2858502"/>
            <a:ext cx="1496955" cy="369332"/>
          </a:xfrm>
          <a:prstGeom prst="rect">
            <a:avLst/>
          </a:prstGeom>
          <a:noFill/>
        </p:spPr>
        <p:txBody>
          <a:bodyPr wrap="square" rtlCol="0">
            <a:spAutoFit/>
          </a:bodyPr>
          <a:lstStyle/>
          <a:p>
            <a:pPr algn="ctr"/>
            <a:r>
              <a:rPr lang="fr-FR" b="1" u="sng" dirty="0" smtClean="0">
                <a:solidFill>
                  <a:schemeClr val="accent6"/>
                </a:solidFill>
              </a:rPr>
              <a:t>Arbre</a:t>
            </a:r>
            <a:endParaRPr lang="en-US" b="1" u="sng" dirty="0">
              <a:solidFill>
                <a:schemeClr val="accent6"/>
              </a:solidFill>
            </a:endParaRPr>
          </a:p>
        </p:txBody>
      </p:sp>
      <p:sp>
        <p:nvSpPr>
          <p:cNvPr id="66" name="TextBox 65"/>
          <p:cNvSpPr txBox="1"/>
          <p:nvPr/>
        </p:nvSpPr>
        <p:spPr>
          <a:xfrm>
            <a:off x="717607" y="3252788"/>
            <a:ext cx="1496955" cy="369332"/>
          </a:xfrm>
          <a:prstGeom prst="rect">
            <a:avLst/>
          </a:prstGeom>
          <a:noFill/>
        </p:spPr>
        <p:txBody>
          <a:bodyPr wrap="square" rtlCol="0">
            <a:spAutoFit/>
          </a:bodyPr>
          <a:lstStyle/>
          <a:p>
            <a:pPr algn="ctr"/>
            <a:r>
              <a:rPr lang="fr-FR" b="1" u="sng" dirty="0" smtClean="0">
                <a:solidFill>
                  <a:schemeClr val="bg2">
                    <a:lumMod val="75000"/>
                  </a:schemeClr>
                </a:solidFill>
              </a:rPr>
              <a:t>Roulement</a:t>
            </a:r>
            <a:endParaRPr lang="en-US" b="1" u="sng" dirty="0">
              <a:solidFill>
                <a:schemeClr val="bg2">
                  <a:lumMod val="75000"/>
                </a:schemeClr>
              </a:solidFill>
            </a:endParaRPr>
          </a:p>
        </p:txBody>
      </p:sp>
      <p:sp>
        <p:nvSpPr>
          <p:cNvPr id="17" name="TextBox 16"/>
          <p:cNvSpPr txBox="1"/>
          <p:nvPr/>
        </p:nvSpPr>
        <p:spPr>
          <a:xfrm>
            <a:off x="6194109" y="5642372"/>
            <a:ext cx="2889949" cy="1200329"/>
          </a:xfrm>
          <a:prstGeom prst="rect">
            <a:avLst/>
          </a:prstGeom>
          <a:noFill/>
          <a:ln>
            <a:noFill/>
          </a:ln>
        </p:spPr>
        <p:txBody>
          <a:bodyPr wrap="square" rtlCol="0">
            <a:spAutoFit/>
          </a:bodyPr>
          <a:lstStyle/>
          <a:p>
            <a:r>
              <a:rPr lang="fr-FR" dirty="0" smtClean="0">
                <a:solidFill>
                  <a:schemeClr val="accent6"/>
                </a:solidFill>
              </a:rPr>
              <a:t>Coupe locale à la rainure de l’arbre</a:t>
            </a:r>
            <a:r>
              <a:rPr lang="fr-FR" dirty="0" smtClean="0"/>
              <a:t> où la dent se loge.</a:t>
            </a:r>
          </a:p>
          <a:p>
            <a:r>
              <a:rPr lang="fr-FR" dirty="0" smtClean="0"/>
              <a:t>Le filetage de l’arbre derrière la rainure est visible</a:t>
            </a:r>
            <a:endParaRPr lang="en-US" dirty="0"/>
          </a:p>
        </p:txBody>
      </p:sp>
      <p:cxnSp>
        <p:nvCxnSpPr>
          <p:cNvPr id="18" name="Straight Arrow Connector 17"/>
          <p:cNvCxnSpPr/>
          <p:nvPr/>
        </p:nvCxnSpPr>
        <p:spPr>
          <a:xfrm flipH="1" flipV="1">
            <a:off x="5212557" y="3622121"/>
            <a:ext cx="1073943" cy="218035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76591" y="1874401"/>
            <a:ext cx="1194791" cy="923330"/>
          </a:xfrm>
          <a:prstGeom prst="rect">
            <a:avLst/>
          </a:prstGeom>
          <a:noFill/>
          <a:ln>
            <a:noFill/>
          </a:ln>
        </p:spPr>
        <p:txBody>
          <a:bodyPr wrap="square" rtlCol="0">
            <a:spAutoFit/>
          </a:bodyPr>
          <a:lstStyle/>
          <a:p>
            <a:r>
              <a:rPr lang="fr-FR" dirty="0" smtClean="0">
                <a:solidFill>
                  <a:srgbClr val="7030A0"/>
                </a:solidFill>
              </a:rPr>
              <a:t>Languette pliée </a:t>
            </a:r>
            <a:r>
              <a:rPr lang="fr-FR" dirty="0" smtClean="0"/>
              <a:t>dans l’</a:t>
            </a:r>
            <a:r>
              <a:rPr lang="fr-FR" dirty="0" smtClean="0">
                <a:solidFill>
                  <a:schemeClr val="accent4"/>
                </a:solidFill>
              </a:rPr>
              <a:t>encoche</a:t>
            </a:r>
            <a:r>
              <a:rPr lang="fr-FR" dirty="0" smtClean="0">
                <a:solidFill>
                  <a:srgbClr val="7030A0"/>
                </a:solidFill>
              </a:rPr>
              <a:t> </a:t>
            </a:r>
          </a:p>
        </p:txBody>
      </p:sp>
      <p:pic>
        <p:nvPicPr>
          <p:cNvPr id="22" name="Picture 4" descr="Image result for bearing locknu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0674"/>
          <a:stretch/>
        </p:blipFill>
        <p:spPr bwMode="auto">
          <a:xfrm>
            <a:off x="8545328" y="2447675"/>
            <a:ext cx="3213252" cy="327870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H="1">
            <a:off x="5212556" y="2092325"/>
            <a:ext cx="1764036" cy="58181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044488" y="2119355"/>
            <a:ext cx="1514332" cy="104228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8220167" y="3710939"/>
            <a:ext cx="1120358" cy="204706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Date Placeholder 7"/>
          <p:cNvSpPr>
            <a:spLocks noGrp="1"/>
          </p:cNvSpPr>
          <p:nvPr>
            <p:ph type="dt" sz="half" idx="10"/>
          </p:nvPr>
        </p:nvSpPr>
        <p:spPr/>
        <p:txBody>
          <a:bodyPr/>
          <a:lstStyle/>
          <a:p>
            <a:fld id="{E0121223-C5B8-435F-A0E7-E9ADD3871706}"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0211343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rotWithShape="1">
          <a:blip r:embed="rId2"/>
          <a:srcRect t="14088" r="54059"/>
          <a:stretch/>
        </p:blipFill>
        <p:spPr>
          <a:xfrm>
            <a:off x="3865144" y="1792500"/>
            <a:ext cx="4258937" cy="5026864"/>
          </a:xfrm>
          <a:prstGeom prst="rect">
            <a:avLst/>
          </a:prstGeom>
        </p:spPr>
      </p:pic>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61</a:t>
            </a:fld>
            <a:endParaRPr lang="en-US"/>
          </a:p>
        </p:txBody>
      </p:sp>
      <p:sp>
        <p:nvSpPr>
          <p:cNvPr id="110" name="Freeform 109"/>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838200" y="2153151"/>
            <a:ext cx="2173747" cy="369332"/>
          </a:xfrm>
          <a:prstGeom prst="rect">
            <a:avLst/>
          </a:prstGeom>
          <a:noFill/>
        </p:spPr>
        <p:txBody>
          <a:bodyPr wrap="square" rtlCol="0">
            <a:spAutoFit/>
          </a:bodyPr>
          <a:lstStyle/>
          <a:p>
            <a:r>
              <a:rPr lang="fr-FR" b="1" u="sng" dirty="0" smtClean="0">
                <a:solidFill>
                  <a:schemeClr val="accent4"/>
                </a:solidFill>
              </a:rPr>
              <a:t>Ecrous à encoches</a:t>
            </a:r>
            <a:endParaRPr lang="en-US" b="1" u="sng" dirty="0">
              <a:solidFill>
                <a:schemeClr val="accent4"/>
              </a:solidFill>
            </a:endParaRPr>
          </a:p>
        </p:txBody>
      </p:sp>
      <p:sp>
        <p:nvSpPr>
          <p:cNvPr id="130" name="TextBox 129"/>
          <p:cNvSpPr txBox="1"/>
          <p:nvPr/>
        </p:nvSpPr>
        <p:spPr>
          <a:xfrm>
            <a:off x="256658" y="2494960"/>
            <a:ext cx="2173747" cy="369332"/>
          </a:xfrm>
          <a:prstGeom prst="rect">
            <a:avLst/>
          </a:prstGeom>
          <a:noFill/>
        </p:spPr>
        <p:txBody>
          <a:bodyPr wrap="square" rtlCol="0">
            <a:spAutoFit/>
          </a:bodyPr>
          <a:lstStyle/>
          <a:p>
            <a:pPr algn="ctr"/>
            <a:r>
              <a:rPr lang="fr-FR" b="1" u="sng" dirty="0" smtClean="0">
                <a:solidFill>
                  <a:srgbClr val="7030A0"/>
                </a:solidFill>
              </a:rPr>
              <a:t>Rondelle</a:t>
            </a:r>
            <a:endParaRPr lang="en-US" b="1" u="sng" dirty="0">
              <a:solidFill>
                <a:srgbClr val="7030A0"/>
              </a:solidFill>
            </a:endParaRPr>
          </a:p>
        </p:txBody>
      </p:sp>
      <p:sp>
        <p:nvSpPr>
          <p:cNvPr id="141" name="TextBox 140"/>
          <p:cNvSpPr txBox="1"/>
          <p:nvPr/>
        </p:nvSpPr>
        <p:spPr>
          <a:xfrm>
            <a:off x="838200" y="1447800"/>
            <a:ext cx="10495786" cy="369332"/>
          </a:xfrm>
          <a:prstGeom prst="rect">
            <a:avLst/>
          </a:prstGeom>
          <a:noFill/>
        </p:spPr>
        <p:txBody>
          <a:bodyPr wrap="square" rtlCol="0">
            <a:spAutoFit/>
          </a:bodyPr>
          <a:lstStyle/>
          <a:p>
            <a:r>
              <a:rPr lang="fr-FR" dirty="0" smtClean="0"/>
              <a:t>On distingue chaque composant par différentes couleurs.</a:t>
            </a:r>
            <a:endParaRPr lang="en-US" dirty="0"/>
          </a:p>
        </p:txBody>
      </p:sp>
      <p:sp>
        <p:nvSpPr>
          <p:cNvPr id="58" name="Freeform 57"/>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464777" y="2858502"/>
            <a:ext cx="1496955" cy="369332"/>
          </a:xfrm>
          <a:prstGeom prst="rect">
            <a:avLst/>
          </a:prstGeom>
          <a:noFill/>
        </p:spPr>
        <p:txBody>
          <a:bodyPr wrap="square" rtlCol="0">
            <a:spAutoFit/>
          </a:bodyPr>
          <a:lstStyle/>
          <a:p>
            <a:pPr algn="ctr"/>
            <a:r>
              <a:rPr lang="fr-FR" b="1" u="sng" dirty="0" smtClean="0">
                <a:solidFill>
                  <a:schemeClr val="accent6"/>
                </a:solidFill>
              </a:rPr>
              <a:t>Arbre</a:t>
            </a:r>
            <a:endParaRPr lang="en-US" b="1" u="sng" dirty="0">
              <a:solidFill>
                <a:schemeClr val="accent6"/>
              </a:solidFill>
            </a:endParaRPr>
          </a:p>
        </p:txBody>
      </p:sp>
      <p:sp>
        <p:nvSpPr>
          <p:cNvPr id="66" name="TextBox 65"/>
          <p:cNvSpPr txBox="1"/>
          <p:nvPr/>
        </p:nvSpPr>
        <p:spPr>
          <a:xfrm>
            <a:off x="717607" y="3252788"/>
            <a:ext cx="1496955" cy="369332"/>
          </a:xfrm>
          <a:prstGeom prst="rect">
            <a:avLst/>
          </a:prstGeom>
          <a:noFill/>
        </p:spPr>
        <p:txBody>
          <a:bodyPr wrap="square" rtlCol="0">
            <a:spAutoFit/>
          </a:bodyPr>
          <a:lstStyle/>
          <a:p>
            <a:pPr algn="ctr"/>
            <a:r>
              <a:rPr lang="fr-FR" b="1" u="sng" dirty="0" smtClean="0">
                <a:solidFill>
                  <a:schemeClr val="bg2">
                    <a:lumMod val="75000"/>
                  </a:schemeClr>
                </a:solidFill>
              </a:rPr>
              <a:t>Roulement</a:t>
            </a:r>
            <a:endParaRPr lang="en-US" b="1" u="sng" dirty="0">
              <a:solidFill>
                <a:schemeClr val="bg2">
                  <a:lumMod val="75000"/>
                </a:schemeClr>
              </a:solidFill>
            </a:endParaRPr>
          </a:p>
        </p:txBody>
      </p:sp>
      <p:sp>
        <p:nvSpPr>
          <p:cNvPr id="17" name="TextBox 16"/>
          <p:cNvSpPr txBox="1"/>
          <p:nvPr/>
        </p:nvSpPr>
        <p:spPr>
          <a:xfrm>
            <a:off x="6194109" y="5642372"/>
            <a:ext cx="2889949" cy="1200329"/>
          </a:xfrm>
          <a:prstGeom prst="rect">
            <a:avLst/>
          </a:prstGeom>
          <a:noFill/>
          <a:ln>
            <a:noFill/>
          </a:ln>
        </p:spPr>
        <p:txBody>
          <a:bodyPr wrap="square" rtlCol="0">
            <a:spAutoFit/>
          </a:bodyPr>
          <a:lstStyle/>
          <a:p>
            <a:r>
              <a:rPr lang="fr-FR" dirty="0" smtClean="0">
                <a:solidFill>
                  <a:schemeClr val="accent6"/>
                </a:solidFill>
              </a:rPr>
              <a:t>Coupe locale à la rainure de l’arbre</a:t>
            </a:r>
            <a:r>
              <a:rPr lang="fr-FR" dirty="0" smtClean="0"/>
              <a:t> où la dent se loge.</a:t>
            </a:r>
          </a:p>
          <a:p>
            <a:r>
              <a:rPr lang="fr-FR" dirty="0" smtClean="0"/>
              <a:t>Le filetage de l’arbre derrière la rainure est visible</a:t>
            </a:r>
            <a:endParaRPr lang="en-US" dirty="0"/>
          </a:p>
        </p:txBody>
      </p:sp>
      <p:cxnSp>
        <p:nvCxnSpPr>
          <p:cNvPr id="18" name="Straight Arrow Connector 17"/>
          <p:cNvCxnSpPr/>
          <p:nvPr/>
        </p:nvCxnSpPr>
        <p:spPr>
          <a:xfrm flipH="1" flipV="1">
            <a:off x="5212557" y="3622121"/>
            <a:ext cx="1073943" cy="218035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76591" y="1874401"/>
            <a:ext cx="1194791" cy="923330"/>
          </a:xfrm>
          <a:prstGeom prst="rect">
            <a:avLst/>
          </a:prstGeom>
          <a:noFill/>
          <a:ln>
            <a:noFill/>
          </a:ln>
        </p:spPr>
        <p:txBody>
          <a:bodyPr wrap="square" rtlCol="0">
            <a:spAutoFit/>
          </a:bodyPr>
          <a:lstStyle/>
          <a:p>
            <a:r>
              <a:rPr lang="fr-FR" dirty="0" smtClean="0">
                <a:solidFill>
                  <a:srgbClr val="7030A0"/>
                </a:solidFill>
              </a:rPr>
              <a:t>Languette pliée </a:t>
            </a:r>
            <a:r>
              <a:rPr lang="fr-FR" dirty="0" smtClean="0"/>
              <a:t>dans l’</a:t>
            </a:r>
            <a:r>
              <a:rPr lang="fr-FR" dirty="0" smtClean="0">
                <a:solidFill>
                  <a:schemeClr val="accent4"/>
                </a:solidFill>
              </a:rPr>
              <a:t>encoche</a:t>
            </a:r>
            <a:r>
              <a:rPr lang="fr-FR" dirty="0" smtClean="0">
                <a:solidFill>
                  <a:srgbClr val="7030A0"/>
                </a:solidFill>
              </a:rPr>
              <a:t> </a:t>
            </a:r>
          </a:p>
        </p:txBody>
      </p:sp>
      <p:pic>
        <p:nvPicPr>
          <p:cNvPr id="22" name="Picture 4" descr="Image result for bearing locknu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0674"/>
          <a:stretch/>
        </p:blipFill>
        <p:spPr bwMode="auto">
          <a:xfrm>
            <a:off x="8545328" y="2447675"/>
            <a:ext cx="3213252" cy="327870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H="1">
            <a:off x="5212556" y="2092325"/>
            <a:ext cx="1764036" cy="58181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044488" y="2119355"/>
            <a:ext cx="1514332" cy="104228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8220167" y="3710939"/>
            <a:ext cx="1120358" cy="204706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6"/>
          <p:cNvSpPr txBox="1"/>
          <p:nvPr/>
        </p:nvSpPr>
        <p:spPr>
          <a:xfrm>
            <a:off x="299871" y="3597292"/>
            <a:ext cx="4086894" cy="3139321"/>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(a) Trouvez l</a:t>
            </a:r>
            <a:r>
              <a:rPr lang="fr-FR" i="1" dirty="0" smtClean="0">
                <a:solidFill>
                  <a:srgbClr val="FF0000"/>
                </a:solidFill>
              </a:rPr>
              <a:t>es écrous à encoches </a:t>
            </a:r>
            <a:r>
              <a:rPr lang="fr-FR" dirty="0" smtClean="0">
                <a:solidFill>
                  <a:srgbClr val="FF0000"/>
                </a:solidFill>
              </a:rPr>
              <a:t>sur le dessin de la première de couverture et sur le dessin de la page 4 (attention : il y a une page 3bis) de votre « Recueil A3 ». Combien d’encoches conte-t-on à la page 5 ? </a:t>
            </a:r>
          </a:p>
          <a:p>
            <a:pPr algn="ctr"/>
            <a:r>
              <a:rPr lang="fr-FR" dirty="0" smtClean="0">
                <a:solidFill>
                  <a:srgbClr val="FF0000"/>
                </a:solidFill>
              </a:rPr>
              <a:t>(</a:t>
            </a:r>
            <a:r>
              <a:rPr lang="fr-FR" dirty="0">
                <a:solidFill>
                  <a:srgbClr val="FF0000"/>
                </a:solidFill>
              </a:rPr>
              <a:t>Note : C’est très important de savoir la réponse à cette question</a:t>
            </a:r>
            <a:r>
              <a:rPr lang="fr-FR" dirty="0" smtClean="0">
                <a:solidFill>
                  <a:srgbClr val="FF0000"/>
                </a:solidFill>
              </a:rPr>
              <a:t>)</a:t>
            </a:r>
          </a:p>
          <a:p>
            <a:pPr algn="ctr"/>
            <a:r>
              <a:rPr lang="fr-FR" dirty="0" smtClean="0">
                <a:solidFill>
                  <a:srgbClr val="FF0000"/>
                </a:solidFill>
              </a:rPr>
              <a:t>(b) Expliquez le fonctionnement de l’ensemble écrous/frein-rondelle </a:t>
            </a:r>
            <a:endParaRPr lang="fr-FR" dirty="0">
              <a:solidFill>
                <a:srgbClr val="FF0000"/>
              </a:solidFill>
            </a:endParaRPr>
          </a:p>
        </p:txBody>
      </p:sp>
      <p:sp>
        <p:nvSpPr>
          <p:cNvPr id="8" name="Date Placeholder 7"/>
          <p:cNvSpPr>
            <a:spLocks noGrp="1"/>
          </p:cNvSpPr>
          <p:nvPr>
            <p:ph type="dt" sz="half" idx="10"/>
          </p:nvPr>
        </p:nvSpPr>
        <p:spPr/>
        <p:txBody>
          <a:bodyPr/>
          <a:lstStyle/>
          <a:p>
            <a:fld id="{5E984781-884E-4084-9D67-41A482A1EA5C}"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8708285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8889855" y="203957"/>
            <a:ext cx="2990163" cy="3469198"/>
            <a:chOff x="3865144" y="1792500"/>
            <a:chExt cx="4258937" cy="5026864"/>
          </a:xfrm>
        </p:grpSpPr>
        <p:pic>
          <p:nvPicPr>
            <p:cNvPr id="28" name="Picture 27"/>
            <p:cNvPicPr>
              <a:picLocks noChangeAspect="1"/>
            </p:cNvPicPr>
            <p:nvPr/>
          </p:nvPicPr>
          <p:blipFill rotWithShape="1">
            <a:blip r:embed="rId2"/>
            <a:srcRect t="14088" r="54059"/>
            <a:stretch/>
          </p:blipFill>
          <p:spPr>
            <a:xfrm>
              <a:off x="3865144" y="1792500"/>
              <a:ext cx="4258937" cy="5026864"/>
            </a:xfrm>
            <a:prstGeom prst="rect">
              <a:avLst/>
            </a:prstGeom>
          </p:spPr>
        </p:pic>
        <p:sp>
          <p:nvSpPr>
            <p:cNvPr id="29" name="Freeform 28"/>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62</a:t>
            </a:fld>
            <a:endParaRPr lang="en-US"/>
          </a:p>
        </p:txBody>
      </p:sp>
      <p:sp>
        <p:nvSpPr>
          <p:cNvPr id="63" name="TextBox 62"/>
          <p:cNvSpPr txBox="1"/>
          <p:nvPr/>
        </p:nvSpPr>
        <p:spPr>
          <a:xfrm>
            <a:off x="873281" y="1422922"/>
            <a:ext cx="5533274" cy="1708160"/>
          </a:xfrm>
          <a:prstGeom prst="rect">
            <a:avLst/>
          </a:prstGeom>
          <a:noFill/>
        </p:spPr>
        <p:txBody>
          <a:bodyPr wrap="square" rtlCol="0">
            <a:spAutoFit/>
          </a:bodyPr>
          <a:lstStyle/>
          <a:p>
            <a:pPr>
              <a:lnSpc>
                <a:spcPct val="150000"/>
              </a:lnSpc>
            </a:pPr>
            <a:r>
              <a:rPr lang="fr-FR" sz="1400" dirty="0" smtClean="0"/>
              <a:t>La rondelle est fixée à l’arbre par sa dent qui est logée dans la rainure. L’écrou ne peut pas se déplacer relativement à l’arbre, car la languette de la rondelle est pliée dans une de ses encoches. Donc la rondelle ne permet pas le desserrage de l’écrou pendant la rotation de l’arbre. </a:t>
            </a:r>
          </a:p>
          <a:p>
            <a:pPr>
              <a:lnSpc>
                <a:spcPct val="150000"/>
              </a:lnSpc>
            </a:pPr>
            <a:endParaRPr lang="fr-FR" sz="1400" dirty="0"/>
          </a:p>
        </p:txBody>
      </p:sp>
      <p:sp>
        <p:nvSpPr>
          <p:cNvPr id="49" name="TextBox 48"/>
          <p:cNvSpPr txBox="1"/>
          <p:nvPr/>
        </p:nvSpPr>
        <p:spPr>
          <a:xfrm>
            <a:off x="6932773" y="1476891"/>
            <a:ext cx="1194791" cy="923330"/>
          </a:xfrm>
          <a:prstGeom prst="rect">
            <a:avLst/>
          </a:prstGeom>
          <a:noFill/>
          <a:ln>
            <a:noFill/>
          </a:ln>
        </p:spPr>
        <p:txBody>
          <a:bodyPr wrap="square" rtlCol="0">
            <a:spAutoFit/>
          </a:bodyPr>
          <a:lstStyle/>
          <a:p>
            <a:r>
              <a:rPr lang="fr-FR" dirty="0" smtClean="0">
                <a:solidFill>
                  <a:srgbClr val="7030A0"/>
                </a:solidFill>
              </a:rPr>
              <a:t>Languette pliée </a:t>
            </a:r>
            <a:r>
              <a:rPr lang="fr-FR" dirty="0" smtClean="0"/>
              <a:t>dans l’</a:t>
            </a:r>
            <a:r>
              <a:rPr lang="fr-FR" dirty="0" smtClean="0">
                <a:solidFill>
                  <a:schemeClr val="accent4"/>
                </a:solidFill>
              </a:rPr>
              <a:t>encoche</a:t>
            </a:r>
            <a:r>
              <a:rPr lang="fr-FR" dirty="0" smtClean="0">
                <a:solidFill>
                  <a:srgbClr val="7030A0"/>
                </a:solidFill>
              </a:rPr>
              <a:t> </a:t>
            </a:r>
          </a:p>
        </p:txBody>
      </p:sp>
      <p:cxnSp>
        <p:nvCxnSpPr>
          <p:cNvPr id="50" name="Straight Arrow Connector 49"/>
          <p:cNvCxnSpPr>
            <a:stCxn id="49" idx="3"/>
          </p:cNvCxnSpPr>
          <p:nvPr/>
        </p:nvCxnSpPr>
        <p:spPr>
          <a:xfrm flipV="1">
            <a:off x="8127564" y="909525"/>
            <a:ext cx="1342357" cy="102903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579972" y="2520500"/>
            <a:ext cx="2889949" cy="1077218"/>
          </a:xfrm>
          <a:prstGeom prst="rect">
            <a:avLst/>
          </a:prstGeom>
          <a:noFill/>
          <a:ln>
            <a:noFill/>
          </a:ln>
        </p:spPr>
        <p:txBody>
          <a:bodyPr wrap="square" rtlCol="0">
            <a:spAutoFit/>
          </a:bodyPr>
          <a:lstStyle/>
          <a:p>
            <a:r>
              <a:rPr lang="fr-FR" sz="1600" dirty="0" smtClean="0">
                <a:solidFill>
                  <a:schemeClr val="accent6"/>
                </a:solidFill>
              </a:rPr>
              <a:t>Coupe locale à la rainure de l’arbre</a:t>
            </a:r>
            <a:r>
              <a:rPr lang="fr-FR" sz="1600" dirty="0" smtClean="0"/>
              <a:t> où la dent se loge.</a:t>
            </a:r>
          </a:p>
          <a:p>
            <a:r>
              <a:rPr lang="fr-FR" sz="1600" dirty="0" smtClean="0"/>
              <a:t>Le filetage de l’arbre derrière la rainure est visible</a:t>
            </a:r>
            <a:endParaRPr lang="en-US" sz="1600" dirty="0"/>
          </a:p>
        </p:txBody>
      </p:sp>
      <p:cxnSp>
        <p:nvCxnSpPr>
          <p:cNvPr id="52" name="Straight Arrow Connector 51"/>
          <p:cNvCxnSpPr>
            <a:stCxn id="51" idx="0"/>
          </p:cNvCxnSpPr>
          <p:nvPr/>
        </p:nvCxnSpPr>
        <p:spPr>
          <a:xfrm flipV="1">
            <a:off x="8024947" y="1422922"/>
            <a:ext cx="1163520" cy="109757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718891" y="2961805"/>
            <a:ext cx="989521" cy="338554"/>
          </a:xfrm>
          <a:prstGeom prst="rect">
            <a:avLst/>
          </a:prstGeom>
          <a:noFill/>
        </p:spPr>
        <p:txBody>
          <a:bodyPr wrap="square" rtlCol="0">
            <a:spAutoFit/>
          </a:bodyPr>
          <a:lstStyle/>
          <a:p>
            <a:r>
              <a:rPr lang="fr-FR" sz="1600" dirty="0" smtClean="0">
                <a:solidFill>
                  <a:schemeClr val="accent6">
                    <a:lumMod val="75000"/>
                  </a:schemeClr>
                </a:solidFill>
              </a:rPr>
              <a:t>Arbre</a:t>
            </a:r>
            <a:endParaRPr lang="en-US" dirty="0">
              <a:solidFill>
                <a:schemeClr val="accent6">
                  <a:lumMod val="75000"/>
                </a:schemeClr>
              </a:solidFill>
            </a:endParaRPr>
          </a:p>
        </p:txBody>
      </p:sp>
      <p:sp>
        <p:nvSpPr>
          <p:cNvPr id="58" name="TextBox 57"/>
          <p:cNvSpPr txBox="1"/>
          <p:nvPr/>
        </p:nvSpPr>
        <p:spPr>
          <a:xfrm>
            <a:off x="10349566" y="362105"/>
            <a:ext cx="1121068" cy="338554"/>
          </a:xfrm>
          <a:prstGeom prst="rect">
            <a:avLst/>
          </a:prstGeom>
          <a:noFill/>
        </p:spPr>
        <p:txBody>
          <a:bodyPr wrap="square" rtlCol="0">
            <a:spAutoFit/>
          </a:bodyPr>
          <a:lstStyle/>
          <a:p>
            <a:r>
              <a:rPr lang="fr-FR" sz="1600" dirty="0" smtClean="0">
                <a:solidFill>
                  <a:schemeClr val="bg2">
                    <a:lumMod val="50000"/>
                  </a:schemeClr>
                </a:solidFill>
              </a:rPr>
              <a:t>Roulement</a:t>
            </a:r>
            <a:endParaRPr lang="en-US" dirty="0">
              <a:solidFill>
                <a:schemeClr val="bg2">
                  <a:lumMod val="50000"/>
                </a:schemeClr>
              </a:solidFill>
            </a:endParaRPr>
          </a:p>
        </p:txBody>
      </p:sp>
      <p:sp>
        <p:nvSpPr>
          <p:cNvPr id="3" name="Date Placeholder 2"/>
          <p:cNvSpPr>
            <a:spLocks noGrp="1"/>
          </p:cNvSpPr>
          <p:nvPr>
            <p:ph type="dt" sz="half" idx="10"/>
          </p:nvPr>
        </p:nvSpPr>
        <p:spPr/>
        <p:txBody>
          <a:bodyPr/>
          <a:lstStyle/>
          <a:p>
            <a:fld id="{985A7E78-B3FC-4C50-BBDA-C5AAC8800F04}"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740245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63</a:t>
            </a:fld>
            <a:endParaRPr lang="en-US"/>
          </a:p>
        </p:txBody>
      </p:sp>
      <p:sp>
        <p:nvSpPr>
          <p:cNvPr id="63" name="TextBox 62"/>
          <p:cNvSpPr txBox="1"/>
          <p:nvPr/>
        </p:nvSpPr>
        <p:spPr>
          <a:xfrm>
            <a:off x="873281" y="1422922"/>
            <a:ext cx="5533274" cy="3970318"/>
          </a:xfrm>
          <a:prstGeom prst="rect">
            <a:avLst/>
          </a:prstGeom>
          <a:noFill/>
        </p:spPr>
        <p:txBody>
          <a:bodyPr wrap="square" rtlCol="0">
            <a:spAutoFit/>
          </a:bodyPr>
          <a:lstStyle/>
          <a:p>
            <a:pPr>
              <a:lnSpc>
                <a:spcPct val="150000"/>
              </a:lnSpc>
            </a:pPr>
            <a:r>
              <a:rPr lang="fr-FR" sz="1400" dirty="0"/>
              <a:t>La rondelle est fixée à l’arbre par sa dent qui est logée dans la rainure. L’écrou ne peut pas se déplacer relativement à l’arbre, car la languette de la rondelle est pliée dans une de ses encoches. Donc la rondelle ne permet pas le desserrage de l’écrou pendant la rotation de l’arbre. </a:t>
            </a:r>
          </a:p>
          <a:p>
            <a:pPr>
              <a:lnSpc>
                <a:spcPct val="150000"/>
              </a:lnSpc>
            </a:pPr>
            <a:endParaRPr lang="fr-FR" sz="1400" dirty="0"/>
          </a:p>
          <a:p>
            <a:pPr>
              <a:lnSpc>
                <a:spcPct val="150000"/>
              </a:lnSpc>
            </a:pPr>
            <a:r>
              <a:rPr lang="fr-FR" sz="1400" dirty="0" smtClean="0"/>
              <a:t>En général, un arbre est « décoré » par des composants qui lui permettent d’entraîner pendant sa rotation d’autres composants, en empêchant les mouvements relatifs à l’arbre. Dans ce cas, (1) la rondelle empêche le déplacement rotationnel de l’écrou relativement à l’arbre et (2) l’écrou empêche le déplacement axial </a:t>
            </a:r>
            <a:r>
              <a:rPr lang="fr-FR" sz="1400" dirty="0"/>
              <a:t>du </a:t>
            </a:r>
            <a:r>
              <a:rPr lang="fr-FR" sz="1400" dirty="0" smtClean="0"/>
              <a:t>roulement relativement à l’arbre. </a:t>
            </a:r>
          </a:p>
          <a:p>
            <a:pPr>
              <a:lnSpc>
                <a:spcPct val="150000"/>
              </a:lnSpc>
            </a:pPr>
            <a:endParaRPr lang="fr-FR" sz="1400" dirty="0"/>
          </a:p>
        </p:txBody>
      </p:sp>
      <p:grpSp>
        <p:nvGrpSpPr>
          <p:cNvPr id="27" name="Group 26"/>
          <p:cNvGrpSpPr/>
          <p:nvPr/>
        </p:nvGrpSpPr>
        <p:grpSpPr>
          <a:xfrm>
            <a:off x="8889855" y="203957"/>
            <a:ext cx="2990163" cy="3469198"/>
            <a:chOff x="3865144" y="1792500"/>
            <a:chExt cx="4258937" cy="5026864"/>
          </a:xfrm>
        </p:grpSpPr>
        <p:pic>
          <p:nvPicPr>
            <p:cNvPr id="28" name="Picture 27"/>
            <p:cNvPicPr>
              <a:picLocks noChangeAspect="1"/>
            </p:cNvPicPr>
            <p:nvPr/>
          </p:nvPicPr>
          <p:blipFill rotWithShape="1">
            <a:blip r:embed="rId2"/>
            <a:srcRect t="14088" r="54059"/>
            <a:stretch/>
          </p:blipFill>
          <p:spPr>
            <a:xfrm>
              <a:off x="3865144" y="1792500"/>
              <a:ext cx="4258937" cy="5026864"/>
            </a:xfrm>
            <a:prstGeom prst="rect">
              <a:avLst/>
            </a:prstGeom>
          </p:spPr>
        </p:pic>
        <p:sp>
          <p:nvSpPr>
            <p:cNvPr id="29" name="Freeform 28"/>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6932773" y="1476891"/>
            <a:ext cx="1194791" cy="923330"/>
          </a:xfrm>
          <a:prstGeom prst="rect">
            <a:avLst/>
          </a:prstGeom>
          <a:noFill/>
          <a:ln>
            <a:noFill/>
          </a:ln>
        </p:spPr>
        <p:txBody>
          <a:bodyPr wrap="square" rtlCol="0">
            <a:spAutoFit/>
          </a:bodyPr>
          <a:lstStyle/>
          <a:p>
            <a:r>
              <a:rPr lang="fr-FR" dirty="0" smtClean="0">
                <a:solidFill>
                  <a:srgbClr val="7030A0"/>
                </a:solidFill>
              </a:rPr>
              <a:t>Languette pliée </a:t>
            </a:r>
            <a:r>
              <a:rPr lang="fr-FR" dirty="0" smtClean="0"/>
              <a:t>dans l’</a:t>
            </a:r>
            <a:r>
              <a:rPr lang="fr-FR" dirty="0" smtClean="0">
                <a:solidFill>
                  <a:schemeClr val="accent4"/>
                </a:solidFill>
              </a:rPr>
              <a:t>encoche</a:t>
            </a:r>
            <a:r>
              <a:rPr lang="fr-FR" dirty="0" smtClean="0">
                <a:solidFill>
                  <a:srgbClr val="7030A0"/>
                </a:solidFill>
              </a:rPr>
              <a:t> </a:t>
            </a:r>
          </a:p>
        </p:txBody>
      </p:sp>
      <p:cxnSp>
        <p:nvCxnSpPr>
          <p:cNvPr id="37" name="Straight Arrow Connector 36"/>
          <p:cNvCxnSpPr>
            <a:stCxn id="36" idx="3"/>
          </p:cNvCxnSpPr>
          <p:nvPr/>
        </p:nvCxnSpPr>
        <p:spPr>
          <a:xfrm flipV="1">
            <a:off x="8127564" y="909525"/>
            <a:ext cx="1342357" cy="102903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79972" y="2520500"/>
            <a:ext cx="2889949" cy="1077218"/>
          </a:xfrm>
          <a:prstGeom prst="rect">
            <a:avLst/>
          </a:prstGeom>
          <a:noFill/>
          <a:ln>
            <a:noFill/>
          </a:ln>
        </p:spPr>
        <p:txBody>
          <a:bodyPr wrap="square" rtlCol="0">
            <a:spAutoFit/>
          </a:bodyPr>
          <a:lstStyle/>
          <a:p>
            <a:r>
              <a:rPr lang="fr-FR" sz="1600" dirty="0" smtClean="0">
                <a:solidFill>
                  <a:schemeClr val="accent6"/>
                </a:solidFill>
              </a:rPr>
              <a:t>Coupe locale à la rainure de l’arbre</a:t>
            </a:r>
            <a:r>
              <a:rPr lang="fr-FR" sz="1600" dirty="0" smtClean="0"/>
              <a:t> où la dent se loge.</a:t>
            </a:r>
          </a:p>
          <a:p>
            <a:r>
              <a:rPr lang="fr-FR" sz="1600" dirty="0" smtClean="0"/>
              <a:t>Le filetage de l’arbre derrière la rainure est visible</a:t>
            </a:r>
            <a:endParaRPr lang="en-US" sz="1600" dirty="0"/>
          </a:p>
        </p:txBody>
      </p:sp>
      <p:cxnSp>
        <p:nvCxnSpPr>
          <p:cNvPr id="39" name="Straight Arrow Connector 38"/>
          <p:cNvCxnSpPr>
            <a:stCxn id="38" idx="0"/>
          </p:cNvCxnSpPr>
          <p:nvPr/>
        </p:nvCxnSpPr>
        <p:spPr>
          <a:xfrm flipV="1">
            <a:off x="8024947" y="1422922"/>
            <a:ext cx="1163520" cy="109757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718891" y="2961805"/>
            <a:ext cx="989521" cy="338554"/>
          </a:xfrm>
          <a:prstGeom prst="rect">
            <a:avLst/>
          </a:prstGeom>
          <a:noFill/>
        </p:spPr>
        <p:txBody>
          <a:bodyPr wrap="square" rtlCol="0">
            <a:spAutoFit/>
          </a:bodyPr>
          <a:lstStyle/>
          <a:p>
            <a:r>
              <a:rPr lang="fr-FR" sz="1600" dirty="0" smtClean="0">
                <a:solidFill>
                  <a:schemeClr val="accent6">
                    <a:lumMod val="75000"/>
                  </a:schemeClr>
                </a:solidFill>
              </a:rPr>
              <a:t>Arbre</a:t>
            </a:r>
            <a:endParaRPr lang="en-US" dirty="0">
              <a:solidFill>
                <a:schemeClr val="accent6">
                  <a:lumMod val="75000"/>
                </a:schemeClr>
              </a:solidFill>
            </a:endParaRPr>
          </a:p>
        </p:txBody>
      </p:sp>
      <p:sp>
        <p:nvSpPr>
          <p:cNvPr id="41" name="TextBox 40"/>
          <p:cNvSpPr txBox="1"/>
          <p:nvPr/>
        </p:nvSpPr>
        <p:spPr>
          <a:xfrm>
            <a:off x="10349566" y="362105"/>
            <a:ext cx="1121068" cy="338554"/>
          </a:xfrm>
          <a:prstGeom prst="rect">
            <a:avLst/>
          </a:prstGeom>
          <a:noFill/>
        </p:spPr>
        <p:txBody>
          <a:bodyPr wrap="square" rtlCol="0">
            <a:spAutoFit/>
          </a:bodyPr>
          <a:lstStyle/>
          <a:p>
            <a:r>
              <a:rPr lang="fr-FR" sz="1600" dirty="0" smtClean="0">
                <a:solidFill>
                  <a:schemeClr val="bg2">
                    <a:lumMod val="50000"/>
                  </a:schemeClr>
                </a:solidFill>
              </a:rPr>
              <a:t>Roulement</a:t>
            </a:r>
            <a:endParaRPr lang="en-US" dirty="0">
              <a:solidFill>
                <a:schemeClr val="bg2">
                  <a:lumMod val="50000"/>
                </a:schemeClr>
              </a:solidFill>
            </a:endParaRPr>
          </a:p>
        </p:txBody>
      </p:sp>
      <p:sp>
        <p:nvSpPr>
          <p:cNvPr id="3" name="Date Placeholder 2"/>
          <p:cNvSpPr>
            <a:spLocks noGrp="1"/>
          </p:cNvSpPr>
          <p:nvPr>
            <p:ph type="dt" sz="half" idx="10"/>
          </p:nvPr>
        </p:nvSpPr>
        <p:spPr/>
        <p:txBody>
          <a:bodyPr/>
          <a:lstStyle/>
          <a:p>
            <a:fld id="{B385E753-B9E2-4851-9BBA-57D55C98584A}"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1937938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a:t>
            </a:r>
            <a:r>
              <a:rPr lang="fr-FR" dirty="0" smtClean="0"/>
              <a:t>encoches et </a:t>
            </a:r>
            <a:r>
              <a:rPr lang="fr-FR" dirty="0"/>
              <a:t>frein-rondelle</a:t>
            </a:r>
            <a:endParaRPr lang="en-US" dirty="0"/>
          </a:p>
        </p:txBody>
      </p:sp>
      <p:sp>
        <p:nvSpPr>
          <p:cNvPr id="63" name="TextBox 62"/>
          <p:cNvSpPr txBox="1"/>
          <p:nvPr/>
        </p:nvSpPr>
        <p:spPr>
          <a:xfrm>
            <a:off x="873281" y="1422922"/>
            <a:ext cx="5533274" cy="4939814"/>
          </a:xfrm>
          <a:prstGeom prst="rect">
            <a:avLst/>
          </a:prstGeom>
          <a:noFill/>
        </p:spPr>
        <p:txBody>
          <a:bodyPr wrap="square" rtlCol="0">
            <a:spAutoFit/>
          </a:bodyPr>
          <a:lstStyle/>
          <a:p>
            <a:pPr>
              <a:lnSpc>
                <a:spcPct val="150000"/>
              </a:lnSpc>
            </a:pPr>
            <a:r>
              <a:rPr lang="fr-FR" sz="1400" dirty="0"/>
              <a:t>La rondelle est fixée à l’arbre par sa dent qui est logée dans la rainure. L’écrou ne peut pas se déplacer relativement à l’arbre, car la languette de la rondelle est pliée dans une de ses encoches. Donc la rondelle ne permet pas le desserrage de l’écrou pendant la rotation de l’arbre. </a:t>
            </a:r>
          </a:p>
          <a:p>
            <a:pPr>
              <a:lnSpc>
                <a:spcPct val="150000"/>
              </a:lnSpc>
            </a:pPr>
            <a:endParaRPr lang="fr-FR" sz="1400" dirty="0"/>
          </a:p>
          <a:p>
            <a:pPr>
              <a:lnSpc>
                <a:spcPct val="150000"/>
              </a:lnSpc>
            </a:pPr>
            <a:r>
              <a:rPr lang="fr-FR" sz="1400" dirty="0"/>
              <a:t>En général, un arbre est « décoré » par des composants qui lui permettent d’entraîner pendant sa rotation d’autres composants, en empêchant les mouvements relatifs à l’arbre. Dans ce cas, (1) la rondelle empêche le déplacement rotationnel de l’écrou relativement à l’arbre et (2) l’écrou empêche le déplacement axial du roulement relativement à l’arbre. </a:t>
            </a:r>
          </a:p>
          <a:p>
            <a:pPr>
              <a:lnSpc>
                <a:spcPct val="150000"/>
              </a:lnSpc>
            </a:pPr>
            <a:endParaRPr lang="fr-FR" sz="1400" dirty="0"/>
          </a:p>
          <a:p>
            <a:pPr>
              <a:lnSpc>
                <a:spcPct val="150000"/>
              </a:lnSpc>
            </a:pPr>
            <a:r>
              <a:rPr lang="fr-FR" sz="1400" dirty="0"/>
              <a:t>Sur le dessin de la première de couverture de votre « Recueil A3 », le montage est </a:t>
            </a:r>
            <a:r>
              <a:rPr lang="fr-FR" sz="1400" u="sng" dirty="0"/>
              <a:t>diffèrent</a:t>
            </a:r>
            <a:r>
              <a:rPr lang="fr-FR" sz="1400" dirty="0"/>
              <a:t> de celui présenté ci-dessus (montage sur arbre fileté). </a:t>
            </a:r>
            <a:endParaRPr lang="en-US" sz="1400" dirty="0"/>
          </a:p>
        </p:txBody>
      </p:sp>
      <p:sp>
        <p:nvSpPr>
          <p:cNvPr id="6" name="TextBox 5"/>
          <p:cNvSpPr txBox="1"/>
          <p:nvPr/>
        </p:nvSpPr>
        <p:spPr>
          <a:xfrm>
            <a:off x="6906627" y="3984404"/>
            <a:ext cx="1008986" cy="646331"/>
          </a:xfrm>
          <a:prstGeom prst="rect">
            <a:avLst/>
          </a:prstGeom>
          <a:noFill/>
        </p:spPr>
        <p:txBody>
          <a:bodyPr wrap="square" rtlCol="0">
            <a:spAutoFit/>
          </a:bodyPr>
          <a:lstStyle/>
          <a:p>
            <a:r>
              <a:rPr lang="fr-FR" dirty="0" smtClean="0"/>
              <a:t>Frein-rondelle</a:t>
            </a:r>
            <a:endParaRPr lang="en-US" dirty="0"/>
          </a:p>
        </p:txBody>
      </p:sp>
      <p:sp>
        <p:nvSpPr>
          <p:cNvPr id="55" name="TextBox 54"/>
          <p:cNvSpPr txBox="1"/>
          <p:nvPr/>
        </p:nvSpPr>
        <p:spPr>
          <a:xfrm>
            <a:off x="9618609" y="3939572"/>
            <a:ext cx="924662" cy="646331"/>
          </a:xfrm>
          <a:prstGeom prst="rect">
            <a:avLst/>
          </a:prstGeom>
          <a:noFill/>
        </p:spPr>
        <p:txBody>
          <a:bodyPr wrap="square" rtlCol="0">
            <a:spAutoFit/>
          </a:bodyPr>
          <a:lstStyle/>
          <a:p>
            <a:r>
              <a:rPr lang="fr-FR" dirty="0" smtClean="0"/>
              <a:t>Frein-étrier</a:t>
            </a:r>
            <a:endParaRPr lang="en-US" dirty="0"/>
          </a:p>
        </p:txBody>
      </p:sp>
      <p:sp>
        <p:nvSpPr>
          <p:cNvPr id="13" name="TextBox 12"/>
          <p:cNvSpPr txBox="1"/>
          <p:nvPr/>
        </p:nvSpPr>
        <p:spPr>
          <a:xfrm>
            <a:off x="8168854" y="1208243"/>
            <a:ext cx="2445355" cy="338554"/>
          </a:xfrm>
          <a:prstGeom prst="rect">
            <a:avLst/>
          </a:prstGeom>
          <a:noFill/>
        </p:spPr>
        <p:txBody>
          <a:bodyPr wrap="square" rtlCol="0">
            <a:spAutoFit/>
          </a:bodyPr>
          <a:lstStyle/>
          <a:p>
            <a:r>
              <a:rPr lang="fr-FR" sz="1600" b="1" dirty="0" smtClean="0"/>
              <a:t>Montage sur arbre fileté</a:t>
            </a:r>
            <a:endParaRPr lang="en-US" sz="1600" b="1" dirty="0"/>
          </a:p>
        </p:txBody>
      </p:sp>
      <p:pic>
        <p:nvPicPr>
          <p:cNvPr id="44" name="Picture 2"/>
          <p:cNvPicPr>
            <a:picLocks noChangeAspect="1"/>
          </p:cNvPicPr>
          <p:nvPr/>
        </p:nvPicPr>
        <p:blipFill rotWithShape="1">
          <a:blip r:embed="rId2"/>
          <a:srcRect l="18351" r="65952" b="12145"/>
          <a:stretch/>
        </p:blipFill>
        <p:spPr>
          <a:xfrm>
            <a:off x="7884439" y="3983475"/>
            <a:ext cx="1111130" cy="2706273"/>
          </a:xfrm>
          <a:prstGeom prst="rect">
            <a:avLst/>
          </a:prstGeom>
        </p:spPr>
      </p:pic>
      <p:sp>
        <p:nvSpPr>
          <p:cNvPr id="56" name="TextBox 63"/>
          <p:cNvSpPr txBox="1"/>
          <p:nvPr/>
        </p:nvSpPr>
        <p:spPr>
          <a:xfrm>
            <a:off x="7768815" y="3615098"/>
            <a:ext cx="3237509" cy="338554"/>
          </a:xfrm>
          <a:prstGeom prst="rect">
            <a:avLst/>
          </a:prstGeom>
          <a:noFill/>
        </p:spPr>
        <p:txBody>
          <a:bodyPr wrap="square" rtlCol="0">
            <a:spAutoFit/>
          </a:bodyPr>
          <a:lstStyle/>
          <a:p>
            <a:r>
              <a:rPr lang="fr-FR" sz="1600" b="1" dirty="0" smtClean="0"/>
              <a:t>Montage sur manchon de serrage  </a:t>
            </a:r>
            <a:endParaRPr lang="en-US" sz="1600" b="1" dirty="0"/>
          </a:p>
        </p:txBody>
      </p:sp>
      <p:grpSp>
        <p:nvGrpSpPr>
          <p:cNvPr id="81" name="Group 80"/>
          <p:cNvGrpSpPr/>
          <p:nvPr/>
        </p:nvGrpSpPr>
        <p:grpSpPr>
          <a:xfrm>
            <a:off x="8281335" y="1483789"/>
            <a:ext cx="1990155" cy="2196264"/>
            <a:chOff x="3865144" y="1792500"/>
            <a:chExt cx="4258937" cy="5026864"/>
          </a:xfrm>
        </p:grpSpPr>
        <p:pic>
          <p:nvPicPr>
            <p:cNvPr id="82" name="Picture 81"/>
            <p:cNvPicPr>
              <a:picLocks noChangeAspect="1"/>
            </p:cNvPicPr>
            <p:nvPr/>
          </p:nvPicPr>
          <p:blipFill rotWithShape="1">
            <a:blip r:embed="rId3"/>
            <a:srcRect t="14088" r="54059"/>
            <a:stretch/>
          </p:blipFill>
          <p:spPr>
            <a:xfrm>
              <a:off x="3865144" y="1792500"/>
              <a:ext cx="4258937" cy="5026864"/>
            </a:xfrm>
            <a:prstGeom prst="rect">
              <a:avLst/>
            </a:prstGeom>
          </p:spPr>
        </p:pic>
        <p:sp>
          <p:nvSpPr>
            <p:cNvPr id="83" name="Freeform 82"/>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0348251" y="4025521"/>
            <a:ext cx="1106655" cy="2695954"/>
            <a:chOff x="10527957" y="4162424"/>
            <a:chExt cx="930876" cy="2015953"/>
          </a:xfrm>
        </p:grpSpPr>
        <p:pic>
          <p:nvPicPr>
            <p:cNvPr id="54" name="Picture 2"/>
            <p:cNvPicPr>
              <a:picLocks noChangeAspect="1"/>
            </p:cNvPicPr>
            <p:nvPr/>
          </p:nvPicPr>
          <p:blipFill rotWithShape="1">
            <a:blip r:embed="rId2"/>
            <a:srcRect l="69748" t="14382" r="15129" b="10358"/>
            <a:stretch/>
          </p:blipFill>
          <p:spPr>
            <a:xfrm>
              <a:off x="10527957" y="4162424"/>
              <a:ext cx="930876" cy="2015953"/>
            </a:xfrm>
            <a:prstGeom prst="rect">
              <a:avLst/>
            </a:prstGeom>
          </p:spPr>
        </p:pic>
        <p:sp>
          <p:nvSpPr>
            <p:cNvPr id="57" name="Rectangle 56"/>
            <p:cNvSpPr/>
            <p:nvPr/>
          </p:nvSpPr>
          <p:spPr>
            <a:xfrm>
              <a:off x="10527957" y="4162424"/>
              <a:ext cx="175000" cy="210908"/>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flipV="1">
              <a:off x="10527957" y="4373332"/>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p:cNvSpPr/>
            <p:nvPr/>
          </p:nvSpPr>
          <p:spPr>
            <a:xfrm flipV="1">
              <a:off x="10618030" y="4167378"/>
              <a:ext cx="169853" cy="4884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p:cNvSpPr/>
            <p:nvPr/>
          </p:nvSpPr>
          <p:spPr>
            <a:xfrm flipV="1">
              <a:off x="10527957" y="4512924"/>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Rectangle 91"/>
            <p:cNvSpPr/>
            <p:nvPr/>
          </p:nvSpPr>
          <p:spPr>
            <a:xfrm flipV="1">
              <a:off x="10551769" y="4339808"/>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p:cNvSpPr/>
            <p:nvPr/>
          </p:nvSpPr>
          <p:spPr>
            <a:xfrm flipV="1">
              <a:off x="10527957" y="5802553"/>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Rectangle 93"/>
            <p:cNvSpPr/>
            <p:nvPr/>
          </p:nvSpPr>
          <p:spPr>
            <a:xfrm flipV="1">
              <a:off x="10527957" y="5967411"/>
              <a:ext cx="108378" cy="210965"/>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p:cNvSpPr/>
            <p:nvPr/>
          </p:nvSpPr>
          <p:spPr>
            <a:xfrm flipV="1">
              <a:off x="10527957" y="5949273"/>
              <a:ext cx="89328" cy="225751"/>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flipV="1">
              <a:off x="10612523" y="5987633"/>
              <a:ext cx="89328" cy="18977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Slide Number Placeholder 3"/>
          <p:cNvSpPr>
            <a:spLocks noGrp="1"/>
          </p:cNvSpPr>
          <p:nvPr>
            <p:ph type="sldNum" sz="quarter" idx="12"/>
          </p:nvPr>
        </p:nvSpPr>
        <p:spPr/>
        <p:txBody>
          <a:bodyPr/>
          <a:lstStyle/>
          <a:p>
            <a:fld id="{FF19FD34-F3E2-41A0-88F1-A5505E346591}" type="slidenum">
              <a:rPr lang="en-US" smtClean="0"/>
              <a:pPr/>
              <a:t>64</a:t>
            </a:fld>
            <a:endParaRPr lang="en-US"/>
          </a:p>
        </p:txBody>
      </p:sp>
      <p:sp>
        <p:nvSpPr>
          <p:cNvPr id="5" name="Date Placeholder 4"/>
          <p:cNvSpPr>
            <a:spLocks noGrp="1"/>
          </p:cNvSpPr>
          <p:nvPr>
            <p:ph type="dt" sz="half" idx="10"/>
          </p:nvPr>
        </p:nvSpPr>
        <p:spPr/>
        <p:txBody>
          <a:bodyPr/>
          <a:lstStyle/>
          <a:p>
            <a:fld id="{74960EA8-333D-4907-846D-084EA8F9214F}"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7925018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63" name="TextBox 62"/>
          <p:cNvSpPr txBox="1"/>
          <p:nvPr/>
        </p:nvSpPr>
        <p:spPr>
          <a:xfrm>
            <a:off x="873281" y="1422922"/>
            <a:ext cx="5533274" cy="4939814"/>
          </a:xfrm>
          <a:prstGeom prst="rect">
            <a:avLst/>
          </a:prstGeom>
          <a:noFill/>
        </p:spPr>
        <p:txBody>
          <a:bodyPr wrap="square" rtlCol="0">
            <a:spAutoFit/>
          </a:bodyPr>
          <a:lstStyle/>
          <a:p>
            <a:pPr>
              <a:lnSpc>
                <a:spcPct val="150000"/>
              </a:lnSpc>
            </a:pPr>
            <a:r>
              <a:rPr lang="fr-FR" sz="1400" dirty="0"/>
              <a:t>La rondelle est fixée à l’arbre par sa dent qui est logée dans la rainure. L’écrou ne peut pas se déplacer relativement à l’arbre, car la languette de la rondelle est pliée dans une de ses encoches. Donc la rondelle ne permet pas le desserrage de l’écrou pendant la rotation de l’arbre. </a:t>
            </a:r>
          </a:p>
          <a:p>
            <a:pPr>
              <a:lnSpc>
                <a:spcPct val="150000"/>
              </a:lnSpc>
            </a:pPr>
            <a:endParaRPr lang="fr-FR" sz="1400" dirty="0"/>
          </a:p>
          <a:p>
            <a:pPr>
              <a:lnSpc>
                <a:spcPct val="150000"/>
              </a:lnSpc>
            </a:pPr>
            <a:r>
              <a:rPr lang="fr-FR" sz="1400" dirty="0"/>
              <a:t>En général, un arbre est « décoré » par des composants qui lui permettent d’entraîner pendant sa rotation d’autres composants, en empêchant les mouvements relatifs à l’arbre. Dans ce cas, (1) la rondelle empêche le déplacement rotationnel de l’écrou relativement à l’arbre et (2) l’écrou empêche le déplacement axial du roulement relativement à l’arbre. </a:t>
            </a:r>
          </a:p>
          <a:p>
            <a:pPr>
              <a:lnSpc>
                <a:spcPct val="150000"/>
              </a:lnSpc>
            </a:pPr>
            <a:endParaRPr lang="fr-FR" sz="1400" dirty="0"/>
          </a:p>
          <a:p>
            <a:pPr>
              <a:lnSpc>
                <a:spcPct val="150000"/>
              </a:lnSpc>
            </a:pPr>
            <a:r>
              <a:rPr lang="fr-FR" sz="1400" dirty="0"/>
              <a:t>Sur le dessin de la première de couverture de votre « Recueil A3 », le montage est </a:t>
            </a:r>
            <a:r>
              <a:rPr lang="fr-FR" sz="1400" u="sng" dirty="0"/>
              <a:t>diffèrent</a:t>
            </a:r>
            <a:r>
              <a:rPr lang="fr-FR" sz="1400" dirty="0"/>
              <a:t> de celui présenté ci-dessus (montage sur arbre fileté). </a:t>
            </a:r>
            <a:endParaRPr lang="en-US" sz="1400" dirty="0"/>
          </a:p>
        </p:txBody>
      </p:sp>
      <p:sp>
        <p:nvSpPr>
          <p:cNvPr id="13" name="TextBox 12"/>
          <p:cNvSpPr txBox="1"/>
          <p:nvPr/>
        </p:nvSpPr>
        <p:spPr>
          <a:xfrm>
            <a:off x="8168854" y="1208243"/>
            <a:ext cx="2445355" cy="338554"/>
          </a:xfrm>
          <a:prstGeom prst="rect">
            <a:avLst/>
          </a:prstGeom>
          <a:noFill/>
        </p:spPr>
        <p:txBody>
          <a:bodyPr wrap="square" rtlCol="0">
            <a:spAutoFit/>
          </a:bodyPr>
          <a:lstStyle/>
          <a:p>
            <a:r>
              <a:rPr lang="fr-FR" sz="1600" b="1" dirty="0" smtClean="0"/>
              <a:t>Montage sur arbre fileté</a:t>
            </a:r>
            <a:endParaRPr lang="en-US" sz="1600" b="1" dirty="0"/>
          </a:p>
        </p:txBody>
      </p:sp>
      <p:pic>
        <p:nvPicPr>
          <p:cNvPr id="44" name="Picture 2"/>
          <p:cNvPicPr>
            <a:picLocks noChangeAspect="1"/>
          </p:cNvPicPr>
          <p:nvPr/>
        </p:nvPicPr>
        <p:blipFill rotWithShape="1">
          <a:blip r:embed="rId2"/>
          <a:srcRect l="18351" r="65952" b="12145"/>
          <a:stretch/>
        </p:blipFill>
        <p:spPr>
          <a:xfrm>
            <a:off x="7884439" y="3983475"/>
            <a:ext cx="1111130" cy="2706273"/>
          </a:xfrm>
          <a:prstGeom prst="rect">
            <a:avLst/>
          </a:prstGeom>
        </p:spPr>
      </p:pic>
      <p:sp>
        <p:nvSpPr>
          <p:cNvPr id="56" name="TextBox 63"/>
          <p:cNvSpPr txBox="1"/>
          <p:nvPr/>
        </p:nvSpPr>
        <p:spPr>
          <a:xfrm>
            <a:off x="7768815" y="3615098"/>
            <a:ext cx="3237509" cy="338554"/>
          </a:xfrm>
          <a:prstGeom prst="rect">
            <a:avLst/>
          </a:prstGeom>
          <a:noFill/>
        </p:spPr>
        <p:txBody>
          <a:bodyPr wrap="square" rtlCol="0">
            <a:spAutoFit/>
          </a:bodyPr>
          <a:lstStyle/>
          <a:p>
            <a:r>
              <a:rPr lang="fr-FR" sz="1600" b="1" dirty="0" smtClean="0"/>
              <a:t>Montage sur manchon de serrage  </a:t>
            </a:r>
            <a:endParaRPr lang="en-US" sz="1600" b="1" dirty="0"/>
          </a:p>
        </p:txBody>
      </p:sp>
      <p:grpSp>
        <p:nvGrpSpPr>
          <p:cNvPr id="81" name="Group 80"/>
          <p:cNvGrpSpPr/>
          <p:nvPr/>
        </p:nvGrpSpPr>
        <p:grpSpPr>
          <a:xfrm>
            <a:off x="8281335" y="1483789"/>
            <a:ext cx="1990155" cy="2196264"/>
            <a:chOff x="3865144" y="1792500"/>
            <a:chExt cx="4258937" cy="5026864"/>
          </a:xfrm>
        </p:grpSpPr>
        <p:pic>
          <p:nvPicPr>
            <p:cNvPr id="82" name="Picture 81"/>
            <p:cNvPicPr>
              <a:picLocks noChangeAspect="1"/>
            </p:cNvPicPr>
            <p:nvPr/>
          </p:nvPicPr>
          <p:blipFill rotWithShape="1">
            <a:blip r:embed="rId3"/>
            <a:srcRect t="14088" r="54059"/>
            <a:stretch/>
          </p:blipFill>
          <p:spPr>
            <a:xfrm>
              <a:off x="3865144" y="1792500"/>
              <a:ext cx="4258937" cy="5026864"/>
            </a:xfrm>
            <a:prstGeom prst="rect">
              <a:avLst/>
            </a:prstGeom>
          </p:spPr>
        </p:pic>
        <p:sp>
          <p:nvSpPr>
            <p:cNvPr id="83" name="Freeform 82"/>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0348251" y="4025521"/>
            <a:ext cx="1106655" cy="2695954"/>
            <a:chOff x="10527957" y="4162424"/>
            <a:chExt cx="930876" cy="2015953"/>
          </a:xfrm>
        </p:grpSpPr>
        <p:pic>
          <p:nvPicPr>
            <p:cNvPr id="54" name="Picture 2"/>
            <p:cNvPicPr>
              <a:picLocks noChangeAspect="1"/>
            </p:cNvPicPr>
            <p:nvPr/>
          </p:nvPicPr>
          <p:blipFill rotWithShape="1">
            <a:blip r:embed="rId2"/>
            <a:srcRect l="69748" t="14382" r="15129" b="10358"/>
            <a:stretch/>
          </p:blipFill>
          <p:spPr>
            <a:xfrm>
              <a:off x="10527957" y="4162424"/>
              <a:ext cx="930876" cy="2015953"/>
            </a:xfrm>
            <a:prstGeom prst="rect">
              <a:avLst/>
            </a:prstGeom>
          </p:spPr>
        </p:pic>
        <p:sp>
          <p:nvSpPr>
            <p:cNvPr id="57" name="Rectangle 56"/>
            <p:cNvSpPr/>
            <p:nvPr/>
          </p:nvSpPr>
          <p:spPr>
            <a:xfrm>
              <a:off x="10527957" y="4162424"/>
              <a:ext cx="175000" cy="210908"/>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flipV="1">
              <a:off x="10527957" y="4373332"/>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p:cNvSpPr/>
            <p:nvPr/>
          </p:nvSpPr>
          <p:spPr>
            <a:xfrm flipV="1">
              <a:off x="10618030" y="4167378"/>
              <a:ext cx="169853" cy="4884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p:cNvSpPr/>
            <p:nvPr/>
          </p:nvSpPr>
          <p:spPr>
            <a:xfrm flipV="1">
              <a:off x="10527957" y="4512924"/>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Rectangle 91"/>
            <p:cNvSpPr/>
            <p:nvPr/>
          </p:nvSpPr>
          <p:spPr>
            <a:xfrm flipV="1">
              <a:off x="10551769" y="4339808"/>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p:cNvSpPr/>
            <p:nvPr/>
          </p:nvSpPr>
          <p:spPr>
            <a:xfrm flipV="1">
              <a:off x="10527957" y="5802553"/>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Rectangle 93"/>
            <p:cNvSpPr/>
            <p:nvPr/>
          </p:nvSpPr>
          <p:spPr>
            <a:xfrm flipV="1">
              <a:off x="10527957" y="5967411"/>
              <a:ext cx="108378" cy="210965"/>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p:cNvSpPr/>
            <p:nvPr/>
          </p:nvSpPr>
          <p:spPr>
            <a:xfrm flipV="1">
              <a:off x="10527957" y="5949273"/>
              <a:ext cx="89328" cy="225751"/>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flipV="1">
              <a:off x="10612523" y="5987633"/>
              <a:ext cx="89328" cy="18977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 name="Picture 4"/>
          <p:cNvPicPr>
            <a:picLocks noChangeAspect="1"/>
          </p:cNvPicPr>
          <p:nvPr/>
        </p:nvPicPr>
        <p:blipFill rotWithShape="1">
          <a:blip r:embed="rId4"/>
          <a:srcRect t="37765" r="21819" b="8011"/>
          <a:stretch/>
        </p:blipFill>
        <p:spPr>
          <a:xfrm>
            <a:off x="7709951" y="4779289"/>
            <a:ext cx="2524430" cy="1079157"/>
          </a:xfrm>
          <a:prstGeom prst="rect">
            <a:avLst/>
          </a:prstGeom>
          <a:ln w="28575">
            <a:solidFill>
              <a:schemeClr val="tx1"/>
            </a:solidFill>
          </a:ln>
        </p:spPr>
      </p:pic>
      <p:cxnSp>
        <p:nvCxnSpPr>
          <p:cNvPr id="10" name="Straight Connector 9"/>
          <p:cNvCxnSpPr/>
          <p:nvPr/>
        </p:nvCxnSpPr>
        <p:spPr>
          <a:xfrm flipV="1">
            <a:off x="10247288" y="4202451"/>
            <a:ext cx="167913" cy="5723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392719" y="4200070"/>
            <a:ext cx="211722" cy="4763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flipV="1">
            <a:off x="10234381" y="4676445"/>
            <a:ext cx="158338" cy="1206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06627" y="3984404"/>
            <a:ext cx="1008986" cy="646331"/>
          </a:xfrm>
          <a:prstGeom prst="rect">
            <a:avLst/>
          </a:prstGeom>
          <a:noFill/>
        </p:spPr>
        <p:txBody>
          <a:bodyPr wrap="square" rtlCol="0">
            <a:spAutoFit/>
          </a:bodyPr>
          <a:lstStyle/>
          <a:p>
            <a:r>
              <a:rPr lang="fr-FR" dirty="0" smtClean="0"/>
              <a:t>Frein-rondelle</a:t>
            </a:r>
            <a:endParaRPr lang="en-US" dirty="0"/>
          </a:p>
        </p:txBody>
      </p:sp>
      <p:sp>
        <p:nvSpPr>
          <p:cNvPr id="53" name="TextBox 52"/>
          <p:cNvSpPr txBox="1"/>
          <p:nvPr/>
        </p:nvSpPr>
        <p:spPr>
          <a:xfrm>
            <a:off x="9618609" y="3939572"/>
            <a:ext cx="924662" cy="646331"/>
          </a:xfrm>
          <a:prstGeom prst="rect">
            <a:avLst/>
          </a:prstGeom>
          <a:noFill/>
        </p:spPr>
        <p:txBody>
          <a:bodyPr wrap="square" rtlCol="0">
            <a:spAutoFit/>
          </a:bodyPr>
          <a:lstStyle/>
          <a:p>
            <a:r>
              <a:rPr lang="fr-FR" dirty="0" smtClean="0"/>
              <a:t>Frein-étrier</a:t>
            </a:r>
            <a:endParaRPr lang="en-US" dirty="0"/>
          </a:p>
        </p:txBody>
      </p:sp>
      <p:sp>
        <p:nvSpPr>
          <p:cNvPr id="4" name="Date Placeholder 3"/>
          <p:cNvSpPr>
            <a:spLocks noGrp="1"/>
          </p:cNvSpPr>
          <p:nvPr>
            <p:ph type="dt" sz="half" idx="10"/>
          </p:nvPr>
        </p:nvSpPr>
        <p:spPr/>
        <p:txBody>
          <a:bodyPr/>
          <a:lstStyle/>
          <a:p>
            <a:fld id="{FCDF0E54-C2A8-4E83-BF0B-5B3A5A1D2A0C}"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
        <p:nvSpPr>
          <p:cNvPr id="7" name="Slide Number Placeholder 6"/>
          <p:cNvSpPr>
            <a:spLocks noGrp="1"/>
          </p:cNvSpPr>
          <p:nvPr>
            <p:ph type="sldNum" sz="quarter" idx="12"/>
          </p:nvPr>
        </p:nvSpPr>
        <p:spPr/>
        <p:txBody>
          <a:bodyPr/>
          <a:lstStyle/>
          <a:p>
            <a:fld id="{FF19FD34-F3E2-41A0-88F1-A5505E346591}" type="slidenum">
              <a:rPr lang="en-US" smtClean="0"/>
              <a:pPr/>
              <a:t>65</a:t>
            </a:fld>
            <a:endParaRPr lang="en-US"/>
          </a:p>
        </p:txBody>
      </p:sp>
    </p:spTree>
    <p:extLst>
      <p:ext uri="{BB962C8B-B14F-4D97-AF65-F5344CB8AC3E}">
        <p14:creationId xmlns:p14="http://schemas.microsoft.com/office/powerpoint/2010/main" val="20365733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63" name="TextBox 62"/>
          <p:cNvSpPr txBox="1"/>
          <p:nvPr/>
        </p:nvSpPr>
        <p:spPr>
          <a:xfrm>
            <a:off x="873281" y="1422922"/>
            <a:ext cx="5533274" cy="4939814"/>
          </a:xfrm>
          <a:prstGeom prst="rect">
            <a:avLst/>
          </a:prstGeom>
          <a:noFill/>
        </p:spPr>
        <p:txBody>
          <a:bodyPr wrap="square" rtlCol="0">
            <a:spAutoFit/>
          </a:bodyPr>
          <a:lstStyle/>
          <a:p>
            <a:pPr>
              <a:lnSpc>
                <a:spcPct val="150000"/>
              </a:lnSpc>
            </a:pPr>
            <a:r>
              <a:rPr lang="fr-FR" sz="1400" dirty="0"/>
              <a:t>La rondelle est fixée à l’arbre par sa dent qui est logée dans la rainure. L’écrou ne peut pas se déplacer relativement à l’arbre, car la languette de la rondelle est pliée dans une de ses encoches. Donc la rondelle ne permet pas le desserrage de l’écrou pendant la rotation de l’arbre. </a:t>
            </a:r>
          </a:p>
          <a:p>
            <a:pPr>
              <a:lnSpc>
                <a:spcPct val="150000"/>
              </a:lnSpc>
            </a:pPr>
            <a:endParaRPr lang="fr-FR" sz="1400" dirty="0"/>
          </a:p>
          <a:p>
            <a:pPr>
              <a:lnSpc>
                <a:spcPct val="150000"/>
              </a:lnSpc>
            </a:pPr>
            <a:r>
              <a:rPr lang="fr-FR" sz="1400" dirty="0"/>
              <a:t>En général, un arbre est « décoré » par des composants qui lui permettent d’entraîner pendant sa rotation d’autres composants, en empêchant les mouvements relatifs à l’arbre. Dans ce cas, (1) la rondelle empêche le déplacement rotationnel de l’écrou relativement à l’arbre et (2) l’écrou empêche le déplacement axial du roulement relativement à l’arbre. </a:t>
            </a:r>
          </a:p>
          <a:p>
            <a:pPr>
              <a:lnSpc>
                <a:spcPct val="150000"/>
              </a:lnSpc>
            </a:pPr>
            <a:endParaRPr lang="fr-FR" sz="1400" dirty="0"/>
          </a:p>
          <a:p>
            <a:pPr>
              <a:lnSpc>
                <a:spcPct val="150000"/>
              </a:lnSpc>
            </a:pPr>
            <a:r>
              <a:rPr lang="fr-FR" sz="1400" dirty="0"/>
              <a:t>Sur le dessin de la première de couverture de votre « Recueil A3 », le montage est </a:t>
            </a:r>
            <a:r>
              <a:rPr lang="fr-FR" sz="1400" u="sng" dirty="0"/>
              <a:t>diffèrent</a:t>
            </a:r>
            <a:r>
              <a:rPr lang="fr-FR" sz="1400" dirty="0"/>
              <a:t> de celui présenté ci-dessus (montage sur arbre fileté). </a:t>
            </a:r>
            <a:endParaRPr lang="en-US" sz="1400" dirty="0"/>
          </a:p>
        </p:txBody>
      </p:sp>
      <p:sp>
        <p:nvSpPr>
          <p:cNvPr id="13" name="TextBox 12"/>
          <p:cNvSpPr txBox="1"/>
          <p:nvPr/>
        </p:nvSpPr>
        <p:spPr>
          <a:xfrm>
            <a:off x="8168854" y="1208243"/>
            <a:ext cx="2445355" cy="338554"/>
          </a:xfrm>
          <a:prstGeom prst="rect">
            <a:avLst/>
          </a:prstGeom>
          <a:noFill/>
        </p:spPr>
        <p:txBody>
          <a:bodyPr wrap="square" rtlCol="0">
            <a:spAutoFit/>
          </a:bodyPr>
          <a:lstStyle/>
          <a:p>
            <a:r>
              <a:rPr lang="fr-FR" sz="1600" b="1" dirty="0" smtClean="0"/>
              <a:t>Montage sur arbre fileté</a:t>
            </a:r>
            <a:endParaRPr lang="en-US" sz="1600" b="1" dirty="0"/>
          </a:p>
        </p:txBody>
      </p:sp>
      <p:pic>
        <p:nvPicPr>
          <p:cNvPr id="44" name="Picture 2"/>
          <p:cNvPicPr>
            <a:picLocks noChangeAspect="1"/>
          </p:cNvPicPr>
          <p:nvPr/>
        </p:nvPicPr>
        <p:blipFill rotWithShape="1">
          <a:blip r:embed="rId2"/>
          <a:srcRect l="18351" r="65952" b="12145"/>
          <a:stretch/>
        </p:blipFill>
        <p:spPr>
          <a:xfrm>
            <a:off x="7884439" y="3983475"/>
            <a:ext cx="1111130" cy="2706273"/>
          </a:xfrm>
          <a:prstGeom prst="rect">
            <a:avLst/>
          </a:prstGeom>
        </p:spPr>
      </p:pic>
      <p:sp>
        <p:nvSpPr>
          <p:cNvPr id="56" name="TextBox 63"/>
          <p:cNvSpPr txBox="1"/>
          <p:nvPr/>
        </p:nvSpPr>
        <p:spPr>
          <a:xfrm>
            <a:off x="7768815" y="3615098"/>
            <a:ext cx="3237509" cy="338554"/>
          </a:xfrm>
          <a:prstGeom prst="rect">
            <a:avLst/>
          </a:prstGeom>
          <a:noFill/>
        </p:spPr>
        <p:txBody>
          <a:bodyPr wrap="square" rtlCol="0">
            <a:spAutoFit/>
          </a:bodyPr>
          <a:lstStyle/>
          <a:p>
            <a:r>
              <a:rPr lang="fr-FR" sz="1600" b="1" dirty="0" smtClean="0"/>
              <a:t>Montage sur manchon de serrage  </a:t>
            </a:r>
            <a:endParaRPr lang="en-US" sz="1600" b="1" dirty="0"/>
          </a:p>
        </p:txBody>
      </p:sp>
      <p:grpSp>
        <p:nvGrpSpPr>
          <p:cNvPr id="81" name="Group 80"/>
          <p:cNvGrpSpPr/>
          <p:nvPr/>
        </p:nvGrpSpPr>
        <p:grpSpPr>
          <a:xfrm>
            <a:off x="8281335" y="1483789"/>
            <a:ext cx="1990155" cy="2196264"/>
            <a:chOff x="3865144" y="1792500"/>
            <a:chExt cx="4258937" cy="5026864"/>
          </a:xfrm>
        </p:grpSpPr>
        <p:pic>
          <p:nvPicPr>
            <p:cNvPr id="82" name="Picture 81"/>
            <p:cNvPicPr>
              <a:picLocks noChangeAspect="1"/>
            </p:cNvPicPr>
            <p:nvPr/>
          </p:nvPicPr>
          <p:blipFill rotWithShape="1">
            <a:blip r:embed="rId3"/>
            <a:srcRect t="14088" r="54059"/>
            <a:stretch/>
          </p:blipFill>
          <p:spPr>
            <a:xfrm>
              <a:off x="3865144" y="1792500"/>
              <a:ext cx="4258937" cy="5026864"/>
            </a:xfrm>
            <a:prstGeom prst="rect">
              <a:avLst/>
            </a:prstGeom>
          </p:spPr>
        </p:pic>
        <p:sp>
          <p:nvSpPr>
            <p:cNvPr id="83" name="Freeform 82"/>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0348251" y="4025521"/>
            <a:ext cx="1106655" cy="2695954"/>
            <a:chOff x="10527957" y="4162424"/>
            <a:chExt cx="930876" cy="2015953"/>
          </a:xfrm>
        </p:grpSpPr>
        <p:pic>
          <p:nvPicPr>
            <p:cNvPr id="54" name="Picture 2"/>
            <p:cNvPicPr>
              <a:picLocks noChangeAspect="1"/>
            </p:cNvPicPr>
            <p:nvPr/>
          </p:nvPicPr>
          <p:blipFill rotWithShape="1">
            <a:blip r:embed="rId2"/>
            <a:srcRect l="69748" t="14382" r="15129" b="10358"/>
            <a:stretch/>
          </p:blipFill>
          <p:spPr>
            <a:xfrm>
              <a:off x="10527957" y="4162424"/>
              <a:ext cx="930876" cy="2015953"/>
            </a:xfrm>
            <a:prstGeom prst="rect">
              <a:avLst/>
            </a:prstGeom>
          </p:spPr>
        </p:pic>
        <p:sp>
          <p:nvSpPr>
            <p:cNvPr id="57" name="Rectangle 56"/>
            <p:cNvSpPr/>
            <p:nvPr/>
          </p:nvSpPr>
          <p:spPr>
            <a:xfrm>
              <a:off x="10527957" y="4162424"/>
              <a:ext cx="175000" cy="210908"/>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flipV="1">
              <a:off x="10527957" y="4373332"/>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p:cNvSpPr/>
            <p:nvPr/>
          </p:nvSpPr>
          <p:spPr>
            <a:xfrm flipV="1">
              <a:off x="10618030" y="4167378"/>
              <a:ext cx="169853" cy="4884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p:cNvSpPr/>
            <p:nvPr/>
          </p:nvSpPr>
          <p:spPr>
            <a:xfrm flipV="1">
              <a:off x="10527957" y="4512924"/>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Rectangle 91"/>
            <p:cNvSpPr/>
            <p:nvPr/>
          </p:nvSpPr>
          <p:spPr>
            <a:xfrm flipV="1">
              <a:off x="10551769" y="4339808"/>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p:cNvSpPr/>
            <p:nvPr/>
          </p:nvSpPr>
          <p:spPr>
            <a:xfrm flipV="1">
              <a:off x="10527957" y="5802553"/>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Rectangle 93"/>
            <p:cNvSpPr/>
            <p:nvPr/>
          </p:nvSpPr>
          <p:spPr>
            <a:xfrm flipV="1">
              <a:off x="10527957" y="5967411"/>
              <a:ext cx="108378" cy="210965"/>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p:cNvSpPr/>
            <p:nvPr/>
          </p:nvSpPr>
          <p:spPr>
            <a:xfrm flipV="1">
              <a:off x="10527957" y="5949273"/>
              <a:ext cx="89328" cy="225751"/>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flipV="1">
              <a:off x="10612523" y="5987633"/>
              <a:ext cx="89328" cy="18977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 name="Picture 4"/>
          <p:cNvPicPr>
            <a:picLocks noChangeAspect="1"/>
          </p:cNvPicPr>
          <p:nvPr/>
        </p:nvPicPr>
        <p:blipFill rotWithShape="1">
          <a:blip r:embed="rId4"/>
          <a:srcRect t="37765" r="21819" b="8011"/>
          <a:stretch/>
        </p:blipFill>
        <p:spPr>
          <a:xfrm>
            <a:off x="7709951" y="4779289"/>
            <a:ext cx="2524430" cy="1079157"/>
          </a:xfrm>
          <a:prstGeom prst="rect">
            <a:avLst/>
          </a:prstGeom>
          <a:ln w="28575">
            <a:solidFill>
              <a:schemeClr val="tx1"/>
            </a:solidFill>
          </a:ln>
        </p:spPr>
      </p:pic>
      <p:cxnSp>
        <p:nvCxnSpPr>
          <p:cNvPr id="10" name="Straight Connector 9"/>
          <p:cNvCxnSpPr/>
          <p:nvPr/>
        </p:nvCxnSpPr>
        <p:spPr>
          <a:xfrm flipV="1">
            <a:off x="10247288" y="4202451"/>
            <a:ext cx="167913" cy="5723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392719" y="4200070"/>
            <a:ext cx="211722" cy="4763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flipV="1">
            <a:off x="10234381" y="4676445"/>
            <a:ext cx="158338" cy="1206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06627" y="3984404"/>
            <a:ext cx="1008986" cy="646331"/>
          </a:xfrm>
          <a:prstGeom prst="rect">
            <a:avLst/>
          </a:prstGeom>
          <a:noFill/>
        </p:spPr>
        <p:txBody>
          <a:bodyPr wrap="square" rtlCol="0">
            <a:spAutoFit/>
          </a:bodyPr>
          <a:lstStyle/>
          <a:p>
            <a:r>
              <a:rPr lang="fr-FR" dirty="0" smtClean="0"/>
              <a:t>Frein-rondelle</a:t>
            </a:r>
            <a:endParaRPr lang="en-US" dirty="0"/>
          </a:p>
        </p:txBody>
      </p:sp>
      <p:sp>
        <p:nvSpPr>
          <p:cNvPr id="53" name="TextBox 52"/>
          <p:cNvSpPr txBox="1"/>
          <p:nvPr/>
        </p:nvSpPr>
        <p:spPr>
          <a:xfrm>
            <a:off x="9618609" y="3939572"/>
            <a:ext cx="924662" cy="646331"/>
          </a:xfrm>
          <a:prstGeom prst="rect">
            <a:avLst/>
          </a:prstGeom>
          <a:noFill/>
        </p:spPr>
        <p:txBody>
          <a:bodyPr wrap="square" rtlCol="0">
            <a:spAutoFit/>
          </a:bodyPr>
          <a:lstStyle/>
          <a:p>
            <a:r>
              <a:rPr lang="fr-FR" dirty="0" smtClean="0"/>
              <a:t>Frein-étrier</a:t>
            </a:r>
            <a:endParaRPr lang="en-US" dirty="0"/>
          </a:p>
        </p:txBody>
      </p:sp>
      <p:sp>
        <p:nvSpPr>
          <p:cNvPr id="4" name="Date Placeholder 3"/>
          <p:cNvSpPr>
            <a:spLocks noGrp="1"/>
          </p:cNvSpPr>
          <p:nvPr>
            <p:ph type="dt" sz="half" idx="10"/>
          </p:nvPr>
        </p:nvSpPr>
        <p:spPr/>
        <p:txBody>
          <a:bodyPr/>
          <a:lstStyle/>
          <a:p>
            <a:fld id="{94382D99-13BE-4DB0-8B55-EB21456FA9AA}" type="datetime7">
              <a:rPr lang="en-US" smtClean="0"/>
              <a:pPr/>
              <a:t>Nov-18</a:t>
            </a:fld>
            <a:endParaRPr lang="en-US"/>
          </a:p>
        </p:txBody>
      </p:sp>
      <p:sp>
        <p:nvSpPr>
          <p:cNvPr id="6" name="Footer Placeholder 5"/>
          <p:cNvSpPr>
            <a:spLocks noGrp="1"/>
          </p:cNvSpPr>
          <p:nvPr>
            <p:ph type="ftr" sz="quarter" idx="11"/>
          </p:nvPr>
        </p:nvSpPr>
        <p:spPr/>
        <p:txBody>
          <a:bodyPr/>
          <a:lstStyle/>
          <a:p>
            <a:r>
              <a:rPr lang="en-US" smtClean="0"/>
              <a:t>DI7</a:t>
            </a:r>
            <a:endParaRPr lang="en-US"/>
          </a:p>
        </p:txBody>
      </p:sp>
      <p:sp>
        <p:nvSpPr>
          <p:cNvPr id="7" name="Slide Number Placeholder 6"/>
          <p:cNvSpPr>
            <a:spLocks noGrp="1"/>
          </p:cNvSpPr>
          <p:nvPr>
            <p:ph type="sldNum" sz="quarter" idx="12"/>
          </p:nvPr>
        </p:nvSpPr>
        <p:spPr/>
        <p:txBody>
          <a:bodyPr/>
          <a:lstStyle/>
          <a:p>
            <a:fld id="{FF19FD34-F3E2-41A0-88F1-A5505E346591}" type="slidenum">
              <a:rPr lang="en-US" smtClean="0"/>
              <a:pPr/>
              <a:t>66</a:t>
            </a:fld>
            <a:endParaRPr lang="en-US"/>
          </a:p>
        </p:txBody>
      </p:sp>
    </p:spTree>
    <p:extLst>
      <p:ext uri="{BB962C8B-B14F-4D97-AF65-F5344CB8AC3E}">
        <p14:creationId xmlns:p14="http://schemas.microsoft.com/office/powerpoint/2010/main" val="24596973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63" name="TextBox 62"/>
          <p:cNvSpPr txBox="1"/>
          <p:nvPr/>
        </p:nvSpPr>
        <p:spPr>
          <a:xfrm>
            <a:off x="873281" y="1422922"/>
            <a:ext cx="5533274" cy="4939814"/>
          </a:xfrm>
          <a:prstGeom prst="rect">
            <a:avLst/>
          </a:prstGeom>
          <a:noFill/>
        </p:spPr>
        <p:txBody>
          <a:bodyPr wrap="square" rtlCol="0">
            <a:spAutoFit/>
          </a:bodyPr>
          <a:lstStyle/>
          <a:p>
            <a:pPr>
              <a:lnSpc>
                <a:spcPct val="150000"/>
              </a:lnSpc>
            </a:pPr>
            <a:r>
              <a:rPr lang="fr-FR" sz="1400" dirty="0"/>
              <a:t>La rondelle est fixée à l’arbre par sa dent qui est logée dans la rainure. L’écrou ne peut pas se déplacer relativement à l’arbre, car la languette de la rondelle est pliée dans une de ses encoches. Donc la rondelle ne permet pas le desserrage de l’écrou pendant la rotation de l’arbre. </a:t>
            </a:r>
          </a:p>
          <a:p>
            <a:pPr>
              <a:lnSpc>
                <a:spcPct val="150000"/>
              </a:lnSpc>
            </a:pPr>
            <a:endParaRPr lang="fr-FR" sz="1400" dirty="0"/>
          </a:p>
          <a:p>
            <a:pPr>
              <a:lnSpc>
                <a:spcPct val="150000"/>
              </a:lnSpc>
            </a:pPr>
            <a:r>
              <a:rPr lang="fr-FR" sz="1400" dirty="0"/>
              <a:t>En général, un arbre est « décoré » par des composants qui lui permettent d’entraîner pendant sa rotation d’autres composants, en empêchant les mouvements relatifs à l’arbre. Dans ce cas, (1) la rondelle empêche le déplacement rotationnel de l’écrou relativement à l’arbre et (2) l’écrou empêche le déplacement axial du roulement relativement à l’arbre. </a:t>
            </a:r>
          </a:p>
          <a:p>
            <a:pPr>
              <a:lnSpc>
                <a:spcPct val="150000"/>
              </a:lnSpc>
            </a:pPr>
            <a:endParaRPr lang="fr-FR" sz="1400" dirty="0"/>
          </a:p>
          <a:p>
            <a:pPr>
              <a:lnSpc>
                <a:spcPct val="150000"/>
              </a:lnSpc>
            </a:pPr>
            <a:r>
              <a:rPr lang="fr-FR" sz="1400" dirty="0" smtClean="0"/>
              <a:t>Sur le dessin de la première de couverture de votre « Recueil A3 », le montage est </a:t>
            </a:r>
            <a:r>
              <a:rPr lang="fr-FR" sz="1400" u="sng" dirty="0" smtClean="0"/>
              <a:t>diffèrent</a:t>
            </a:r>
            <a:r>
              <a:rPr lang="fr-FR" sz="1400" dirty="0" smtClean="0"/>
              <a:t> de celui présenté ci-dessus (montage sur arbre fileté). </a:t>
            </a:r>
            <a:endParaRPr lang="en-US" sz="1400" dirty="0"/>
          </a:p>
        </p:txBody>
      </p:sp>
      <p:sp>
        <p:nvSpPr>
          <p:cNvPr id="13" name="TextBox 12"/>
          <p:cNvSpPr txBox="1"/>
          <p:nvPr/>
        </p:nvSpPr>
        <p:spPr>
          <a:xfrm>
            <a:off x="8168854" y="1208243"/>
            <a:ext cx="2445355" cy="338554"/>
          </a:xfrm>
          <a:prstGeom prst="rect">
            <a:avLst/>
          </a:prstGeom>
          <a:noFill/>
        </p:spPr>
        <p:txBody>
          <a:bodyPr wrap="square" rtlCol="0">
            <a:spAutoFit/>
          </a:bodyPr>
          <a:lstStyle/>
          <a:p>
            <a:r>
              <a:rPr lang="fr-FR" sz="1600" b="1" dirty="0" smtClean="0"/>
              <a:t>Montage sur arbre fileté</a:t>
            </a:r>
            <a:endParaRPr lang="en-US" sz="1600" b="1" dirty="0"/>
          </a:p>
        </p:txBody>
      </p:sp>
      <p:pic>
        <p:nvPicPr>
          <p:cNvPr id="44" name="Picture 2"/>
          <p:cNvPicPr>
            <a:picLocks noChangeAspect="1"/>
          </p:cNvPicPr>
          <p:nvPr/>
        </p:nvPicPr>
        <p:blipFill rotWithShape="1">
          <a:blip r:embed="rId2"/>
          <a:srcRect l="18351" r="65952" b="12145"/>
          <a:stretch/>
        </p:blipFill>
        <p:spPr>
          <a:xfrm>
            <a:off x="7884439" y="3983475"/>
            <a:ext cx="1111130" cy="2706273"/>
          </a:xfrm>
          <a:prstGeom prst="rect">
            <a:avLst/>
          </a:prstGeom>
        </p:spPr>
      </p:pic>
      <p:sp>
        <p:nvSpPr>
          <p:cNvPr id="56" name="TextBox 63"/>
          <p:cNvSpPr txBox="1"/>
          <p:nvPr/>
        </p:nvSpPr>
        <p:spPr>
          <a:xfrm>
            <a:off x="7768815" y="3615098"/>
            <a:ext cx="3237509" cy="338554"/>
          </a:xfrm>
          <a:prstGeom prst="rect">
            <a:avLst/>
          </a:prstGeom>
          <a:noFill/>
        </p:spPr>
        <p:txBody>
          <a:bodyPr wrap="square" rtlCol="0">
            <a:spAutoFit/>
          </a:bodyPr>
          <a:lstStyle/>
          <a:p>
            <a:r>
              <a:rPr lang="fr-FR" sz="1600" b="1" dirty="0" smtClean="0"/>
              <a:t>Montage sur </a:t>
            </a:r>
            <a:r>
              <a:rPr lang="fr-FR" sz="1600" b="1" dirty="0" smtClean="0">
                <a:solidFill>
                  <a:schemeClr val="accent1"/>
                </a:solidFill>
              </a:rPr>
              <a:t>manchon de serrage  </a:t>
            </a:r>
            <a:endParaRPr lang="en-US" sz="1600" b="1" dirty="0">
              <a:solidFill>
                <a:schemeClr val="accent1"/>
              </a:solidFill>
            </a:endParaRPr>
          </a:p>
        </p:txBody>
      </p:sp>
      <p:grpSp>
        <p:nvGrpSpPr>
          <p:cNvPr id="81" name="Group 80"/>
          <p:cNvGrpSpPr/>
          <p:nvPr/>
        </p:nvGrpSpPr>
        <p:grpSpPr>
          <a:xfrm>
            <a:off x="8281335" y="1483789"/>
            <a:ext cx="1990155" cy="2196264"/>
            <a:chOff x="3865144" y="1792500"/>
            <a:chExt cx="4258937" cy="5026864"/>
          </a:xfrm>
        </p:grpSpPr>
        <p:pic>
          <p:nvPicPr>
            <p:cNvPr id="82" name="Picture 81"/>
            <p:cNvPicPr>
              <a:picLocks noChangeAspect="1"/>
            </p:cNvPicPr>
            <p:nvPr/>
          </p:nvPicPr>
          <p:blipFill rotWithShape="1">
            <a:blip r:embed="rId3"/>
            <a:srcRect t="14088" r="54059"/>
            <a:stretch/>
          </p:blipFill>
          <p:spPr>
            <a:xfrm>
              <a:off x="3865144" y="1792500"/>
              <a:ext cx="4258937" cy="5026864"/>
            </a:xfrm>
            <a:prstGeom prst="rect">
              <a:avLst/>
            </a:prstGeom>
          </p:spPr>
        </p:pic>
        <p:sp>
          <p:nvSpPr>
            <p:cNvPr id="83" name="Freeform 82"/>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0348251" y="4025521"/>
            <a:ext cx="1106655" cy="2695954"/>
            <a:chOff x="10527957" y="4162424"/>
            <a:chExt cx="930876" cy="2015953"/>
          </a:xfrm>
        </p:grpSpPr>
        <p:pic>
          <p:nvPicPr>
            <p:cNvPr id="54" name="Picture 2"/>
            <p:cNvPicPr>
              <a:picLocks noChangeAspect="1"/>
            </p:cNvPicPr>
            <p:nvPr/>
          </p:nvPicPr>
          <p:blipFill rotWithShape="1">
            <a:blip r:embed="rId2"/>
            <a:srcRect l="69748" t="14382" r="15129" b="10358"/>
            <a:stretch/>
          </p:blipFill>
          <p:spPr>
            <a:xfrm>
              <a:off x="10527957" y="4162424"/>
              <a:ext cx="930876" cy="2015953"/>
            </a:xfrm>
            <a:prstGeom prst="rect">
              <a:avLst/>
            </a:prstGeom>
          </p:spPr>
        </p:pic>
        <p:sp>
          <p:nvSpPr>
            <p:cNvPr id="57" name="Rectangle 56"/>
            <p:cNvSpPr/>
            <p:nvPr/>
          </p:nvSpPr>
          <p:spPr>
            <a:xfrm>
              <a:off x="10527957" y="4162424"/>
              <a:ext cx="175000" cy="210908"/>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flipV="1">
              <a:off x="10527957" y="4373332"/>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p:cNvSpPr/>
            <p:nvPr/>
          </p:nvSpPr>
          <p:spPr>
            <a:xfrm flipV="1">
              <a:off x="10618030" y="4167378"/>
              <a:ext cx="169853" cy="4884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p:cNvSpPr/>
            <p:nvPr/>
          </p:nvSpPr>
          <p:spPr>
            <a:xfrm flipV="1">
              <a:off x="10527957" y="4512924"/>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Rectangle 91"/>
            <p:cNvSpPr/>
            <p:nvPr/>
          </p:nvSpPr>
          <p:spPr>
            <a:xfrm flipV="1">
              <a:off x="10551769" y="4339808"/>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p:cNvSpPr/>
            <p:nvPr/>
          </p:nvSpPr>
          <p:spPr>
            <a:xfrm flipV="1">
              <a:off x="10527957" y="5802553"/>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Rectangle 93"/>
            <p:cNvSpPr/>
            <p:nvPr/>
          </p:nvSpPr>
          <p:spPr>
            <a:xfrm flipV="1">
              <a:off x="10527957" y="5967411"/>
              <a:ext cx="108378" cy="210965"/>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p:cNvSpPr/>
            <p:nvPr/>
          </p:nvSpPr>
          <p:spPr>
            <a:xfrm flipV="1">
              <a:off x="10527957" y="5949273"/>
              <a:ext cx="89328" cy="225751"/>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flipV="1">
              <a:off x="10612523" y="5987633"/>
              <a:ext cx="89328" cy="18977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2" name="TextBox 51"/>
          <p:cNvSpPr txBox="1"/>
          <p:nvPr/>
        </p:nvSpPr>
        <p:spPr>
          <a:xfrm>
            <a:off x="6906627" y="3984404"/>
            <a:ext cx="1008986" cy="646331"/>
          </a:xfrm>
          <a:prstGeom prst="rect">
            <a:avLst/>
          </a:prstGeom>
          <a:noFill/>
        </p:spPr>
        <p:txBody>
          <a:bodyPr wrap="square" rtlCol="0">
            <a:spAutoFit/>
          </a:bodyPr>
          <a:lstStyle/>
          <a:p>
            <a:r>
              <a:rPr lang="fr-FR" dirty="0" smtClean="0"/>
              <a:t>Frein-rondelle</a:t>
            </a:r>
            <a:endParaRPr lang="en-US" dirty="0"/>
          </a:p>
        </p:txBody>
      </p:sp>
      <p:sp>
        <p:nvSpPr>
          <p:cNvPr id="53" name="TextBox 52"/>
          <p:cNvSpPr txBox="1"/>
          <p:nvPr/>
        </p:nvSpPr>
        <p:spPr>
          <a:xfrm>
            <a:off x="9618609" y="3939572"/>
            <a:ext cx="924662" cy="646331"/>
          </a:xfrm>
          <a:prstGeom prst="rect">
            <a:avLst/>
          </a:prstGeom>
          <a:noFill/>
        </p:spPr>
        <p:txBody>
          <a:bodyPr wrap="square" rtlCol="0">
            <a:spAutoFit/>
          </a:bodyPr>
          <a:lstStyle/>
          <a:p>
            <a:r>
              <a:rPr lang="fr-FR" dirty="0" smtClean="0"/>
              <a:t>Frein-étrier</a:t>
            </a:r>
            <a:endParaRPr lang="en-US" dirty="0"/>
          </a:p>
        </p:txBody>
      </p:sp>
      <p:sp>
        <p:nvSpPr>
          <p:cNvPr id="4" name="Freeform 3"/>
          <p:cNvSpPr/>
          <p:nvPr/>
        </p:nvSpPr>
        <p:spPr>
          <a:xfrm>
            <a:off x="7903370" y="4500563"/>
            <a:ext cx="1021556" cy="133350"/>
          </a:xfrm>
          <a:custGeom>
            <a:avLst/>
            <a:gdLst>
              <a:gd name="connsiteX0" fmla="*/ 0 w 1023937"/>
              <a:gd name="connsiteY0" fmla="*/ 71437 h 133350"/>
              <a:gd name="connsiteX1" fmla="*/ 4762 w 1023937"/>
              <a:gd name="connsiteY1" fmla="*/ 133350 h 133350"/>
              <a:gd name="connsiteX2" fmla="*/ 1023937 w 1023937"/>
              <a:gd name="connsiteY2" fmla="*/ 128587 h 133350"/>
              <a:gd name="connsiteX3" fmla="*/ 1009650 w 1023937"/>
              <a:gd name="connsiteY3" fmla="*/ 0 h 133350"/>
              <a:gd name="connsiteX4" fmla="*/ 295275 w 1023937"/>
              <a:gd name="connsiteY4" fmla="*/ 23812 h 133350"/>
              <a:gd name="connsiteX5" fmla="*/ 290512 w 1023937"/>
              <a:gd name="connsiteY5" fmla="*/ 76200 h 133350"/>
              <a:gd name="connsiteX6" fmla="*/ 252412 w 1023937"/>
              <a:gd name="connsiteY6" fmla="*/ 76200 h 133350"/>
              <a:gd name="connsiteX7" fmla="*/ 252412 w 1023937"/>
              <a:gd name="connsiteY7" fmla="*/ 33337 h 133350"/>
              <a:gd name="connsiteX8" fmla="*/ 0 w 1023937"/>
              <a:gd name="connsiteY8" fmla="*/ 71437 h 133350"/>
              <a:gd name="connsiteX0" fmla="*/ 0 w 1021556"/>
              <a:gd name="connsiteY0" fmla="*/ 57150 h 133350"/>
              <a:gd name="connsiteX1" fmla="*/ 2381 w 1021556"/>
              <a:gd name="connsiteY1" fmla="*/ 133350 h 133350"/>
              <a:gd name="connsiteX2" fmla="*/ 1021556 w 1021556"/>
              <a:gd name="connsiteY2" fmla="*/ 128587 h 133350"/>
              <a:gd name="connsiteX3" fmla="*/ 1007269 w 1021556"/>
              <a:gd name="connsiteY3" fmla="*/ 0 h 133350"/>
              <a:gd name="connsiteX4" fmla="*/ 292894 w 1021556"/>
              <a:gd name="connsiteY4" fmla="*/ 23812 h 133350"/>
              <a:gd name="connsiteX5" fmla="*/ 288131 w 1021556"/>
              <a:gd name="connsiteY5" fmla="*/ 76200 h 133350"/>
              <a:gd name="connsiteX6" fmla="*/ 250031 w 1021556"/>
              <a:gd name="connsiteY6" fmla="*/ 76200 h 133350"/>
              <a:gd name="connsiteX7" fmla="*/ 250031 w 1021556"/>
              <a:gd name="connsiteY7" fmla="*/ 33337 h 133350"/>
              <a:gd name="connsiteX8" fmla="*/ 0 w 1021556"/>
              <a:gd name="connsiteY8" fmla="*/ 57150 h 133350"/>
              <a:gd name="connsiteX0" fmla="*/ 0 w 1021556"/>
              <a:gd name="connsiteY0" fmla="*/ 57150 h 133350"/>
              <a:gd name="connsiteX1" fmla="*/ 2381 w 1021556"/>
              <a:gd name="connsiteY1" fmla="*/ 133350 h 133350"/>
              <a:gd name="connsiteX2" fmla="*/ 1021556 w 1021556"/>
              <a:gd name="connsiteY2" fmla="*/ 128587 h 133350"/>
              <a:gd name="connsiteX3" fmla="*/ 1007269 w 1021556"/>
              <a:gd name="connsiteY3" fmla="*/ 0 h 133350"/>
              <a:gd name="connsiteX4" fmla="*/ 292894 w 1021556"/>
              <a:gd name="connsiteY4" fmla="*/ 23812 h 133350"/>
              <a:gd name="connsiteX5" fmla="*/ 288131 w 1021556"/>
              <a:gd name="connsiteY5" fmla="*/ 76200 h 133350"/>
              <a:gd name="connsiteX6" fmla="*/ 250031 w 1021556"/>
              <a:gd name="connsiteY6" fmla="*/ 76200 h 133350"/>
              <a:gd name="connsiteX7" fmla="*/ 252412 w 1021556"/>
              <a:gd name="connsiteY7" fmla="*/ 47625 h 133350"/>
              <a:gd name="connsiteX8" fmla="*/ 0 w 1021556"/>
              <a:gd name="connsiteY8" fmla="*/ 57150 h 133350"/>
              <a:gd name="connsiteX0" fmla="*/ 0 w 1021556"/>
              <a:gd name="connsiteY0" fmla="*/ 57150 h 133350"/>
              <a:gd name="connsiteX1" fmla="*/ 2381 w 1021556"/>
              <a:gd name="connsiteY1" fmla="*/ 133350 h 133350"/>
              <a:gd name="connsiteX2" fmla="*/ 1021556 w 1021556"/>
              <a:gd name="connsiteY2" fmla="*/ 128587 h 133350"/>
              <a:gd name="connsiteX3" fmla="*/ 1007269 w 1021556"/>
              <a:gd name="connsiteY3" fmla="*/ 0 h 133350"/>
              <a:gd name="connsiteX4" fmla="*/ 292894 w 1021556"/>
              <a:gd name="connsiteY4" fmla="*/ 23812 h 133350"/>
              <a:gd name="connsiteX5" fmla="*/ 288131 w 1021556"/>
              <a:gd name="connsiteY5" fmla="*/ 76200 h 133350"/>
              <a:gd name="connsiteX6" fmla="*/ 250031 w 1021556"/>
              <a:gd name="connsiteY6" fmla="*/ 76200 h 133350"/>
              <a:gd name="connsiteX7" fmla="*/ 252412 w 1021556"/>
              <a:gd name="connsiteY7" fmla="*/ 54769 h 133350"/>
              <a:gd name="connsiteX8" fmla="*/ 0 w 1021556"/>
              <a:gd name="connsiteY8" fmla="*/ 571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1556" h="133350">
                <a:moveTo>
                  <a:pt x="0" y="57150"/>
                </a:moveTo>
                <a:cubicBezTo>
                  <a:pt x="794" y="82550"/>
                  <a:pt x="1587" y="107950"/>
                  <a:pt x="2381" y="133350"/>
                </a:cubicBezTo>
                <a:lnTo>
                  <a:pt x="1021556" y="128587"/>
                </a:lnTo>
                <a:lnTo>
                  <a:pt x="1007269" y="0"/>
                </a:lnTo>
                <a:lnTo>
                  <a:pt x="292894" y="23812"/>
                </a:lnTo>
                <a:lnTo>
                  <a:pt x="288131" y="76200"/>
                </a:lnTo>
                <a:lnTo>
                  <a:pt x="250031" y="76200"/>
                </a:lnTo>
                <a:lnTo>
                  <a:pt x="252412" y="54769"/>
                </a:lnTo>
                <a:lnTo>
                  <a:pt x="0" y="57150"/>
                </a:lnTo>
                <a:close/>
              </a:path>
            </a:pathLst>
          </a:custGeom>
          <a:solidFill>
            <a:srgbClr val="5B9BD5">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903369" y="6134100"/>
            <a:ext cx="1023937" cy="119063"/>
          </a:xfrm>
          <a:custGeom>
            <a:avLst/>
            <a:gdLst>
              <a:gd name="connsiteX0" fmla="*/ 7144 w 1023937"/>
              <a:gd name="connsiteY0" fmla="*/ 0 h 119063"/>
              <a:gd name="connsiteX1" fmla="*/ 0 w 1023937"/>
              <a:gd name="connsiteY1" fmla="*/ 78581 h 119063"/>
              <a:gd name="connsiteX2" fmla="*/ 254794 w 1023937"/>
              <a:gd name="connsiteY2" fmla="*/ 80963 h 119063"/>
              <a:gd name="connsiteX3" fmla="*/ 257175 w 1023937"/>
              <a:gd name="connsiteY3" fmla="*/ 54769 h 119063"/>
              <a:gd name="connsiteX4" fmla="*/ 292894 w 1023937"/>
              <a:gd name="connsiteY4" fmla="*/ 61913 h 119063"/>
              <a:gd name="connsiteX5" fmla="*/ 295275 w 1023937"/>
              <a:gd name="connsiteY5" fmla="*/ 92869 h 119063"/>
              <a:gd name="connsiteX6" fmla="*/ 1023937 w 1023937"/>
              <a:gd name="connsiteY6" fmla="*/ 119063 h 119063"/>
              <a:gd name="connsiteX7" fmla="*/ 1023937 w 1023937"/>
              <a:gd name="connsiteY7" fmla="*/ 0 h 119063"/>
              <a:gd name="connsiteX8" fmla="*/ 7144 w 1023937"/>
              <a:gd name="connsiteY8" fmla="*/ 0 h 11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37" h="119063">
                <a:moveTo>
                  <a:pt x="7144" y="0"/>
                </a:moveTo>
                <a:lnTo>
                  <a:pt x="0" y="78581"/>
                </a:lnTo>
                <a:lnTo>
                  <a:pt x="254794" y="80963"/>
                </a:lnTo>
                <a:lnTo>
                  <a:pt x="257175" y="54769"/>
                </a:lnTo>
                <a:lnTo>
                  <a:pt x="292894" y="61913"/>
                </a:lnTo>
                <a:lnTo>
                  <a:pt x="295275" y="92869"/>
                </a:lnTo>
                <a:lnTo>
                  <a:pt x="1023937" y="119063"/>
                </a:lnTo>
                <a:lnTo>
                  <a:pt x="1023937" y="0"/>
                </a:lnTo>
                <a:lnTo>
                  <a:pt x="7144" y="0"/>
                </a:lnTo>
                <a:close/>
              </a:path>
            </a:pathLst>
          </a:custGeom>
          <a:solidFill>
            <a:srgbClr val="5B9BD5">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0457077" y="6168229"/>
            <a:ext cx="889580" cy="103984"/>
          </a:xfrm>
          <a:custGeom>
            <a:avLst/>
            <a:gdLst>
              <a:gd name="connsiteX0" fmla="*/ 0 w 883443"/>
              <a:gd name="connsiteY0" fmla="*/ 0 h 100013"/>
              <a:gd name="connsiteX1" fmla="*/ 0 w 883443"/>
              <a:gd name="connsiteY1" fmla="*/ 0 h 100013"/>
              <a:gd name="connsiteX2" fmla="*/ 97631 w 883443"/>
              <a:gd name="connsiteY2" fmla="*/ 9525 h 100013"/>
              <a:gd name="connsiteX3" fmla="*/ 135731 w 883443"/>
              <a:gd name="connsiteY3" fmla="*/ 14288 h 100013"/>
              <a:gd name="connsiteX4" fmla="*/ 878681 w 883443"/>
              <a:gd name="connsiteY4" fmla="*/ 4763 h 100013"/>
              <a:gd name="connsiteX5" fmla="*/ 883443 w 883443"/>
              <a:gd name="connsiteY5" fmla="*/ 100013 h 100013"/>
              <a:gd name="connsiteX6" fmla="*/ 250031 w 883443"/>
              <a:gd name="connsiteY6" fmla="*/ 76200 h 100013"/>
              <a:gd name="connsiteX7" fmla="*/ 245268 w 883443"/>
              <a:gd name="connsiteY7" fmla="*/ 45244 h 100013"/>
              <a:gd name="connsiteX8" fmla="*/ 0 w 883443"/>
              <a:gd name="connsiteY8" fmla="*/ 0 h 100013"/>
              <a:gd name="connsiteX0" fmla="*/ 9023 w 890085"/>
              <a:gd name="connsiteY0" fmla="*/ 0 h 116682"/>
              <a:gd name="connsiteX1" fmla="*/ 6642 w 890085"/>
              <a:gd name="connsiteY1" fmla="*/ 16669 h 116682"/>
              <a:gd name="connsiteX2" fmla="*/ 104273 w 890085"/>
              <a:gd name="connsiteY2" fmla="*/ 26194 h 116682"/>
              <a:gd name="connsiteX3" fmla="*/ 142373 w 890085"/>
              <a:gd name="connsiteY3" fmla="*/ 30957 h 116682"/>
              <a:gd name="connsiteX4" fmla="*/ 885323 w 890085"/>
              <a:gd name="connsiteY4" fmla="*/ 21432 h 116682"/>
              <a:gd name="connsiteX5" fmla="*/ 890085 w 890085"/>
              <a:gd name="connsiteY5" fmla="*/ 116682 h 116682"/>
              <a:gd name="connsiteX6" fmla="*/ 256673 w 890085"/>
              <a:gd name="connsiteY6" fmla="*/ 92869 h 116682"/>
              <a:gd name="connsiteX7" fmla="*/ 251910 w 890085"/>
              <a:gd name="connsiteY7" fmla="*/ 61913 h 116682"/>
              <a:gd name="connsiteX8" fmla="*/ 9023 w 890085"/>
              <a:gd name="connsiteY8" fmla="*/ 0 h 116682"/>
              <a:gd name="connsiteX0" fmla="*/ 10727 w 889408"/>
              <a:gd name="connsiteY0" fmla="*/ 41780 h 101312"/>
              <a:gd name="connsiteX1" fmla="*/ 5965 w 889408"/>
              <a:gd name="connsiteY1" fmla="*/ 1299 h 101312"/>
              <a:gd name="connsiteX2" fmla="*/ 103596 w 889408"/>
              <a:gd name="connsiteY2" fmla="*/ 10824 h 101312"/>
              <a:gd name="connsiteX3" fmla="*/ 141696 w 889408"/>
              <a:gd name="connsiteY3" fmla="*/ 15587 h 101312"/>
              <a:gd name="connsiteX4" fmla="*/ 884646 w 889408"/>
              <a:gd name="connsiteY4" fmla="*/ 6062 h 101312"/>
              <a:gd name="connsiteX5" fmla="*/ 889408 w 889408"/>
              <a:gd name="connsiteY5" fmla="*/ 101312 h 101312"/>
              <a:gd name="connsiteX6" fmla="*/ 255996 w 889408"/>
              <a:gd name="connsiteY6" fmla="*/ 77499 h 101312"/>
              <a:gd name="connsiteX7" fmla="*/ 251233 w 889408"/>
              <a:gd name="connsiteY7" fmla="*/ 46543 h 101312"/>
              <a:gd name="connsiteX8" fmla="*/ 10727 w 889408"/>
              <a:gd name="connsiteY8" fmla="*/ 41780 h 101312"/>
              <a:gd name="connsiteX0" fmla="*/ 10727 w 889408"/>
              <a:gd name="connsiteY0" fmla="*/ 56965 h 102209"/>
              <a:gd name="connsiteX1" fmla="*/ 5965 w 889408"/>
              <a:gd name="connsiteY1" fmla="*/ 2196 h 102209"/>
              <a:gd name="connsiteX2" fmla="*/ 103596 w 889408"/>
              <a:gd name="connsiteY2" fmla="*/ 11721 h 102209"/>
              <a:gd name="connsiteX3" fmla="*/ 141696 w 889408"/>
              <a:gd name="connsiteY3" fmla="*/ 16484 h 102209"/>
              <a:gd name="connsiteX4" fmla="*/ 884646 w 889408"/>
              <a:gd name="connsiteY4" fmla="*/ 6959 h 102209"/>
              <a:gd name="connsiteX5" fmla="*/ 889408 w 889408"/>
              <a:gd name="connsiteY5" fmla="*/ 102209 h 102209"/>
              <a:gd name="connsiteX6" fmla="*/ 255996 w 889408"/>
              <a:gd name="connsiteY6" fmla="*/ 78396 h 102209"/>
              <a:gd name="connsiteX7" fmla="*/ 251233 w 889408"/>
              <a:gd name="connsiteY7" fmla="*/ 47440 h 102209"/>
              <a:gd name="connsiteX8" fmla="*/ 10727 w 889408"/>
              <a:gd name="connsiteY8" fmla="*/ 56965 h 102209"/>
              <a:gd name="connsiteX0" fmla="*/ 10899 w 889580"/>
              <a:gd name="connsiteY0" fmla="*/ 59581 h 104825"/>
              <a:gd name="connsiteX1" fmla="*/ 6137 w 889580"/>
              <a:gd name="connsiteY1" fmla="*/ 4812 h 104825"/>
              <a:gd name="connsiteX2" fmla="*/ 106150 w 889580"/>
              <a:gd name="connsiteY2" fmla="*/ 4812 h 104825"/>
              <a:gd name="connsiteX3" fmla="*/ 141868 w 889580"/>
              <a:gd name="connsiteY3" fmla="*/ 19100 h 104825"/>
              <a:gd name="connsiteX4" fmla="*/ 884818 w 889580"/>
              <a:gd name="connsiteY4" fmla="*/ 9575 h 104825"/>
              <a:gd name="connsiteX5" fmla="*/ 889580 w 889580"/>
              <a:gd name="connsiteY5" fmla="*/ 104825 h 104825"/>
              <a:gd name="connsiteX6" fmla="*/ 256168 w 889580"/>
              <a:gd name="connsiteY6" fmla="*/ 81012 h 104825"/>
              <a:gd name="connsiteX7" fmla="*/ 251405 w 889580"/>
              <a:gd name="connsiteY7" fmla="*/ 50056 h 104825"/>
              <a:gd name="connsiteX8" fmla="*/ 10899 w 889580"/>
              <a:gd name="connsiteY8" fmla="*/ 59581 h 104825"/>
              <a:gd name="connsiteX0" fmla="*/ 10899 w 889580"/>
              <a:gd name="connsiteY0" fmla="*/ 58740 h 103984"/>
              <a:gd name="connsiteX1" fmla="*/ 6137 w 889580"/>
              <a:gd name="connsiteY1" fmla="*/ 3971 h 103984"/>
              <a:gd name="connsiteX2" fmla="*/ 106150 w 889580"/>
              <a:gd name="connsiteY2" fmla="*/ 3971 h 103984"/>
              <a:gd name="connsiteX3" fmla="*/ 270455 w 889580"/>
              <a:gd name="connsiteY3" fmla="*/ 1590 h 103984"/>
              <a:gd name="connsiteX4" fmla="*/ 884818 w 889580"/>
              <a:gd name="connsiteY4" fmla="*/ 8734 h 103984"/>
              <a:gd name="connsiteX5" fmla="*/ 889580 w 889580"/>
              <a:gd name="connsiteY5" fmla="*/ 103984 h 103984"/>
              <a:gd name="connsiteX6" fmla="*/ 256168 w 889580"/>
              <a:gd name="connsiteY6" fmla="*/ 80171 h 103984"/>
              <a:gd name="connsiteX7" fmla="*/ 251405 w 889580"/>
              <a:gd name="connsiteY7" fmla="*/ 49215 h 103984"/>
              <a:gd name="connsiteX8" fmla="*/ 10899 w 889580"/>
              <a:gd name="connsiteY8" fmla="*/ 58740 h 10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580" h="103984">
                <a:moveTo>
                  <a:pt x="10899" y="58740"/>
                </a:moveTo>
                <a:cubicBezTo>
                  <a:pt x="10105" y="64296"/>
                  <a:pt x="-9738" y="13099"/>
                  <a:pt x="6137" y="3971"/>
                </a:cubicBezTo>
                <a:cubicBezTo>
                  <a:pt x="22012" y="-5157"/>
                  <a:pt x="62097" y="4368"/>
                  <a:pt x="106150" y="3971"/>
                </a:cubicBezTo>
                <a:cubicBezTo>
                  <a:pt x="150203" y="3574"/>
                  <a:pt x="140677" y="796"/>
                  <a:pt x="270455" y="1590"/>
                </a:cubicBezTo>
                <a:lnTo>
                  <a:pt x="884818" y="8734"/>
                </a:lnTo>
                <a:lnTo>
                  <a:pt x="889580" y="103984"/>
                </a:lnTo>
                <a:lnTo>
                  <a:pt x="256168" y="80171"/>
                </a:lnTo>
                <a:lnTo>
                  <a:pt x="251405" y="49215"/>
                </a:lnTo>
                <a:lnTo>
                  <a:pt x="10899" y="58740"/>
                </a:lnTo>
                <a:close/>
              </a:path>
            </a:pathLst>
          </a:custGeom>
          <a:solidFill>
            <a:srgbClr val="5B9BD5">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0460831" y="4493419"/>
            <a:ext cx="885826" cy="111919"/>
          </a:xfrm>
          <a:custGeom>
            <a:avLst/>
            <a:gdLst>
              <a:gd name="connsiteX0" fmla="*/ 0 w 885825"/>
              <a:gd name="connsiteY0" fmla="*/ 71437 h 111919"/>
              <a:gd name="connsiteX1" fmla="*/ 88107 w 885825"/>
              <a:gd name="connsiteY1" fmla="*/ 69056 h 111919"/>
              <a:gd name="connsiteX2" fmla="*/ 90488 w 885825"/>
              <a:gd name="connsiteY2" fmla="*/ 30956 h 111919"/>
              <a:gd name="connsiteX3" fmla="*/ 252413 w 885825"/>
              <a:gd name="connsiteY3" fmla="*/ 19050 h 111919"/>
              <a:gd name="connsiteX4" fmla="*/ 883444 w 885825"/>
              <a:gd name="connsiteY4" fmla="*/ 0 h 111919"/>
              <a:gd name="connsiteX5" fmla="*/ 885825 w 885825"/>
              <a:gd name="connsiteY5" fmla="*/ 111919 h 111919"/>
              <a:gd name="connsiteX6" fmla="*/ 0 w 885825"/>
              <a:gd name="connsiteY6" fmla="*/ 71437 h 111919"/>
              <a:gd name="connsiteX0" fmla="*/ 0 w 883444"/>
              <a:gd name="connsiteY0" fmla="*/ 111918 h 111919"/>
              <a:gd name="connsiteX1" fmla="*/ 85726 w 883444"/>
              <a:gd name="connsiteY1" fmla="*/ 69056 h 111919"/>
              <a:gd name="connsiteX2" fmla="*/ 88107 w 883444"/>
              <a:gd name="connsiteY2" fmla="*/ 30956 h 111919"/>
              <a:gd name="connsiteX3" fmla="*/ 250032 w 883444"/>
              <a:gd name="connsiteY3" fmla="*/ 19050 h 111919"/>
              <a:gd name="connsiteX4" fmla="*/ 881063 w 883444"/>
              <a:gd name="connsiteY4" fmla="*/ 0 h 111919"/>
              <a:gd name="connsiteX5" fmla="*/ 883444 w 883444"/>
              <a:gd name="connsiteY5" fmla="*/ 111919 h 111919"/>
              <a:gd name="connsiteX6" fmla="*/ 0 w 883444"/>
              <a:gd name="connsiteY6" fmla="*/ 111918 h 111919"/>
              <a:gd name="connsiteX0" fmla="*/ 6021 w 889465"/>
              <a:gd name="connsiteY0" fmla="*/ 111918 h 111919"/>
              <a:gd name="connsiteX1" fmla="*/ 3639 w 889465"/>
              <a:gd name="connsiteY1" fmla="*/ 64294 h 111919"/>
              <a:gd name="connsiteX2" fmla="*/ 91747 w 889465"/>
              <a:gd name="connsiteY2" fmla="*/ 69056 h 111919"/>
              <a:gd name="connsiteX3" fmla="*/ 94128 w 889465"/>
              <a:gd name="connsiteY3" fmla="*/ 30956 h 111919"/>
              <a:gd name="connsiteX4" fmla="*/ 256053 w 889465"/>
              <a:gd name="connsiteY4" fmla="*/ 19050 h 111919"/>
              <a:gd name="connsiteX5" fmla="*/ 887084 w 889465"/>
              <a:gd name="connsiteY5" fmla="*/ 0 h 111919"/>
              <a:gd name="connsiteX6" fmla="*/ 889465 w 889465"/>
              <a:gd name="connsiteY6" fmla="*/ 111919 h 111919"/>
              <a:gd name="connsiteX7" fmla="*/ 6021 w 889465"/>
              <a:gd name="connsiteY7" fmla="*/ 111918 h 111919"/>
              <a:gd name="connsiteX0" fmla="*/ 2382 w 885826"/>
              <a:gd name="connsiteY0" fmla="*/ 111918 h 111919"/>
              <a:gd name="connsiteX1" fmla="*/ 0 w 885826"/>
              <a:gd name="connsiteY1" fmla="*/ 64294 h 111919"/>
              <a:gd name="connsiteX2" fmla="*/ 88108 w 885826"/>
              <a:gd name="connsiteY2" fmla="*/ 69056 h 111919"/>
              <a:gd name="connsiteX3" fmla="*/ 90489 w 885826"/>
              <a:gd name="connsiteY3" fmla="*/ 30956 h 111919"/>
              <a:gd name="connsiteX4" fmla="*/ 252414 w 885826"/>
              <a:gd name="connsiteY4" fmla="*/ 19050 h 111919"/>
              <a:gd name="connsiteX5" fmla="*/ 883445 w 885826"/>
              <a:gd name="connsiteY5" fmla="*/ 0 h 111919"/>
              <a:gd name="connsiteX6" fmla="*/ 885826 w 885826"/>
              <a:gd name="connsiteY6" fmla="*/ 111919 h 111919"/>
              <a:gd name="connsiteX7" fmla="*/ 2382 w 885826"/>
              <a:gd name="connsiteY7" fmla="*/ 111918 h 111919"/>
              <a:gd name="connsiteX0" fmla="*/ 2382 w 885826"/>
              <a:gd name="connsiteY0" fmla="*/ 111918 h 111919"/>
              <a:gd name="connsiteX1" fmla="*/ 0 w 885826"/>
              <a:gd name="connsiteY1" fmla="*/ 64294 h 111919"/>
              <a:gd name="connsiteX2" fmla="*/ 88108 w 885826"/>
              <a:gd name="connsiteY2" fmla="*/ 69056 h 111919"/>
              <a:gd name="connsiteX3" fmla="*/ 90489 w 885826"/>
              <a:gd name="connsiteY3" fmla="*/ 30956 h 111919"/>
              <a:gd name="connsiteX4" fmla="*/ 252414 w 885826"/>
              <a:gd name="connsiteY4" fmla="*/ 19050 h 111919"/>
              <a:gd name="connsiteX5" fmla="*/ 883445 w 885826"/>
              <a:gd name="connsiteY5" fmla="*/ 0 h 111919"/>
              <a:gd name="connsiteX6" fmla="*/ 885826 w 885826"/>
              <a:gd name="connsiteY6" fmla="*/ 111919 h 111919"/>
              <a:gd name="connsiteX7" fmla="*/ 2382 w 885826"/>
              <a:gd name="connsiteY7" fmla="*/ 111918 h 11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826" h="111919">
                <a:moveTo>
                  <a:pt x="2382" y="111918"/>
                </a:moveTo>
                <a:lnTo>
                  <a:pt x="0" y="64294"/>
                </a:lnTo>
                <a:lnTo>
                  <a:pt x="88108" y="69056"/>
                </a:lnTo>
                <a:lnTo>
                  <a:pt x="90489" y="30956"/>
                </a:lnTo>
                <a:lnTo>
                  <a:pt x="252414" y="19050"/>
                </a:lnTo>
                <a:lnTo>
                  <a:pt x="883445" y="0"/>
                </a:lnTo>
                <a:cubicBezTo>
                  <a:pt x="884239" y="37306"/>
                  <a:pt x="885032" y="74613"/>
                  <a:pt x="885826" y="111919"/>
                </a:cubicBezTo>
                <a:lnTo>
                  <a:pt x="2382" y="111918"/>
                </a:lnTo>
                <a:close/>
              </a:path>
            </a:pathLst>
          </a:custGeom>
          <a:solidFill>
            <a:srgbClr val="5B9BD5">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F73219BA-2FBB-433A-BD92-FE49A8C25777}"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DI7</a:t>
            </a:r>
            <a:endParaRPr lang="en-US"/>
          </a:p>
        </p:txBody>
      </p:sp>
      <p:sp>
        <p:nvSpPr>
          <p:cNvPr id="10" name="Slide Number Placeholder 9"/>
          <p:cNvSpPr>
            <a:spLocks noGrp="1"/>
          </p:cNvSpPr>
          <p:nvPr>
            <p:ph type="sldNum" sz="quarter" idx="12"/>
          </p:nvPr>
        </p:nvSpPr>
        <p:spPr/>
        <p:txBody>
          <a:bodyPr/>
          <a:lstStyle/>
          <a:p>
            <a:fld id="{FF19FD34-F3E2-41A0-88F1-A5505E346591}" type="slidenum">
              <a:rPr lang="en-US" smtClean="0"/>
              <a:pPr/>
              <a:t>67</a:t>
            </a:fld>
            <a:endParaRPr lang="en-US"/>
          </a:p>
        </p:txBody>
      </p:sp>
    </p:spTree>
    <p:extLst>
      <p:ext uri="{BB962C8B-B14F-4D97-AF65-F5344CB8AC3E}">
        <p14:creationId xmlns:p14="http://schemas.microsoft.com/office/powerpoint/2010/main" val="27672903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Ecrous </a:t>
            </a:r>
            <a:r>
              <a:rPr lang="fr-FR" dirty="0"/>
              <a:t>à encoches </a:t>
            </a:r>
            <a:r>
              <a:rPr lang="fr-FR" dirty="0" smtClean="0"/>
              <a:t>et frein-rondelle</a:t>
            </a:r>
            <a:endParaRPr lang="en-US" dirty="0"/>
          </a:p>
        </p:txBody>
      </p:sp>
      <p:sp>
        <p:nvSpPr>
          <p:cNvPr id="63" name="TextBox 62"/>
          <p:cNvSpPr txBox="1"/>
          <p:nvPr/>
        </p:nvSpPr>
        <p:spPr>
          <a:xfrm>
            <a:off x="873281" y="1422922"/>
            <a:ext cx="5533274" cy="4616648"/>
          </a:xfrm>
          <a:prstGeom prst="rect">
            <a:avLst/>
          </a:prstGeom>
          <a:noFill/>
        </p:spPr>
        <p:txBody>
          <a:bodyPr wrap="square" rtlCol="0">
            <a:spAutoFit/>
          </a:bodyPr>
          <a:lstStyle/>
          <a:p>
            <a:pPr>
              <a:lnSpc>
                <a:spcPct val="150000"/>
              </a:lnSpc>
            </a:pPr>
            <a:r>
              <a:rPr lang="fr-FR" sz="1400" dirty="0"/>
              <a:t>La rondelle est fixée à l’arbre par sa dent qui est logée dans la rainure. L’écrou ne peut pas se déplacer relativement à l’arbre, car la languette de la rondelle est pliée dans une de ses encoches. Donc la rondelle ne permet pas le desserrage de l’écrou pendant la rotation de l’arbre. </a:t>
            </a:r>
          </a:p>
          <a:p>
            <a:pPr>
              <a:lnSpc>
                <a:spcPct val="150000"/>
              </a:lnSpc>
            </a:pPr>
            <a:endParaRPr lang="fr-FR" sz="1400" dirty="0"/>
          </a:p>
          <a:p>
            <a:pPr>
              <a:lnSpc>
                <a:spcPct val="150000"/>
              </a:lnSpc>
            </a:pPr>
            <a:r>
              <a:rPr lang="fr-FR" sz="1400" dirty="0"/>
              <a:t>En général, un arbre est « décoré » par des composants qui lui permettent d’entraîner pendant sa rotation d’autres composants, en empêchant les mouvements relatifs à l’arbre. Dans ce cas, (1) la rondelle empêche le déplacement rotationnel de l’écrou relativement à l’arbre et (2) l’écrou empêche le déplacement axial du roulement relativement à l’arbre. </a:t>
            </a:r>
          </a:p>
          <a:p>
            <a:pPr>
              <a:lnSpc>
                <a:spcPct val="150000"/>
              </a:lnSpc>
            </a:pPr>
            <a:r>
              <a:rPr lang="fr-FR" sz="1400" dirty="0" smtClean="0"/>
              <a:t>Sur le dessin de la première de couverture de votre « Recueil A3 », le montage est </a:t>
            </a:r>
            <a:r>
              <a:rPr lang="fr-FR" sz="1400" u="sng" dirty="0" smtClean="0"/>
              <a:t>diffèrent</a:t>
            </a:r>
            <a:r>
              <a:rPr lang="fr-FR" sz="1400" dirty="0" smtClean="0"/>
              <a:t> à celui démontré en haut (montage sur arbre fileté). </a:t>
            </a:r>
            <a:endParaRPr lang="en-US" sz="1400" dirty="0"/>
          </a:p>
        </p:txBody>
      </p:sp>
      <p:sp>
        <p:nvSpPr>
          <p:cNvPr id="13" name="TextBox 12"/>
          <p:cNvSpPr txBox="1"/>
          <p:nvPr/>
        </p:nvSpPr>
        <p:spPr>
          <a:xfrm>
            <a:off x="8168854" y="1208243"/>
            <a:ext cx="2445355" cy="338554"/>
          </a:xfrm>
          <a:prstGeom prst="rect">
            <a:avLst/>
          </a:prstGeom>
          <a:noFill/>
        </p:spPr>
        <p:txBody>
          <a:bodyPr wrap="square" rtlCol="0">
            <a:spAutoFit/>
          </a:bodyPr>
          <a:lstStyle/>
          <a:p>
            <a:r>
              <a:rPr lang="fr-FR" sz="1600" b="1" dirty="0" smtClean="0"/>
              <a:t>Montage sur arbre fileté</a:t>
            </a:r>
            <a:endParaRPr lang="en-US" sz="1600" b="1" dirty="0"/>
          </a:p>
        </p:txBody>
      </p:sp>
      <p:pic>
        <p:nvPicPr>
          <p:cNvPr id="44" name="Picture 2"/>
          <p:cNvPicPr>
            <a:picLocks noChangeAspect="1"/>
          </p:cNvPicPr>
          <p:nvPr/>
        </p:nvPicPr>
        <p:blipFill rotWithShape="1">
          <a:blip r:embed="rId2"/>
          <a:srcRect l="18351" r="65952" b="12145"/>
          <a:stretch/>
        </p:blipFill>
        <p:spPr>
          <a:xfrm>
            <a:off x="7884439" y="3983475"/>
            <a:ext cx="1111130" cy="2706273"/>
          </a:xfrm>
          <a:prstGeom prst="rect">
            <a:avLst/>
          </a:prstGeom>
        </p:spPr>
      </p:pic>
      <p:sp>
        <p:nvSpPr>
          <p:cNvPr id="56" name="TextBox 63"/>
          <p:cNvSpPr txBox="1"/>
          <p:nvPr/>
        </p:nvSpPr>
        <p:spPr>
          <a:xfrm>
            <a:off x="7768815" y="3615098"/>
            <a:ext cx="3237509" cy="338554"/>
          </a:xfrm>
          <a:prstGeom prst="rect">
            <a:avLst/>
          </a:prstGeom>
          <a:noFill/>
        </p:spPr>
        <p:txBody>
          <a:bodyPr wrap="square" rtlCol="0">
            <a:spAutoFit/>
          </a:bodyPr>
          <a:lstStyle/>
          <a:p>
            <a:r>
              <a:rPr lang="fr-FR" sz="1600" b="1" dirty="0" smtClean="0"/>
              <a:t>Montage sur </a:t>
            </a:r>
            <a:r>
              <a:rPr lang="fr-FR" sz="1600" b="1" dirty="0" smtClean="0">
                <a:solidFill>
                  <a:schemeClr val="accent1"/>
                </a:solidFill>
              </a:rPr>
              <a:t>manchon de serrage  </a:t>
            </a:r>
            <a:endParaRPr lang="en-US" sz="1600" b="1" dirty="0">
              <a:solidFill>
                <a:schemeClr val="accent1"/>
              </a:solidFill>
            </a:endParaRPr>
          </a:p>
        </p:txBody>
      </p:sp>
      <p:grpSp>
        <p:nvGrpSpPr>
          <p:cNvPr id="81" name="Group 80"/>
          <p:cNvGrpSpPr/>
          <p:nvPr/>
        </p:nvGrpSpPr>
        <p:grpSpPr>
          <a:xfrm>
            <a:off x="8281335" y="1483789"/>
            <a:ext cx="1990155" cy="2196264"/>
            <a:chOff x="3865144" y="1792500"/>
            <a:chExt cx="4258937" cy="5026864"/>
          </a:xfrm>
        </p:grpSpPr>
        <p:pic>
          <p:nvPicPr>
            <p:cNvPr id="82" name="Picture 81"/>
            <p:cNvPicPr>
              <a:picLocks noChangeAspect="1"/>
            </p:cNvPicPr>
            <p:nvPr/>
          </p:nvPicPr>
          <p:blipFill rotWithShape="1">
            <a:blip r:embed="rId3"/>
            <a:srcRect t="14088" r="54059"/>
            <a:stretch/>
          </p:blipFill>
          <p:spPr>
            <a:xfrm>
              <a:off x="3865144" y="1792500"/>
              <a:ext cx="4258937" cy="5026864"/>
            </a:xfrm>
            <a:prstGeom prst="rect">
              <a:avLst/>
            </a:prstGeom>
          </p:spPr>
        </p:pic>
        <p:sp>
          <p:nvSpPr>
            <p:cNvPr id="83" name="Freeform 82"/>
            <p:cNvSpPr/>
            <p:nvPr/>
          </p:nvSpPr>
          <p:spPr>
            <a:xfrm>
              <a:off x="5346531" y="22915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5346742" y="5403086"/>
              <a:ext cx="660570" cy="905639"/>
            </a:xfrm>
            <a:custGeom>
              <a:avLst/>
              <a:gdLst>
                <a:gd name="connsiteX0" fmla="*/ 0 w 623887"/>
                <a:gd name="connsiteY0" fmla="*/ 571500 h 573881"/>
                <a:gd name="connsiteX1" fmla="*/ 0 w 623887"/>
                <a:gd name="connsiteY1" fmla="*/ 14287 h 573881"/>
                <a:gd name="connsiteX2" fmla="*/ 9525 w 623887"/>
                <a:gd name="connsiteY2" fmla="*/ 0 h 573881"/>
                <a:gd name="connsiteX3" fmla="*/ 590550 w 623887"/>
                <a:gd name="connsiteY3" fmla="*/ 2381 h 573881"/>
                <a:gd name="connsiteX4" fmla="*/ 623887 w 623887"/>
                <a:gd name="connsiteY4" fmla="*/ 28575 h 573881"/>
                <a:gd name="connsiteX5" fmla="*/ 623887 w 623887"/>
                <a:gd name="connsiteY5" fmla="*/ 564356 h 573881"/>
                <a:gd name="connsiteX6" fmla="*/ 597694 w 623887"/>
                <a:gd name="connsiteY6" fmla="*/ 573881 h 573881"/>
                <a:gd name="connsiteX7" fmla="*/ 0 w 623887"/>
                <a:gd name="connsiteY7" fmla="*/ 571500 h 5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 h="573881">
                  <a:moveTo>
                    <a:pt x="0" y="571500"/>
                  </a:moveTo>
                  <a:lnTo>
                    <a:pt x="0" y="14287"/>
                  </a:lnTo>
                  <a:lnTo>
                    <a:pt x="9525" y="0"/>
                  </a:lnTo>
                  <a:lnTo>
                    <a:pt x="590550" y="2381"/>
                  </a:lnTo>
                  <a:lnTo>
                    <a:pt x="623887" y="28575"/>
                  </a:lnTo>
                  <a:lnTo>
                    <a:pt x="623887" y="564356"/>
                  </a:lnTo>
                  <a:lnTo>
                    <a:pt x="597694" y="573881"/>
                  </a:lnTo>
                  <a:lnTo>
                    <a:pt x="0" y="571500"/>
                  </a:lnTo>
                  <a:close/>
                </a:path>
              </a:pathLst>
            </a:custGeom>
            <a:solidFill>
              <a:schemeClr val="bg2">
                <a:lumMod val="50000"/>
                <a:alpha val="2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4857750" y="2724150"/>
              <a:ext cx="485775" cy="664928"/>
            </a:xfrm>
            <a:custGeom>
              <a:avLst/>
              <a:gdLst>
                <a:gd name="connsiteX0" fmla="*/ 0 w 490538"/>
                <a:gd name="connsiteY0" fmla="*/ 66675 h 642938"/>
                <a:gd name="connsiteX1" fmla="*/ 28575 w 490538"/>
                <a:gd name="connsiteY1" fmla="*/ 0 h 642938"/>
                <a:gd name="connsiteX2" fmla="*/ 376238 w 490538"/>
                <a:gd name="connsiteY2" fmla="*/ 9525 h 642938"/>
                <a:gd name="connsiteX3" fmla="*/ 490538 w 490538"/>
                <a:gd name="connsiteY3" fmla="*/ 185738 h 642938"/>
                <a:gd name="connsiteX4" fmla="*/ 490538 w 490538"/>
                <a:gd name="connsiteY4" fmla="*/ 642938 h 642938"/>
                <a:gd name="connsiteX5" fmla="*/ 404813 w 490538"/>
                <a:gd name="connsiteY5" fmla="*/ 638175 h 642938"/>
                <a:gd name="connsiteX6" fmla="*/ 404813 w 490538"/>
                <a:gd name="connsiteY6" fmla="*/ 195263 h 642938"/>
                <a:gd name="connsiteX7" fmla="*/ 347663 w 490538"/>
                <a:gd name="connsiteY7" fmla="*/ 80963 h 642938"/>
                <a:gd name="connsiteX8" fmla="*/ 0 w 490538"/>
                <a:gd name="connsiteY8" fmla="*/ 666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538" h="642938">
                  <a:moveTo>
                    <a:pt x="0" y="66675"/>
                  </a:moveTo>
                  <a:lnTo>
                    <a:pt x="28575" y="0"/>
                  </a:lnTo>
                  <a:lnTo>
                    <a:pt x="376238" y="9525"/>
                  </a:lnTo>
                  <a:lnTo>
                    <a:pt x="490538" y="185738"/>
                  </a:lnTo>
                  <a:lnTo>
                    <a:pt x="490538" y="642938"/>
                  </a:lnTo>
                  <a:lnTo>
                    <a:pt x="404813" y="638175"/>
                  </a:lnTo>
                  <a:lnTo>
                    <a:pt x="404813" y="195263"/>
                  </a:lnTo>
                  <a:lnTo>
                    <a:pt x="347663" y="80963"/>
                  </a:lnTo>
                  <a:lnTo>
                    <a:pt x="0" y="66675"/>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5081588" y="5405438"/>
              <a:ext cx="261937" cy="683418"/>
            </a:xfrm>
            <a:custGeom>
              <a:avLst/>
              <a:gdLst>
                <a:gd name="connsiteX0" fmla="*/ 185737 w 261937"/>
                <a:gd name="connsiteY0" fmla="*/ 2381 h 683418"/>
                <a:gd name="connsiteX1" fmla="*/ 254793 w 261937"/>
                <a:gd name="connsiteY1" fmla="*/ 0 h 683418"/>
                <a:gd name="connsiteX2" fmla="*/ 261937 w 261937"/>
                <a:gd name="connsiteY2" fmla="*/ 280987 h 683418"/>
                <a:gd name="connsiteX3" fmla="*/ 80962 w 261937"/>
                <a:gd name="connsiteY3" fmla="*/ 683418 h 683418"/>
                <a:gd name="connsiteX4" fmla="*/ 0 w 261937"/>
                <a:gd name="connsiteY4" fmla="*/ 681037 h 683418"/>
                <a:gd name="connsiteX5" fmla="*/ 185737 w 261937"/>
                <a:gd name="connsiteY5" fmla="*/ 288131 h 683418"/>
                <a:gd name="connsiteX6" fmla="*/ 185737 w 261937"/>
                <a:gd name="connsiteY6" fmla="*/ 2381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 h="683418">
                  <a:moveTo>
                    <a:pt x="185737" y="2381"/>
                  </a:moveTo>
                  <a:lnTo>
                    <a:pt x="254793" y="0"/>
                  </a:lnTo>
                  <a:lnTo>
                    <a:pt x="261937" y="280987"/>
                  </a:lnTo>
                  <a:lnTo>
                    <a:pt x="80962" y="683418"/>
                  </a:lnTo>
                  <a:lnTo>
                    <a:pt x="0" y="681037"/>
                  </a:lnTo>
                  <a:lnTo>
                    <a:pt x="185737" y="288131"/>
                  </a:lnTo>
                  <a:lnTo>
                    <a:pt x="185737" y="2381"/>
                  </a:lnTo>
                  <a:close/>
                </a:path>
              </a:pathLst>
            </a:custGeom>
            <a:solidFill>
              <a:srgbClr val="7030A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4760119" y="2674144"/>
              <a:ext cx="488804" cy="578644"/>
            </a:xfrm>
            <a:custGeom>
              <a:avLst/>
              <a:gdLst>
                <a:gd name="connsiteX0" fmla="*/ 485775 w 488804"/>
                <a:gd name="connsiteY0" fmla="*/ 531019 h 578644"/>
                <a:gd name="connsiteX1" fmla="*/ 438150 w 488804"/>
                <a:gd name="connsiteY1" fmla="*/ 576262 h 578644"/>
                <a:gd name="connsiteX2" fmla="*/ 42862 w 488804"/>
                <a:gd name="connsiteY2" fmla="*/ 578644 h 578644"/>
                <a:gd name="connsiteX3" fmla="*/ 2381 w 488804"/>
                <a:gd name="connsiteY3" fmla="*/ 528637 h 578644"/>
                <a:gd name="connsiteX4" fmla="*/ 0 w 488804"/>
                <a:gd name="connsiteY4" fmla="*/ 33337 h 578644"/>
                <a:gd name="connsiteX5" fmla="*/ 23812 w 488804"/>
                <a:gd name="connsiteY5" fmla="*/ 0 h 578644"/>
                <a:gd name="connsiteX6" fmla="*/ 347662 w 488804"/>
                <a:gd name="connsiteY6" fmla="*/ 0 h 578644"/>
                <a:gd name="connsiteX7" fmla="*/ 369094 w 488804"/>
                <a:gd name="connsiteY7" fmla="*/ 42862 h 578644"/>
                <a:gd name="connsiteX8" fmla="*/ 116681 w 488804"/>
                <a:gd name="connsiteY8" fmla="*/ 40481 h 578644"/>
                <a:gd name="connsiteX9" fmla="*/ 52387 w 488804"/>
                <a:gd name="connsiteY9" fmla="*/ 145256 h 578644"/>
                <a:gd name="connsiteX10" fmla="*/ 431006 w 488804"/>
                <a:gd name="connsiteY10" fmla="*/ 150019 h 578644"/>
                <a:gd name="connsiteX11" fmla="*/ 488156 w 488804"/>
                <a:gd name="connsiteY11" fmla="*/ 238125 h 578644"/>
                <a:gd name="connsiteX12" fmla="*/ 485775 w 488804"/>
                <a:gd name="connsiteY12" fmla="*/ 531019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804" h="578644">
                  <a:moveTo>
                    <a:pt x="485775" y="531019"/>
                  </a:moveTo>
                  <a:lnTo>
                    <a:pt x="438150" y="576262"/>
                  </a:lnTo>
                  <a:lnTo>
                    <a:pt x="42862" y="578644"/>
                  </a:lnTo>
                  <a:lnTo>
                    <a:pt x="2381" y="528637"/>
                  </a:lnTo>
                  <a:cubicBezTo>
                    <a:pt x="1587" y="363537"/>
                    <a:pt x="794" y="198437"/>
                    <a:pt x="0" y="33337"/>
                  </a:cubicBezTo>
                  <a:lnTo>
                    <a:pt x="23812" y="0"/>
                  </a:lnTo>
                  <a:lnTo>
                    <a:pt x="347662" y="0"/>
                  </a:lnTo>
                  <a:lnTo>
                    <a:pt x="369094" y="42862"/>
                  </a:lnTo>
                  <a:lnTo>
                    <a:pt x="116681" y="40481"/>
                  </a:lnTo>
                  <a:lnTo>
                    <a:pt x="52387" y="145256"/>
                  </a:lnTo>
                  <a:lnTo>
                    <a:pt x="431006" y="150019"/>
                  </a:lnTo>
                  <a:lnTo>
                    <a:pt x="488156" y="238125"/>
                  </a:lnTo>
                  <a:cubicBezTo>
                    <a:pt x="488950" y="330994"/>
                    <a:pt x="489743" y="423862"/>
                    <a:pt x="485775" y="531019"/>
                  </a:cubicBez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4755356" y="5350669"/>
              <a:ext cx="495300" cy="583406"/>
            </a:xfrm>
            <a:custGeom>
              <a:avLst/>
              <a:gdLst>
                <a:gd name="connsiteX0" fmla="*/ 54769 w 495300"/>
                <a:gd name="connsiteY0" fmla="*/ 0 h 583406"/>
                <a:gd name="connsiteX1" fmla="*/ 0 w 495300"/>
                <a:gd name="connsiteY1" fmla="*/ 52387 h 583406"/>
                <a:gd name="connsiteX2" fmla="*/ 0 w 495300"/>
                <a:gd name="connsiteY2" fmla="*/ 552450 h 583406"/>
                <a:gd name="connsiteX3" fmla="*/ 45244 w 495300"/>
                <a:gd name="connsiteY3" fmla="*/ 583406 h 583406"/>
                <a:gd name="connsiteX4" fmla="*/ 352425 w 495300"/>
                <a:gd name="connsiteY4" fmla="*/ 581025 h 583406"/>
                <a:gd name="connsiteX5" fmla="*/ 495300 w 495300"/>
                <a:gd name="connsiteY5" fmla="*/ 345281 h 583406"/>
                <a:gd name="connsiteX6" fmla="*/ 495300 w 495300"/>
                <a:gd name="connsiteY6" fmla="*/ 47625 h 583406"/>
                <a:gd name="connsiteX7" fmla="*/ 440532 w 495300"/>
                <a:gd name="connsiteY7" fmla="*/ 0 h 583406"/>
                <a:gd name="connsiteX8" fmla="*/ 54769 w 495300"/>
                <a:gd name="connsiteY8" fmla="*/ 0 h 58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583406">
                  <a:moveTo>
                    <a:pt x="54769" y="0"/>
                  </a:moveTo>
                  <a:lnTo>
                    <a:pt x="0" y="52387"/>
                  </a:lnTo>
                  <a:lnTo>
                    <a:pt x="0" y="552450"/>
                  </a:lnTo>
                  <a:lnTo>
                    <a:pt x="45244" y="583406"/>
                  </a:lnTo>
                  <a:lnTo>
                    <a:pt x="352425" y="581025"/>
                  </a:lnTo>
                  <a:lnTo>
                    <a:pt x="495300" y="345281"/>
                  </a:lnTo>
                  <a:lnTo>
                    <a:pt x="495300" y="47625"/>
                  </a:lnTo>
                  <a:lnTo>
                    <a:pt x="440532" y="0"/>
                  </a:lnTo>
                  <a:lnTo>
                    <a:pt x="54769" y="0"/>
                  </a:lnTo>
                  <a:close/>
                </a:path>
              </a:pathLst>
            </a:custGeom>
            <a:solidFill>
              <a:srgbClr val="FFC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4391025" y="2924175"/>
              <a:ext cx="3519488" cy="2752725"/>
            </a:xfrm>
            <a:custGeom>
              <a:avLst/>
              <a:gdLst>
                <a:gd name="connsiteX0" fmla="*/ 57150 w 3519488"/>
                <a:gd name="connsiteY0" fmla="*/ 285750 h 2752725"/>
                <a:gd name="connsiteX1" fmla="*/ 0 w 3519488"/>
                <a:gd name="connsiteY1" fmla="*/ 338138 h 2752725"/>
                <a:gd name="connsiteX2" fmla="*/ 0 w 3519488"/>
                <a:gd name="connsiteY2" fmla="*/ 2409825 h 2752725"/>
                <a:gd name="connsiteX3" fmla="*/ 47625 w 3519488"/>
                <a:gd name="connsiteY3" fmla="*/ 2457450 h 2752725"/>
                <a:gd name="connsiteX4" fmla="*/ 357188 w 3519488"/>
                <a:gd name="connsiteY4" fmla="*/ 2462213 h 2752725"/>
                <a:gd name="connsiteX5" fmla="*/ 409575 w 3519488"/>
                <a:gd name="connsiteY5" fmla="*/ 2405063 h 2752725"/>
                <a:gd name="connsiteX6" fmla="*/ 823913 w 3519488"/>
                <a:gd name="connsiteY6" fmla="*/ 2405063 h 2752725"/>
                <a:gd name="connsiteX7" fmla="*/ 866775 w 3519488"/>
                <a:gd name="connsiteY7" fmla="*/ 2457450 h 2752725"/>
                <a:gd name="connsiteX8" fmla="*/ 1624013 w 3519488"/>
                <a:gd name="connsiteY8" fmla="*/ 2466975 h 2752725"/>
                <a:gd name="connsiteX9" fmla="*/ 1628775 w 3519488"/>
                <a:gd name="connsiteY9" fmla="*/ 2752725 h 2752725"/>
                <a:gd name="connsiteX10" fmla="*/ 3262313 w 3519488"/>
                <a:gd name="connsiteY10" fmla="*/ 2752725 h 2752725"/>
                <a:gd name="connsiteX11" fmla="*/ 3386138 w 3519488"/>
                <a:gd name="connsiteY11" fmla="*/ 2438400 h 2752725"/>
                <a:gd name="connsiteX12" fmla="*/ 3438525 w 3519488"/>
                <a:gd name="connsiteY12" fmla="*/ 2009775 h 2752725"/>
                <a:gd name="connsiteX13" fmla="*/ 3400425 w 3519488"/>
                <a:gd name="connsiteY13" fmla="*/ 1652588 h 2752725"/>
                <a:gd name="connsiteX14" fmla="*/ 3319463 w 3519488"/>
                <a:gd name="connsiteY14" fmla="*/ 1385888 h 2752725"/>
                <a:gd name="connsiteX15" fmla="*/ 3471863 w 3519488"/>
                <a:gd name="connsiteY15" fmla="*/ 990600 h 2752725"/>
                <a:gd name="connsiteX16" fmla="*/ 3519488 w 3519488"/>
                <a:gd name="connsiteY16" fmla="*/ 633413 h 2752725"/>
                <a:gd name="connsiteX17" fmla="*/ 3452813 w 3519488"/>
                <a:gd name="connsiteY17" fmla="*/ 328613 h 2752725"/>
                <a:gd name="connsiteX18" fmla="*/ 3348038 w 3519488"/>
                <a:gd name="connsiteY18" fmla="*/ 119063 h 2752725"/>
                <a:gd name="connsiteX19" fmla="*/ 3267075 w 3519488"/>
                <a:gd name="connsiteY19" fmla="*/ 4763 h 2752725"/>
                <a:gd name="connsiteX20" fmla="*/ 1624013 w 3519488"/>
                <a:gd name="connsiteY20" fmla="*/ 0 h 2752725"/>
                <a:gd name="connsiteX21" fmla="*/ 1624013 w 3519488"/>
                <a:gd name="connsiteY21" fmla="*/ 285750 h 2752725"/>
                <a:gd name="connsiteX22" fmla="*/ 976313 w 3519488"/>
                <a:gd name="connsiteY22" fmla="*/ 285750 h 2752725"/>
                <a:gd name="connsiteX23" fmla="*/ 966788 w 3519488"/>
                <a:gd name="connsiteY23" fmla="*/ 461963 h 2752725"/>
                <a:gd name="connsiteX24" fmla="*/ 857250 w 3519488"/>
                <a:gd name="connsiteY24" fmla="*/ 466725 h 2752725"/>
                <a:gd name="connsiteX25" fmla="*/ 857250 w 3519488"/>
                <a:gd name="connsiteY25" fmla="*/ 295275 h 2752725"/>
                <a:gd name="connsiteX26" fmla="*/ 823913 w 3519488"/>
                <a:gd name="connsiteY26" fmla="*/ 342900 h 2752725"/>
                <a:gd name="connsiteX27" fmla="*/ 400050 w 3519488"/>
                <a:gd name="connsiteY27" fmla="*/ 338138 h 2752725"/>
                <a:gd name="connsiteX28" fmla="*/ 357188 w 3519488"/>
                <a:gd name="connsiteY28" fmla="*/ 290513 h 2752725"/>
                <a:gd name="connsiteX29" fmla="*/ 57150 w 3519488"/>
                <a:gd name="connsiteY29" fmla="*/ 285750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9488" h="2752725">
                  <a:moveTo>
                    <a:pt x="57150" y="285750"/>
                  </a:moveTo>
                  <a:lnTo>
                    <a:pt x="0" y="338138"/>
                  </a:lnTo>
                  <a:lnTo>
                    <a:pt x="0" y="2409825"/>
                  </a:lnTo>
                  <a:lnTo>
                    <a:pt x="47625" y="2457450"/>
                  </a:lnTo>
                  <a:lnTo>
                    <a:pt x="357188" y="2462213"/>
                  </a:lnTo>
                  <a:lnTo>
                    <a:pt x="409575" y="2405063"/>
                  </a:lnTo>
                  <a:lnTo>
                    <a:pt x="823913" y="2405063"/>
                  </a:lnTo>
                  <a:lnTo>
                    <a:pt x="866775" y="2457450"/>
                  </a:lnTo>
                  <a:lnTo>
                    <a:pt x="1624013" y="2466975"/>
                  </a:lnTo>
                  <a:cubicBezTo>
                    <a:pt x="1625600" y="2562225"/>
                    <a:pt x="1627188" y="2657475"/>
                    <a:pt x="1628775" y="2752725"/>
                  </a:cubicBezTo>
                  <a:lnTo>
                    <a:pt x="3262313" y="2752725"/>
                  </a:lnTo>
                  <a:lnTo>
                    <a:pt x="3386138" y="2438400"/>
                  </a:lnTo>
                  <a:lnTo>
                    <a:pt x="3438525" y="2009775"/>
                  </a:lnTo>
                  <a:lnTo>
                    <a:pt x="3400425" y="1652588"/>
                  </a:lnTo>
                  <a:lnTo>
                    <a:pt x="3319463" y="1385888"/>
                  </a:lnTo>
                  <a:lnTo>
                    <a:pt x="3471863" y="990600"/>
                  </a:lnTo>
                  <a:lnTo>
                    <a:pt x="3519488" y="633413"/>
                  </a:lnTo>
                  <a:lnTo>
                    <a:pt x="3452813" y="328613"/>
                  </a:lnTo>
                  <a:lnTo>
                    <a:pt x="3348038" y="119063"/>
                  </a:lnTo>
                  <a:lnTo>
                    <a:pt x="3267075" y="4763"/>
                  </a:lnTo>
                  <a:lnTo>
                    <a:pt x="1624013" y="0"/>
                  </a:lnTo>
                  <a:lnTo>
                    <a:pt x="1624013" y="285750"/>
                  </a:lnTo>
                  <a:lnTo>
                    <a:pt x="976313" y="285750"/>
                  </a:lnTo>
                  <a:lnTo>
                    <a:pt x="966788" y="461963"/>
                  </a:lnTo>
                  <a:lnTo>
                    <a:pt x="857250" y="466725"/>
                  </a:lnTo>
                  <a:lnTo>
                    <a:pt x="857250" y="295275"/>
                  </a:lnTo>
                  <a:lnTo>
                    <a:pt x="823913" y="342900"/>
                  </a:lnTo>
                  <a:lnTo>
                    <a:pt x="400050" y="338138"/>
                  </a:lnTo>
                  <a:lnTo>
                    <a:pt x="357188" y="290513"/>
                  </a:lnTo>
                  <a:lnTo>
                    <a:pt x="57150" y="285750"/>
                  </a:lnTo>
                  <a:close/>
                </a:path>
              </a:pathLst>
            </a:custGeom>
            <a:solidFill>
              <a:srgbClr val="70AD47">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0348251" y="4025521"/>
            <a:ext cx="1106655" cy="2695954"/>
            <a:chOff x="10527957" y="4162424"/>
            <a:chExt cx="930876" cy="2015953"/>
          </a:xfrm>
        </p:grpSpPr>
        <p:pic>
          <p:nvPicPr>
            <p:cNvPr id="54" name="Picture 2"/>
            <p:cNvPicPr>
              <a:picLocks noChangeAspect="1"/>
            </p:cNvPicPr>
            <p:nvPr/>
          </p:nvPicPr>
          <p:blipFill rotWithShape="1">
            <a:blip r:embed="rId2"/>
            <a:srcRect l="69748" t="14382" r="15129" b="10358"/>
            <a:stretch/>
          </p:blipFill>
          <p:spPr>
            <a:xfrm>
              <a:off x="10527957" y="4162424"/>
              <a:ext cx="930876" cy="2015953"/>
            </a:xfrm>
            <a:prstGeom prst="rect">
              <a:avLst/>
            </a:prstGeom>
          </p:spPr>
        </p:pic>
        <p:sp>
          <p:nvSpPr>
            <p:cNvPr id="57" name="Rectangle 56"/>
            <p:cNvSpPr/>
            <p:nvPr/>
          </p:nvSpPr>
          <p:spPr>
            <a:xfrm>
              <a:off x="10527957" y="4162424"/>
              <a:ext cx="175000" cy="210908"/>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flipV="1">
              <a:off x="10527957" y="4373332"/>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p:cNvSpPr/>
            <p:nvPr/>
          </p:nvSpPr>
          <p:spPr>
            <a:xfrm flipV="1">
              <a:off x="10618030" y="4167378"/>
              <a:ext cx="169853" cy="4884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p:cNvSpPr/>
            <p:nvPr/>
          </p:nvSpPr>
          <p:spPr>
            <a:xfrm flipV="1">
              <a:off x="10527957" y="4512924"/>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Rectangle 91"/>
            <p:cNvSpPr/>
            <p:nvPr/>
          </p:nvSpPr>
          <p:spPr>
            <a:xfrm flipV="1">
              <a:off x="10551769" y="4339808"/>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p:cNvSpPr/>
            <p:nvPr/>
          </p:nvSpPr>
          <p:spPr>
            <a:xfrm flipV="1">
              <a:off x="10527957" y="5802553"/>
              <a:ext cx="84566" cy="5166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Rectangle 93"/>
            <p:cNvSpPr/>
            <p:nvPr/>
          </p:nvSpPr>
          <p:spPr>
            <a:xfrm flipV="1">
              <a:off x="10527957" y="5967411"/>
              <a:ext cx="108378" cy="210965"/>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p:cNvSpPr/>
            <p:nvPr/>
          </p:nvSpPr>
          <p:spPr>
            <a:xfrm flipV="1">
              <a:off x="10527957" y="5949273"/>
              <a:ext cx="89328" cy="225751"/>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flipV="1">
              <a:off x="10612523" y="5987633"/>
              <a:ext cx="89328" cy="189772"/>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2" name="TextBox 51"/>
          <p:cNvSpPr txBox="1"/>
          <p:nvPr/>
        </p:nvSpPr>
        <p:spPr>
          <a:xfrm>
            <a:off x="6906627" y="3984404"/>
            <a:ext cx="1008986" cy="646331"/>
          </a:xfrm>
          <a:prstGeom prst="rect">
            <a:avLst/>
          </a:prstGeom>
          <a:noFill/>
        </p:spPr>
        <p:txBody>
          <a:bodyPr wrap="square" rtlCol="0">
            <a:spAutoFit/>
          </a:bodyPr>
          <a:lstStyle/>
          <a:p>
            <a:r>
              <a:rPr lang="fr-FR" dirty="0" smtClean="0"/>
              <a:t>Frein-rondelle</a:t>
            </a:r>
            <a:endParaRPr lang="en-US" dirty="0"/>
          </a:p>
        </p:txBody>
      </p:sp>
      <p:sp>
        <p:nvSpPr>
          <p:cNvPr id="53" name="TextBox 52"/>
          <p:cNvSpPr txBox="1"/>
          <p:nvPr/>
        </p:nvSpPr>
        <p:spPr>
          <a:xfrm>
            <a:off x="9618609" y="3939572"/>
            <a:ext cx="924662" cy="646331"/>
          </a:xfrm>
          <a:prstGeom prst="rect">
            <a:avLst/>
          </a:prstGeom>
          <a:noFill/>
        </p:spPr>
        <p:txBody>
          <a:bodyPr wrap="square" rtlCol="0">
            <a:spAutoFit/>
          </a:bodyPr>
          <a:lstStyle/>
          <a:p>
            <a:r>
              <a:rPr lang="fr-FR" dirty="0" smtClean="0"/>
              <a:t>Frein-étrier</a:t>
            </a:r>
            <a:endParaRPr lang="en-US" dirty="0"/>
          </a:p>
        </p:txBody>
      </p:sp>
      <p:sp>
        <p:nvSpPr>
          <p:cNvPr id="4" name="Freeform 3"/>
          <p:cNvSpPr/>
          <p:nvPr/>
        </p:nvSpPr>
        <p:spPr>
          <a:xfrm>
            <a:off x="7903370" y="4500563"/>
            <a:ext cx="1021556" cy="133350"/>
          </a:xfrm>
          <a:custGeom>
            <a:avLst/>
            <a:gdLst>
              <a:gd name="connsiteX0" fmla="*/ 0 w 1023937"/>
              <a:gd name="connsiteY0" fmla="*/ 71437 h 133350"/>
              <a:gd name="connsiteX1" fmla="*/ 4762 w 1023937"/>
              <a:gd name="connsiteY1" fmla="*/ 133350 h 133350"/>
              <a:gd name="connsiteX2" fmla="*/ 1023937 w 1023937"/>
              <a:gd name="connsiteY2" fmla="*/ 128587 h 133350"/>
              <a:gd name="connsiteX3" fmla="*/ 1009650 w 1023937"/>
              <a:gd name="connsiteY3" fmla="*/ 0 h 133350"/>
              <a:gd name="connsiteX4" fmla="*/ 295275 w 1023937"/>
              <a:gd name="connsiteY4" fmla="*/ 23812 h 133350"/>
              <a:gd name="connsiteX5" fmla="*/ 290512 w 1023937"/>
              <a:gd name="connsiteY5" fmla="*/ 76200 h 133350"/>
              <a:gd name="connsiteX6" fmla="*/ 252412 w 1023937"/>
              <a:gd name="connsiteY6" fmla="*/ 76200 h 133350"/>
              <a:gd name="connsiteX7" fmla="*/ 252412 w 1023937"/>
              <a:gd name="connsiteY7" fmla="*/ 33337 h 133350"/>
              <a:gd name="connsiteX8" fmla="*/ 0 w 1023937"/>
              <a:gd name="connsiteY8" fmla="*/ 71437 h 133350"/>
              <a:gd name="connsiteX0" fmla="*/ 0 w 1021556"/>
              <a:gd name="connsiteY0" fmla="*/ 57150 h 133350"/>
              <a:gd name="connsiteX1" fmla="*/ 2381 w 1021556"/>
              <a:gd name="connsiteY1" fmla="*/ 133350 h 133350"/>
              <a:gd name="connsiteX2" fmla="*/ 1021556 w 1021556"/>
              <a:gd name="connsiteY2" fmla="*/ 128587 h 133350"/>
              <a:gd name="connsiteX3" fmla="*/ 1007269 w 1021556"/>
              <a:gd name="connsiteY3" fmla="*/ 0 h 133350"/>
              <a:gd name="connsiteX4" fmla="*/ 292894 w 1021556"/>
              <a:gd name="connsiteY4" fmla="*/ 23812 h 133350"/>
              <a:gd name="connsiteX5" fmla="*/ 288131 w 1021556"/>
              <a:gd name="connsiteY5" fmla="*/ 76200 h 133350"/>
              <a:gd name="connsiteX6" fmla="*/ 250031 w 1021556"/>
              <a:gd name="connsiteY6" fmla="*/ 76200 h 133350"/>
              <a:gd name="connsiteX7" fmla="*/ 250031 w 1021556"/>
              <a:gd name="connsiteY7" fmla="*/ 33337 h 133350"/>
              <a:gd name="connsiteX8" fmla="*/ 0 w 1021556"/>
              <a:gd name="connsiteY8" fmla="*/ 57150 h 133350"/>
              <a:gd name="connsiteX0" fmla="*/ 0 w 1021556"/>
              <a:gd name="connsiteY0" fmla="*/ 57150 h 133350"/>
              <a:gd name="connsiteX1" fmla="*/ 2381 w 1021556"/>
              <a:gd name="connsiteY1" fmla="*/ 133350 h 133350"/>
              <a:gd name="connsiteX2" fmla="*/ 1021556 w 1021556"/>
              <a:gd name="connsiteY2" fmla="*/ 128587 h 133350"/>
              <a:gd name="connsiteX3" fmla="*/ 1007269 w 1021556"/>
              <a:gd name="connsiteY3" fmla="*/ 0 h 133350"/>
              <a:gd name="connsiteX4" fmla="*/ 292894 w 1021556"/>
              <a:gd name="connsiteY4" fmla="*/ 23812 h 133350"/>
              <a:gd name="connsiteX5" fmla="*/ 288131 w 1021556"/>
              <a:gd name="connsiteY5" fmla="*/ 76200 h 133350"/>
              <a:gd name="connsiteX6" fmla="*/ 250031 w 1021556"/>
              <a:gd name="connsiteY6" fmla="*/ 76200 h 133350"/>
              <a:gd name="connsiteX7" fmla="*/ 252412 w 1021556"/>
              <a:gd name="connsiteY7" fmla="*/ 47625 h 133350"/>
              <a:gd name="connsiteX8" fmla="*/ 0 w 1021556"/>
              <a:gd name="connsiteY8" fmla="*/ 57150 h 133350"/>
              <a:gd name="connsiteX0" fmla="*/ 0 w 1021556"/>
              <a:gd name="connsiteY0" fmla="*/ 57150 h 133350"/>
              <a:gd name="connsiteX1" fmla="*/ 2381 w 1021556"/>
              <a:gd name="connsiteY1" fmla="*/ 133350 h 133350"/>
              <a:gd name="connsiteX2" fmla="*/ 1021556 w 1021556"/>
              <a:gd name="connsiteY2" fmla="*/ 128587 h 133350"/>
              <a:gd name="connsiteX3" fmla="*/ 1007269 w 1021556"/>
              <a:gd name="connsiteY3" fmla="*/ 0 h 133350"/>
              <a:gd name="connsiteX4" fmla="*/ 292894 w 1021556"/>
              <a:gd name="connsiteY4" fmla="*/ 23812 h 133350"/>
              <a:gd name="connsiteX5" fmla="*/ 288131 w 1021556"/>
              <a:gd name="connsiteY5" fmla="*/ 76200 h 133350"/>
              <a:gd name="connsiteX6" fmla="*/ 250031 w 1021556"/>
              <a:gd name="connsiteY6" fmla="*/ 76200 h 133350"/>
              <a:gd name="connsiteX7" fmla="*/ 252412 w 1021556"/>
              <a:gd name="connsiteY7" fmla="*/ 54769 h 133350"/>
              <a:gd name="connsiteX8" fmla="*/ 0 w 1021556"/>
              <a:gd name="connsiteY8" fmla="*/ 571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1556" h="133350">
                <a:moveTo>
                  <a:pt x="0" y="57150"/>
                </a:moveTo>
                <a:cubicBezTo>
                  <a:pt x="794" y="82550"/>
                  <a:pt x="1587" y="107950"/>
                  <a:pt x="2381" y="133350"/>
                </a:cubicBezTo>
                <a:lnTo>
                  <a:pt x="1021556" y="128587"/>
                </a:lnTo>
                <a:lnTo>
                  <a:pt x="1007269" y="0"/>
                </a:lnTo>
                <a:lnTo>
                  <a:pt x="292894" y="23812"/>
                </a:lnTo>
                <a:lnTo>
                  <a:pt x="288131" y="76200"/>
                </a:lnTo>
                <a:lnTo>
                  <a:pt x="250031" y="76200"/>
                </a:lnTo>
                <a:lnTo>
                  <a:pt x="252412" y="54769"/>
                </a:lnTo>
                <a:lnTo>
                  <a:pt x="0" y="57150"/>
                </a:lnTo>
                <a:close/>
              </a:path>
            </a:pathLst>
          </a:custGeom>
          <a:solidFill>
            <a:srgbClr val="5B9BD5">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903369" y="6134100"/>
            <a:ext cx="1023937" cy="119063"/>
          </a:xfrm>
          <a:custGeom>
            <a:avLst/>
            <a:gdLst>
              <a:gd name="connsiteX0" fmla="*/ 7144 w 1023937"/>
              <a:gd name="connsiteY0" fmla="*/ 0 h 119063"/>
              <a:gd name="connsiteX1" fmla="*/ 0 w 1023937"/>
              <a:gd name="connsiteY1" fmla="*/ 78581 h 119063"/>
              <a:gd name="connsiteX2" fmla="*/ 254794 w 1023937"/>
              <a:gd name="connsiteY2" fmla="*/ 80963 h 119063"/>
              <a:gd name="connsiteX3" fmla="*/ 257175 w 1023937"/>
              <a:gd name="connsiteY3" fmla="*/ 54769 h 119063"/>
              <a:gd name="connsiteX4" fmla="*/ 292894 w 1023937"/>
              <a:gd name="connsiteY4" fmla="*/ 61913 h 119063"/>
              <a:gd name="connsiteX5" fmla="*/ 295275 w 1023937"/>
              <a:gd name="connsiteY5" fmla="*/ 92869 h 119063"/>
              <a:gd name="connsiteX6" fmla="*/ 1023937 w 1023937"/>
              <a:gd name="connsiteY6" fmla="*/ 119063 h 119063"/>
              <a:gd name="connsiteX7" fmla="*/ 1023937 w 1023937"/>
              <a:gd name="connsiteY7" fmla="*/ 0 h 119063"/>
              <a:gd name="connsiteX8" fmla="*/ 7144 w 1023937"/>
              <a:gd name="connsiteY8" fmla="*/ 0 h 11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937" h="119063">
                <a:moveTo>
                  <a:pt x="7144" y="0"/>
                </a:moveTo>
                <a:lnTo>
                  <a:pt x="0" y="78581"/>
                </a:lnTo>
                <a:lnTo>
                  <a:pt x="254794" y="80963"/>
                </a:lnTo>
                <a:lnTo>
                  <a:pt x="257175" y="54769"/>
                </a:lnTo>
                <a:lnTo>
                  <a:pt x="292894" y="61913"/>
                </a:lnTo>
                <a:lnTo>
                  <a:pt x="295275" y="92869"/>
                </a:lnTo>
                <a:lnTo>
                  <a:pt x="1023937" y="119063"/>
                </a:lnTo>
                <a:lnTo>
                  <a:pt x="1023937" y="0"/>
                </a:lnTo>
                <a:lnTo>
                  <a:pt x="7144" y="0"/>
                </a:lnTo>
                <a:close/>
              </a:path>
            </a:pathLst>
          </a:custGeom>
          <a:solidFill>
            <a:srgbClr val="5B9BD5">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0457077" y="6168229"/>
            <a:ext cx="889580" cy="103984"/>
          </a:xfrm>
          <a:custGeom>
            <a:avLst/>
            <a:gdLst>
              <a:gd name="connsiteX0" fmla="*/ 0 w 883443"/>
              <a:gd name="connsiteY0" fmla="*/ 0 h 100013"/>
              <a:gd name="connsiteX1" fmla="*/ 0 w 883443"/>
              <a:gd name="connsiteY1" fmla="*/ 0 h 100013"/>
              <a:gd name="connsiteX2" fmla="*/ 97631 w 883443"/>
              <a:gd name="connsiteY2" fmla="*/ 9525 h 100013"/>
              <a:gd name="connsiteX3" fmla="*/ 135731 w 883443"/>
              <a:gd name="connsiteY3" fmla="*/ 14288 h 100013"/>
              <a:gd name="connsiteX4" fmla="*/ 878681 w 883443"/>
              <a:gd name="connsiteY4" fmla="*/ 4763 h 100013"/>
              <a:gd name="connsiteX5" fmla="*/ 883443 w 883443"/>
              <a:gd name="connsiteY5" fmla="*/ 100013 h 100013"/>
              <a:gd name="connsiteX6" fmla="*/ 250031 w 883443"/>
              <a:gd name="connsiteY6" fmla="*/ 76200 h 100013"/>
              <a:gd name="connsiteX7" fmla="*/ 245268 w 883443"/>
              <a:gd name="connsiteY7" fmla="*/ 45244 h 100013"/>
              <a:gd name="connsiteX8" fmla="*/ 0 w 883443"/>
              <a:gd name="connsiteY8" fmla="*/ 0 h 100013"/>
              <a:gd name="connsiteX0" fmla="*/ 9023 w 890085"/>
              <a:gd name="connsiteY0" fmla="*/ 0 h 116682"/>
              <a:gd name="connsiteX1" fmla="*/ 6642 w 890085"/>
              <a:gd name="connsiteY1" fmla="*/ 16669 h 116682"/>
              <a:gd name="connsiteX2" fmla="*/ 104273 w 890085"/>
              <a:gd name="connsiteY2" fmla="*/ 26194 h 116682"/>
              <a:gd name="connsiteX3" fmla="*/ 142373 w 890085"/>
              <a:gd name="connsiteY3" fmla="*/ 30957 h 116682"/>
              <a:gd name="connsiteX4" fmla="*/ 885323 w 890085"/>
              <a:gd name="connsiteY4" fmla="*/ 21432 h 116682"/>
              <a:gd name="connsiteX5" fmla="*/ 890085 w 890085"/>
              <a:gd name="connsiteY5" fmla="*/ 116682 h 116682"/>
              <a:gd name="connsiteX6" fmla="*/ 256673 w 890085"/>
              <a:gd name="connsiteY6" fmla="*/ 92869 h 116682"/>
              <a:gd name="connsiteX7" fmla="*/ 251910 w 890085"/>
              <a:gd name="connsiteY7" fmla="*/ 61913 h 116682"/>
              <a:gd name="connsiteX8" fmla="*/ 9023 w 890085"/>
              <a:gd name="connsiteY8" fmla="*/ 0 h 116682"/>
              <a:gd name="connsiteX0" fmla="*/ 10727 w 889408"/>
              <a:gd name="connsiteY0" fmla="*/ 41780 h 101312"/>
              <a:gd name="connsiteX1" fmla="*/ 5965 w 889408"/>
              <a:gd name="connsiteY1" fmla="*/ 1299 h 101312"/>
              <a:gd name="connsiteX2" fmla="*/ 103596 w 889408"/>
              <a:gd name="connsiteY2" fmla="*/ 10824 h 101312"/>
              <a:gd name="connsiteX3" fmla="*/ 141696 w 889408"/>
              <a:gd name="connsiteY3" fmla="*/ 15587 h 101312"/>
              <a:gd name="connsiteX4" fmla="*/ 884646 w 889408"/>
              <a:gd name="connsiteY4" fmla="*/ 6062 h 101312"/>
              <a:gd name="connsiteX5" fmla="*/ 889408 w 889408"/>
              <a:gd name="connsiteY5" fmla="*/ 101312 h 101312"/>
              <a:gd name="connsiteX6" fmla="*/ 255996 w 889408"/>
              <a:gd name="connsiteY6" fmla="*/ 77499 h 101312"/>
              <a:gd name="connsiteX7" fmla="*/ 251233 w 889408"/>
              <a:gd name="connsiteY7" fmla="*/ 46543 h 101312"/>
              <a:gd name="connsiteX8" fmla="*/ 10727 w 889408"/>
              <a:gd name="connsiteY8" fmla="*/ 41780 h 101312"/>
              <a:gd name="connsiteX0" fmla="*/ 10727 w 889408"/>
              <a:gd name="connsiteY0" fmla="*/ 56965 h 102209"/>
              <a:gd name="connsiteX1" fmla="*/ 5965 w 889408"/>
              <a:gd name="connsiteY1" fmla="*/ 2196 h 102209"/>
              <a:gd name="connsiteX2" fmla="*/ 103596 w 889408"/>
              <a:gd name="connsiteY2" fmla="*/ 11721 h 102209"/>
              <a:gd name="connsiteX3" fmla="*/ 141696 w 889408"/>
              <a:gd name="connsiteY3" fmla="*/ 16484 h 102209"/>
              <a:gd name="connsiteX4" fmla="*/ 884646 w 889408"/>
              <a:gd name="connsiteY4" fmla="*/ 6959 h 102209"/>
              <a:gd name="connsiteX5" fmla="*/ 889408 w 889408"/>
              <a:gd name="connsiteY5" fmla="*/ 102209 h 102209"/>
              <a:gd name="connsiteX6" fmla="*/ 255996 w 889408"/>
              <a:gd name="connsiteY6" fmla="*/ 78396 h 102209"/>
              <a:gd name="connsiteX7" fmla="*/ 251233 w 889408"/>
              <a:gd name="connsiteY7" fmla="*/ 47440 h 102209"/>
              <a:gd name="connsiteX8" fmla="*/ 10727 w 889408"/>
              <a:gd name="connsiteY8" fmla="*/ 56965 h 102209"/>
              <a:gd name="connsiteX0" fmla="*/ 10899 w 889580"/>
              <a:gd name="connsiteY0" fmla="*/ 59581 h 104825"/>
              <a:gd name="connsiteX1" fmla="*/ 6137 w 889580"/>
              <a:gd name="connsiteY1" fmla="*/ 4812 h 104825"/>
              <a:gd name="connsiteX2" fmla="*/ 106150 w 889580"/>
              <a:gd name="connsiteY2" fmla="*/ 4812 h 104825"/>
              <a:gd name="connsiteX3" fmla="*/ 141868 w 889580"/>
              <a:gd name="connsiteY3" fmla="*/ 19100 h 104825"/>
              <a:gd name="connsiteX4" fmla="*/ 884818 w 889580"/>
              <a:gd name="connsiteY4" fmla="*/ 9575 h 104825"/>
              <a:gd name="connsiteX5" fmla="*/ 889580 w 889580"/>
              <a:gd name="connsiteY5" fmla="*/ 104825 h 104825"/>
              <a:gd name="connsiteX6" fmla="*/ 256168 w 889580"/>
              <a:gd name="connsiteY6" fmla="*/ 81012 h 104825"/>
              <a:gd name="connsiteX7" fmla="*/ 251405 w 889580"/>
              <a:gd name="connsiteY7" fmla="*/ 50056 h 104825"/>
              <a:gd name="connsiteX8" fmla="*/ 10899 w 889580"/>
              <a:gd name="connsiteY8" fmla="*/ 59581 h 104825"/>
              <a:gd name="connsiteX0" fmla="*/ 10899 w 889580"/>
              <a:gd name="connsiteY0" fmla="*/ 58740 h 103984"/>
              <a:gd name="connsiteX1" fmla="*/ 6137 w 889580"/>
              <a:gd name="connsiteY1" fmla="*/ 3971 h 103984"/>
              <a:gd name="connsiteX2" fmla="*/ 106150 w 889580"/>
              <a:gd name="connsiteY2" fmla="*/ 3971 h 103984"/>
              <a:gd name="connsiteX3" fmla="*/ 270455 w 889580"/>
              <a:gd name="connsiteY3" fmla="*/ 1590 h 103984"/>
              <a:gd name="connsiteX4" fmla="*/ 884818 w 889580"/>
              <a:gd name="connsiteY4" fmla="*/ 8734 h 103984"/>
              <a:gd name="connsiteX5" fmla="*/ 889580 w 889580"/>
              <a:gd name="connsiteY5" fmla="*/ 103984 h 103984"/>
              <a:gd name="connsiteX6" fmla="*/ 256168 w 889580"/>
              <a:gd name="connsiteY6" fmla="*/ 80171 h 103984"/>
              <a:gd name="connsiteX7" fmla="*/ 251405 w 889580"/>
              <a:gd name="connsiteY7" fmla="*/ 49215 h 103984"/>
              <a:gd name="connsiteX8" fmla="*/ 10899 w 889580"/>
              <a:gd name="connsiteY8" fmla="*/ 58740 h 10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580" h="103984">
                <a:moveTo>
                  <a:pt x="10899" y="58740"/>
                </a:moveTo>
                <a:cubicBezTo>
                  <a:pt x="10105" y="64296"/>
                  <a:pt x="-9738" y="13099"/>
                  <a:pt x="6137" y="3971"/>
                </a:cubicBezTo>
                <a:cubicBezTo>
                  <a:pt x="22012" y="-5157"/>
                  <a:pt x="62097" y="4368"/>
                  <a:pt x="106150" y="3971"/>
                </a:cubicBezTo>
                <a:cubicBezTo>
                  <a:pt x="150203" y="3574"/>
                  <a:pt x="140677" y="796"/>
                  <a:pt x="270455" y="1590"/>
                </a:cubicBezTo>
                <a:lnTo>
                  <a:pt x="884818" y="8734"/>
                </a:lnTo>
                <a:lnTo>
                  <a:pt x="889580" y="103984"/>
                </a:lnTo>
                <a:lnTo>
                  <a:pt x="256168" y="80171"/>
                </a:lnTo>
                <a:lnTo>
                  <a:pt x="251405" y="49215"/>
                </a:lnTo>
                <a:lnTo>
                  <a:pt x="10899" y="58740"/>
                </a:lnTo>
                <a:close/>
              </a:path>
            </a:pathLst>
          </a:custGeom>
          <a:solidFill>
            <a:srgbClr val="5B9BD5">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0460831" y="4493419"/>
            <a:ext cx="885826" cy="111919"/>
          </a:xfrm>
          <a:custGeom>
            <a:avLst/>
            <a:gdLst>
              <a:gd name="connsiteX0" fmla="*/ 0 w 885825"/>
              <a:gd name="connsiteY0" fmla="*/ 71437 h 111919"/>
              <a:gd name="connsiteX1" fmla="*/ 88107 w 885825"/>
              <a:gd name="connsiteY1" fmla="*/ 69056 h 111919"/>
              <a:gd name="connsiteX2" fmla="*/ 90488 w 885825"/>
              <a:gd name="connsiteY2" fmla="*/ 30956 h 111919"/>
              <a:gd name="connsiteX3" fmla="*/ 252413 w 885825"/>
              <a:gd name="connsiteY3" fmla="*/ 19050 h 111919"/>
              <a:gd name="connsiteX4" fmla="*/ 883444 w 885825"/>
              <a:gd name="connsiteY4" fmla="*/ 0 h 111919"/>
              <a:gd name="connsiteX5" fmla="*/ 885825 w 885825"/>
              <a:gd name="connsiteY5" fmla="*/ 111919 h 111919"/>
              <a:gd name="connsiteX6" fmla="*/ 0 w 885825"/>
              <a:gd name="connsiteY6" fmla="*/ 71437 h 111919"/>
              <a:gd name="connsiteX0" fmla="*/ 0 w 883444"/>
              <a:gd name="connsiteY0" fmla="*/ 111918 h 111919"/>
              <a:gd name="connsiteX1" fmla="*/ 85726 w 883444"/>
              <a:gd name="connsiteY1" fmla="*/ 69056 h 111919"/>
              <a:gd name="connsiteX2" fmla="*/ 88107 w 883444"/>
              <a:gd name="connsiteY2" fmla="*/ 30956 h 111919"/>
              <a:gd name="connsiteX3" fmla="*/ 250032 w 883444"/>
              <a:gd name="connsiteY3" fmla="*/ 19050 h 111919"/>
              <a:gd name="connsiteX4" fmla="*/ 881063 w 883444"/>
              <a:gd name="connsiteY4" fmla="*/ 0 h 111919"/>
              <a:gd name="connsiteX5" fmla="*/ 883444 w 883444"/>
              <a:gd name="connsiteY5" fmla="*/ 111919 h 111919"/>
              <a:gd name="connsiteX6" fmla="*/ 0 w 883444"/>
              <a:gd name="connsiteY6" fmla="*/ 111918 h 111919"/>
              <a:gd name="connsiteX0" fmla="*/ 6021 w 889465"/>
              <a:gd name="connsiteY0" fmla="*/ 111918 h 111919"/>
              <a:gd name="connsiteX1" fmla="*/ 3639 w 889465"/>
              <a:gd name="connsiteY1" fmla="*/ 64294 h 111919"/>
              <a:gd name="connsiteX2" fmla="*/ 91747 w 889465"/>
              <a:gd name="connsiteY2" fmla="*/ 69056 h 111919"/>
              <a:gd name="connsiteX3" fmla="*/ 94128 w 889465"/>
              <a:gd name="connsiteY3" fmla="*/ 30956 h 111919"/>
              <a:gd name="connsiteX4" fmla="*/ 256053 w 889465"/>
              <a:gd name="connsiteY4" fmla="*/ 19050 h 111919"/>
              <a:gd name="connsiteX5" fmla="*/ 887084 w 889465"/>
              <a:gd name="connsiteY5" fmla="*/ 0 h 111919"/>
              <a:gd name="connsiteX6" fmla="*/ 889465 w 889465"/>
              <a:gd name="connsiteY6" fmla="*/ 111919 h 111919"/>
              <a:gd name="connsiteX7" fmla="*/ 6021 w 889465"/>
              <a:gd name="connsiteY7" fmla="*/ 111918 h 111919"/>
              <a:gd name="connsiteX0" fmla="*/ 2382 w 885826"/>
              <a:gd name="connsiteY0" fmla="*/ 111918 h 111919"/>
              <a:gd name="connsiteX1" fmla="*/ 0 w 885826"/>
              <a:gd name="connsiteY1" fmla="*/ 64294 h 111919"/>
              <a:gd name="connsiteX2" fmla="*/ 88108 w 885826"/>
              <a:gd name="connsiteY2" fmla="*/ 69056 h 111919"/>
              <a:gd name="connsiteX3" fmla="*/ 90489 w 885826"/>
              <a:gd name="connsiteY3" fmla="*/ 30956 h 111919"/>
              <a:gd name="connsiteX4" fmla="*/ 252414 w 885826"/>
              <a:gd name="connsiteY4" fmla="*/ 19050 h 111919"/>
              <a:gd name="connsiteX5" fmla="*/ 883445 w 885826"/>
              <a:gd name="connsiteY5" fmla="*/ 0 h 111919"/>
              <a:gd name="connsiteX6" fmla="*/ 885826 w 885826"/>
              <a:gd name="connsiteY6" fmla="*/ 111919 h 111919"/>
              <a:gd name="connsiteX7" fmla="*/ 2382 w 885826"/>
              <a:gd name="connsiteY7" fmla="*/ 111918 h 111919"/>
              <a:gd name="connsiteX0" fmla="*/ 2382 w 885826"/>
              <a:gd name="connsiteY0" fmla="*/ 111918 h 111919"/>
              <a:gd name="connsiteX1" fmla="*/ 0 w 885826"/>
              <a:gd name="connsiteY1" fmla="*/ 64294 h 111919"/>
              <a:gd name="connsiteX2" fmla="*/ 88108 w 885826"/>
              <a:gd name="connsiteY2" fmla="*/ 69056 h 111919"/>
              <a:gd name="connsiteX3" fmla="*/ 90489 w 885826"/>
              <a:gd name="connsiteY3" fmla="*/ 30956 h 111919"/>
              <a:gd name="connsiteX4" fmla="*/ 252414 w 885826"/>
              <a:gd name="connsiteY4" fmla="*/ 19050 h 111919"/>
              <a:gd name="connsiteX5" fmla="*/ 883445 w 885826"/>
              <a:gd name="connsiteY5" fmla="*/ 0 h 111919"/>
              <a:gd name="connsiteX6" fmla="*/ 885826 w 885826"/>
              <a:gd name="connsiteY6" fmla="*/ 111919 h 111919"/>
              <a:gd name="connsiteX7" fmla="*/ 2382 w 885826"/>
              <a:gd name="connsiteY7" fmla="*/ 111918 h 11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826" h="111919">
                <a:moveTo>
                  <a:pt x="2382" y="111918"/>
                </a:moveTo>
                <a:lnTo>
                  <a:pt x="0" y="64294"/>
                </a:lnTo>
                <a:lnTo>
                  <a:pt x="88108" y="69056"/>
                </a:lnTo>
                <a:lnTo>
                  <a:pt x="90489" y="30956"/>
                </a:lnTo>
                <a:lnTo>
                  <a:pt x="252414" y="19050"/>
                </a:lnTo>
                <a:lnTo>
                  <a:pt x="883445" y="0"/>
                </a:lnTo>
                <a:cubicBezTo>
                  <a:pt x="884239" y="37306"/>
                  <a:pt x="885032" y="74613"/>
                  <a:pt x="885826" y="111919"/>
                </a:cubicBezTo>
                <a:lnTo>
                  <a:pt x="2382" y="111918"/>
                </a:lnTo>
                <a:close/>
              </a:path>
            </a:pathLst>
          </a:custGeom>
          <a:solidFill>
            <a:srgbClr val="5B9BD5">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ZoneTexte 6"/>
          <p:cNvSpPr txBox="1"/>
          <p:nvPr/>
        </p:nvSpPr>
        <p:spPr>
          <a:xfrm>
            <a:off x="246434" y="4228256"/>
            <a:ext cx="6656476" cy="2308324"/>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Exercice (très important)</a:t>
            </a:r>
          </a:p>
          <a:p>
            <a:pPr algn="ctr"/>
            <a:r>
              <a:rPr lang="fr-FR" dirty="0" smtClean="0">
                <a:solidFill>
                  <a:srgbClr val="FF0000"/>
                </a:solidFill>
              </a:rPr>
              <a:t>(a) Dessin de la première de couverture (recueil A3) : </a:t>
            </a:r>
            <a:r>
              <a:rPr lang="fr-FR" dirty="0" err="1" smtClean="0">
                <a:solidFill>
                  <a:srgbClr val="FF0000"/>
                </a:solidFill>
              </a:rPr>
              <a:t>Caracteriser</a:t>
            </a:r>
            <a:r>
              <a:rPr lang="fr-FR" dirty="0" smtClean="0">
                <a:solidFill>
                  <a:srgbClr val="FF0000"/>
                </a:solidFill>
              </a:rPr>
              <a:t> le montage du roulement et le type du frein utilisé? Expliquer comment le mouvements axiaux du roulement à gauche sont bloqués. </a:t>
            </a:r>
          </a:p>
          <a:p>
            <a:pPr algn="ctr"/>
            <a:r>
              <a:rPr lang="fr-FR" dirty="0" smtClean="0">
                <a:solidFill>
                  <a:srgbClr val="FF0000"/>
                </a:solidFill>
              </a:rPr>
              <a:t>(b) Dessin de la page 4 : expliquer comment le mouvements axiaux du </a:t>
            </a:r>
            <a:r>
              <a:rPr lang="fr-FR" b="1" dirty="0" smtClean="0">
                <a:solidFill>
                  <a:srgbClr val="FF0000"/>
                </a:solidFill>
              </a:rPr>
              <a:t>roulement 4 </a:t>
            </a:r>
            <a:r>
              <a:rPr lang="fr-FR" dirty="0" smtClean="0">
                <a:solidFill>
                  <a:srgbClr val="FF0000"/>
                </a:solidFill>
              </a:rPr>
              <a:t>relativement à l’</a:t>
            </a:r>
            <a:r>
              <a:rPr lang="fr-FR" b="1" dirty="0" smtClean="0">
                <a:solidFill>
                  <a:srgbClr val="FF0000"/>
                </a:solidFill>
              </a:rPr>
              <a:t>arbre 3 </a:t>
            </a:r>
            <a:r>
              <a:rPr lang="fr-FR" dirty="0" smtClean="0">
                <a:solidFill>
                  <a:srgbClr val="FF0000"/>
                </a:solidFill>
              </a:rPr>
              <a:t>sont bloqués.</a:t>
            </a:r>
            <a:endParaRPr lang="fr-FR" dirty="0">
              <a:solidFill>
                <a:srgbClr val="FF0000"/>
              </a:solidFill>
            </a:endParaRPr>
          </a:p>
          <a:p>
            <a:pPr algn="ctr"/>
            <a:r>
              <a:rPr lang="fr-FR" dirty="0" smtClean="0">
                <a:solidFill>
                  <a:srgbClr val="FF0000"/>
                </a:solidFill>
              </a:rPr>
              <a:t>(c) Trouvez les différences aux deux montages.</a:t>
            </a:r>
          </a:p>
          <a:p>
            <a:pPr algn="ctr"/>
            <a:r>
              <a:rPr lang="fr-FR" dirty="0">
                <a:solidFill>
                  <a:srgbClr val="FF0000"/>
                </a:solidFill>
              </a:rPr>
              <a:t>(Note : C’est très important de savoir la réponse à cette question</a:t>
            </a:r>
            <a:r>
              <a:rPr lang="fr-FR" dirty="0" smtClean="0">
                <a:solidFill>
                  <a:srgbClr val="FF0000"/>
                </a:solidFill>
              </a:rPr>
              <a:t>)</a:t>
            </a:r>
            <a:endParaRPr lang="fr-FR" dirty="0">
              <a:solidFill>
                <a:srgbClr val="FF0000"/>
              </a:solidFill>
            </a:endParaRPr>
          </a:p>
        </p:txBody>
      </p:sp>
      <p:sp>
        <p:nvSpPr>
          <p:cNvPr id="5" name="Date Placeholder 4"/>
          <p:cNvSpPr>
            <a:spLocks noGrp="1"/>
          </p:cNvSpPr>
          <p:nvPr>
            <p:ph type="dt" sz="half" idx="10"/>
          </p:nvPr>
        </p:nvSpPr>
        <p:spPr/>
        <p:txBody>
          <a:bodyPr/>
          <a:lstStyle/>
          <a:p>
            <a:fld id="{F10D77D6-24DB-4303-B6FA-B3D1267EC146}"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DI7</a:t>
            </a:r>
            <a:endParaRPr lang="en-US"/>
          </a:p>
        </p:txBody>
      </p:sp>
      <p:sp>
        <p:nvSpPr>
          <p:cNvPr id="10" name="Slide Number Placeholder 9"/>
          <p:cNvSpPr>
            <a:spLocks noGrp="1"/>
          </p:cNvSpPr>
          <p:nvPr>
            <p:ph type="sldNum" sz="quarter" idx="12"/>
          </p:nvPr>
        </p:nvSpPr>
        <p:spPr/>
        <p:txBody>
          <a:bodyPr/>
          <a:lstStyle/>
          <a:p>
            <a:fld id="{FF19FD34-F3E2-41A0-88F1-A5505E346591}" type="slidenum">
              <a:rPr lang="en-US" smtClean="0"/>
              <a:pPr/>
              <a:t>68</a:t>
            </a:fld>
            <a:endParaRPr lang="en-US"/>
          </a:p>
        </p:txBody>
      </p:sp>
    </p:spTree>
    <p:extLst>
      <p:ext uri="{BB962C8B-B14F-4D97-AF65-F5344CB8AC3E}">
        <p14:creationId xmlns:p14="http://schemas.microsoft.com/office/powerpoint/2010/main" val="9118516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Clavettes </a:t>
            </a:r>
            <a:r>
              <a:rPr lang="fr-FR" sz="3600" dirty="0" smtClean="0"/>
              <a:t>(</a:t>
            </a:r>
            <a:r>
              <a:rPr lang="fr-FR" sz="3600" dirty="0" err="1" smtClean="0"/>
              <a:t>ang</a:t>
            </a:r>
            <a:r>
              <a:rPr lang="fr-FR" sz="3600" dirty="0" smtClean="0"/>
              <a:t> : key, rainure : </a:t>
            </a:r>
            <a:r>
              <a:rPr lang="fr-FR" sz="3600" dirty="0" err="1" smtClean="0"/>
              <a:t>keyway</a:t>
            </a:r>
            <a:r>
              <a:rPr lang="fr-FR" sz="3600" dirty="0" smtClean="0"/>
              <a:t>)</a:t>
            </a:r>
            <a:endParaRPr lang="en-US" sz="3600"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69</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4687" b="33476"/>
          <a:stretch/>
        </p:blipFill>
        <p:spPr bwMode="auto">
          <a:xfrm>
            <a:off x="966118" y="1670458"/>
            <a:ext cx="2827020" cy="125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148" r="78322" b="58484"/>
          <a:stretch/>
        </p:blipFill>
        <p:spPr bwMode="auto">
          <a:xfrm>
            <a:off x="4242822" y="2062234"/>
            <a:ext cx="1170757" cy="96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srcRect l="1139" t="9916" r="79344" b="66461"/>
          <a:stretch/>
        </p:blipFill>
        <p:spPr>
          <a:xfrm>
            <a:off x="5268799" y="2062234"/>
            <a:ext cx="1295400" cy="1133800"/>
          </a:xfrm>
          <a:prstGeom prst="rect">
            <a:avLst/>
          </a:prstGeom>
        </p:spPr>
      </p:pic>
      <p:pic>
        <p:nvPicPr>
          <p:cNvPr id="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5344" t="8298" r="1404" b="64717"/>
          <a:stretch/>
        </p:blipFill>
        <p:spPr bwMode="auto">
          <a:xfrm rot="10800000">
            <a:off x="6478205" y="2039374"/>
            <a:ext cx="1280160" cy="1074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898299" y="1670458"/>
            <a:ext cx="2133600" cy="369332"/>
          </a:xfrm>
          <a:prstGeom prst="rect">
            <a:avLst/>
          </a:prstGeom>
          <a:noFill/>
        </p:spPr>
        <p:txBody>
          <a:bodyPr wrap="square" rtlCol="0">
            <a:spAutoFit/>
          </a:bodyPr>
          <a:lstStyle/>
          <a:p>
            <a:r>
              <a:rPr lang="fr-FR" dirty="0" smtClean="0"/>
              <a:t>Clavettes Parallèles </a:t>
            </a:r>
          </a:p>
        </p:txBody>
      </p:sp>
      <p:grpSp>
        <p:nvGrpSpPr>
          <p:cNvPr id="15" name="Group 14"/>
          <p:cNvGrpSpPr/>
          <p:nvPr/>
        </p:nvGrpSpPr>
        <p:grpSpPr>
          <a:xfrm>
            <a:off x="8818147" y="1797424"/>
            <a:ext cx="1625024" cy="1368364"/>
            <a:chOff x="5582737" y="2812562"/>
            <a:chExt cx="1625024" cy="1368364"/>
          </a:xfrm>
        </p:grpSpPr>
        <p:pic>
          <p:nvPicPr>
            <p:cNvPr id="11"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6767" t="22979" r="53916" b="45446"/>
            <a:stretch/>
          </p:blipFill>
          <p:spPr bwMode="auto">
            <a:xfrm>
              <a:off x="5650977" y="2869950"/>
              <a:ext cx="1556784" cy="1310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5582737" y="2812562"/>
              <a:ext cx="731520" cy="424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8918937" y="1676226"/>
            <a:ext cx="2133600" cy="369332"/>
          </a:xfrm>
          <a:prstGeom prst="rect">
            <a:avLst/>
          </a:prstGeom>
          <a:noFill/>
        </p:spPr>
        <p:txBody>
          <a:bodyPr wrap="square" rtlCol="0">
            <a:spAutoFit/>
          </a:bodyPr>
          <a:lstStyle/>
          <a:p>
            <a:r>
              <a:rPr lang="fr-FR" dirty="0" smtClean="0"/>
              <a:t>Clavette Disque</a:t>
            </a:r>
            <a:endParaRPr lang="en-US" dirty="0"/>
          </a:p>
        </p:txBody>
      </p:sp>
      <p:pic>
        <p:nvPicPr>
          <p:cNvPr id="17"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5999" r="4002" b="65795"/>
          <a:stretch/>
        </p:blipFill>
        <p:spPr bwMode="auto">
          <a:xfrm>
            <a:off x="4459219" y="3345123"/>
            <a:ext cx="3240360" cy="13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6137803" y="5787181"/>
            <a:ext cx="2748342" cy="584775"/>
          </a:xfrm>
          <a:prstGeom prst="rect">
            <a:avLst/>
          </a:prstGeom>
          <a:noFill/>
        </p:spPr>
        <p:txBody>
          <a:bodyPr wrap="square" rtlCol="0">
            <a:spAutoFit/>
          </a:bodyPr>
          <a:lstStyle/>
          <a:p>
            <a:pPr algn="ctr"/>
            <a:r>
              <a:rPr lang="fr-FR" sz="1600" dirty="0" smtClean="0"/>
              <a:t>Vues de dessus sans moyeux</a:t>
            </a:r>
          </a:p>
          <a:p>
            <a:pPr algn="ctr"/>
            <a:r>
              <a:rPr lang="fr-FR" sz="1600" dirty="0" smtClean="0"/>
              <a:t>Visualisation Arbre et Clavette</a:t>
            </a:r>
            <a:endParaRPr lang="en-US" sz="1600" dirty="0"/>
          </a:p>
        </p:txBody>
      </p:sp>
      <p:grpSp>
        <p:nvGrpSpPr>
          <p:cNvPr id="83" name="Group 82"/>
          <p:cNvGrpSpPr/>
          <p:nvPr/>
        </p:nvGrpSpPr>
        <p:grpSpPr>
          <a:xfrm>
            <a:off x="4459219" y="4863697"/>
            <a:ext cx="3000761" cy="712353"/>
            <a:chOff x="4459219" y="4863697"/>
            <a:chExt cx="3000761" cy="712353"/>
          </a:xfrm>
        </p:grpSpPr>
        <p:pic>
          <p:nvPicPr>
            <p:cNvPr id="18"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5999" t="34495" r="8438" b="53094"/>
            <a:stretch/>
          </p:blipFill>
          <p:spPr bwMode="auto">
            <a:xfrm>
              <a:off x="4459219" y="4969307"/>
              <a:ext cx="300076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flipV="1">
              <a:off x="4665889" y="4866231"/>
              <a:ext cx="1506311" cy="154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680728" y="5559174"/>
              <a:ext cx="1476631" cy="154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4600059" y="4880725"/>
              <a:ext cx="153358" cy="695325"/>
              <a:chOff x="2314059" y="5595938"/>
              <a:chExt cx="153358" cy="695325"/>
            </a:xfrm>
          </p:grpSpPr>
          <p:sp>
            <p:nvSpPr>
              <p:cNvPr id="23" name="Freeform 22"/>
              <p:cNvSpPr/>
              <p:nvPr/>
            </p:nvSpPr>
            <p:spPr>
              <a:xfrm>
                <a:off x="2358458" y="5595938"/>
                <a:ext cx="108959" cy="695325"/>
              </a:xfrm>
              <a:custGeom>
                <a:avLst/>
                <a:gdLst>
                  <a:gd name="connsiteX0" fmla="*/ 0 w 76346"/>
                  <a:gd name="connsiteY0" fmla="*/ 0 h 695325"/>
                  <a:gd name="connsiteX1" fmla="*/ 76200 w 76346"/>
                  <a:gd name="connsiteY1" fmla="*/ 314325 h 695325"/>
                  <a:gd name="connsiteX2" fmla="*/ 19050 w 76346"/>
                  <a:gd name="connsiteY2" fmla="*/ 533400 h 695325"/>
                  <a:gd name="connsiteX3" fmla="*/ 9525 w 76346"/>
                  <a:gd name="connsiteY3" fmla="*/ 695325 h 695325"/>
                  <a:gd name="connsiteX0" fmla="*/ 0 w 86505"/>
                  <a:gd name="connsiteY0" fmla="*/ 0 h 695325"/>
                  <a:gd name="connsiteX1" fmla="*/ 86379 w 86505"/>
                  <a:gd name="connsiteY1" fmla="*/ 214313 h 695325"/>
                  <a:gd name="connsiteX2" fmla="*/ 19050 w 86505"/>
                  <a:gd name="connsiteY2" fmla="*/ 533400 h 695325"/>
                  <a:gd name="connsiteX3" fmla="*/ 9525 w 86505"/>
                  <a:gd name="connsiteY3" fmla="*/ 695325 h 695325"/>
                  <a:gd name="connsiteX0" fmla="*/ 29448 w 116086"/>
                  <a:gd name="connsiteY0" fmla="*/ 0 h 695325"/>
                  <a:gd name="connsiteX1" fmla="*/ 115827 w 116086"/>
                  <a:gd name="connsiteY1" fmla="*/ 214313 h 695325"/>
                  <a:gd name="connsiteX2" fmla="*/ 2690 w 116086"/>
                  <a:gd name="connsiteY2" fmla="*/ 542925 h 695325"/>
                  <a:gd name="connsiteX3" fmla="*/ 38973 w 116086"/>
                  <a:gd name="connsiteY3" fmla="*/ 695325 h 695325"/>
                  <a:gd name="connsiteX0" fmla="*/ 29448 w 116446"/>
                  <a:gd name="connsiteY0" fmla="*/ 0 h 695325"/>
                  <a:gd name="connsiteX1" fmla="*/ 115827 w 116446"/>
                  <a:gd name="connsiteY1" fmla="*/ 214313 h 695325"/>
                  <a:gd name="connsiteX2" fmla="*/ 2690 w 116446"/>
                  <a:gd name="connsiteY2" fmla="*/ 542925 h 695325"/>
                  <a:gd name="connsiteX3" fmla="*/ 38973 w 116446"/>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116446" h="695325">
                    <a:moveTo>
                      <a:pt x="29448" y="0"/>
                    </a:moveTo>
                    <a:cubicBezTo>
                      <a:pt x="101589" y="93662"/>
                      <a:pt x="120287" y="123826"/>
                      <a:pt x="115827" y="214313"/>
                    </a:cubicBezTo>
                    <a:cubicBezTo>
                      <a:pt x="111367" y="304800"/>
                      <a:pt x="15499" y="462756"/>
                      <a:pt x="2690" y="542925"/>
                    </a:cubicBezTo>
                    <a:cubicBezTo>
                      <a:pt x="-10119" y="623094"/>
                      <a:pt x="26273" y="669131"/>
                      <a:pt x="38973" y="695325"/>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314059" y="5595938"/>
                <a:ext cx="81479" cy="419100"/>
              </a:xfrm>
              <a:custGeom>
                <a:avLst/>
                <a:gdLst>
                  <a:gd name="connsiteX0" fmla="*/ 67191 w 81479"/>
                  <a:gd name="connsiteY0" fmla="*/ 0 h 419100"/>
                  <a:gd name="connsiteX1" fmla="*/ 516 w 81479"/>
                  <a:gd name="connsiteY1" fmla="*/ 142875 h 419100"/>
                  <a:gd name="connsiteX2" fmla="*/ 38616 w 81479"/>
                  <a:gd name="connsiteY2" fmla="*/ 328612 h 419100"/>
                  <a:gd name="connsiteX3" fmla="*/ 81479 w 81479"/>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81479" h="419100">
                    <a:moveTo>
                      <a:pt x="67191" y="0"/>
                    </a:moveTo>
                    <a:cubicBezTo>
                      <a:pt x="36234" y="44053"/>
                      <a:pt x="5278" y="88106"/>
                      <a:pt x="516" y="142875"/>
                    </a:cubicBezTo>
                    <a:cubicBezTo>
                      <a:pt x="-4246" y="197644"/>
                      <a:pt x="25122" y="282575"/>
                      <a:pt x="38616" y="328612"/>
                    </a:cubicBezTo>
                    <a:cubicBezTo>
                      <a:pt x="52110" y="374649"/>
                      <a:pt x="81479" y="419100"/>
                      <a:pt x="81479" y="41910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2336007" y="5678336"/>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367472" y="5616245"/>
                <a:ext cx="86167" cy="885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16853" y="5771681"/>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359651" y="5932170"/>
                <a:ext cx="55957" cy="4884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flipH="1">
              <a:off x="6085994" y="4863697"/>
              <a:ext cx="153358" cy="695325"/>
              <a:chOff x="2314059" y="5595938"/>
              <a:chExt cx="153358" cy="695325"/>
            </a:xfrm>
          </p:grpSpPr>
          <p:sp>
            <p:nvSpPr>
              <p:cNvPr id="42" name="Freeform 41"/>
              <p:cNvSpPr/>
              <p:nvPr/>
            </p:nvSpPr>
            <p:spPr>
              <a:xfrm>
                <a:off x="2358458" y="5595938"/>
                <a:ext cx="108959" cy="695325"/>
              </a:xfrm>
              <a:custGeom>
                <a:avLst/>
                <a:gdLst>
                  <a:gd name="connsiteX0" fmla="*/ 0 w 76346"/>
                  <a:gd name="connsiteY0" fmla="*/ 0 h 695325"/>
                  <a:gd name="connsiteX1" fmla="*/ 76200 w 76346"/>
                  <a:gd name="connsiteY1" fmla="*/ 314325 h 695325"/>
                  <a:gd name="connsiteX2" fmla="*/ 19050 w 76346"/>
                  <a:gd name="connsiteY2" fmla="*/ 533400 h 695325"/>
                  <a:gd name="connsiteX3" fmla="*/ 9525 w 76346"/>
                  <a:gd name="connsiteY3" fmla="*/ 695325 h 695325"/>
                  <a:gd name="connsiteX0" fmla="*/ 0 w 86505"/>
                  <a:gd name="connsiteY0" fmla="*/ 0 h 695325"/>
                  <a:gd name="connsiteX1" fmla="*/ 86379 w 86505"/>
                  <a:gd name="connsiteY1" fmla="*/ 214313 h 695325"/>
                  <a:gd name="connsiteX2" fmla="*/ 19050 w 86505"/>
                  <a:gd name="connsiteY2" fmla="*/ 533400 h 695325"/>
                  <a:gd name="connsiteX3" fmla="*/ 9525 w 86505"/>
                  <a:gd name="connsiteY3" fmla="*/ 695325 h 695325"/>
                  <a:gd name="connsiteX0" fmla="*/ 29448 w 116086"/>
                  <a:gd name="connsiteY0" fmla="*/ 0 h 695325"/>
                  <a:gd name="connsiteX1" fmla="*/ 115827 w 116086"/>
                  <a:gd name="connsiteY1" fmla="*/ 214313 h 695325"/>
                  <a:gd name="connsiteX2" fmla="*/ 2690 w 116086"/>
                  <a:gd name="connsiteY2" fmla="*/ 542925 h 695325"/>
                  <a:gd name="connsiteX3" fmla="*/ 38973 w 116086"/>
                  <a:gd name="connsiteY3" fmla="*/ 695325 h 695325"/>
                  <a:gd name="connsiteX0" fmla="*/ 29448 w 116446"/>
                  <a:gd name="connsiteY0" fmla="*/ 0 h 695325"/>
                  <a:gd name="connsiteX1" fmla="*/ 115827 w 116446"/>
                  <a:gd name="connsiteY1" fmla="*/ 214313 h 695325"/>
                  <a:gd name="connsiteX2" fmla="*/ 2690 w 116446"/>
                  <a:gd name="connsiteY2" fmla="*/ 542925 h 695325"/>
                  <a:gd name="connsiteX3" fmla="*/ 38973 w 116446"/>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116446" h="695325">
                    <a:moveTo>
                      <a:pt x="29448" y="0"/>
                    </a:moveTo>
                    <a:cubicBezTo>
                      <a:pt x="101589" y="93662"/>
                      <a:pt x="120287" y="123826"/>
                      <a:pt x="115827" y="214313"/>
                    </a:cubicBezTo>
                    <a:cubicBezTo>
                      <a:pt x="111367" y="304800"/>
                      <a:pt x="15499" y="462756"/>
                      <a:pt x="2690" y="542925"/>
                    </a:cubicBezTo>
                    <a:cubicBezTo>
                      <a:pt x="-10119" y="623094"/>
                      <a:pt x="26273" y="669131"/>
                      <a:pt x="38973" y="695325"/>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2314059" y="5595938"/>
                <a:ext cx="81479" cy="419100"/>
              </a:xfrm>
              <a:custGeom>
                <a:avLst/>
                <a:gdLst>
                  <a:gd name="connsiteX0" fmla="*/ 67191 w 81479"/>
                  <a:gd name="connsiteY0" fmla="*/ 0 h 419100"/>
                  <a:gd name="connsiteX1" fmla="*/ 516 w 81479"/>
                  <a:gd name="connsiteY1" fmla="*/ 142875 h 419100"/>
                  <a:gd name="connsiteX2" fmla="*/ 38616 w 81479"/>
                  <a:gd name="connsiteY2" fmla="*/ 328612 h 419100"/>
                  <a:gd name="connsiteX3" fmla="*/ 81479 w 81479"/>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81479" h="419100">
                    <a:moveTo>
                      <a:pt x="67191" y="0"/>
                    </a:moveTo>
                    <a:cubicBezTo>
                      <a:pt x="36234" y="44053"/>
                      <a:pt x="5278" y="88106"/>
                      <a:pt x="516" y="142875"/>
                    </a:cubicBezTo>
                    <a:cubicBezTo>
                      <a:pt x="-4246" y="197644"/>
                      <a:pt x="25122" y="282575"/>
                      <a:pt x="38616" y="328612"/>
                    </a:cubicBezTo>
                    <a:cubicBezTo>
                      <a:pt x="52110" y="374649"/>
                      <a:pt x="81479" y="419100"/>
                      <a:pt x="81479" y="41910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2336007" y="5678336"/>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367472" y="5616245"/>
                <a:ext cx="86167" cy="885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316853" y="5771681"/>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359651" y="5932170"/>
                <a:ext cx="55957" cy="4884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p:nvPr/>
          </p:nvCxnSpPr>
          <p:spPr>
            <a:xfrm flipV="1">
              <a:off x="5180410" y="5071934"/>
              <a:ext cx="588658" cy="2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180410" y="5330898"/>
              <a:ext cx="582205" cy="3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2"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24135" t="55825" r="27101" b="11475"/>
          <a:stretch/>
        </p:blipFill>
        <p:spPr bwMode="auto">
          <a:xfrm rot="10800000">
            <a:off x="7955545" y="3218367"/>
            <a:ext cx="3739693" cy="172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6" name="Straight Connector 85"/>
          <p:cNvCxnSpPr/>
          <p:nvPr/>
        </p:nvCxnSpPr>
        <p:spPr>
          <a:xfrm flipV="1">
            <a:off x="8258446" y="4849203"/>
            <a:ext cx="1506311" cy="154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273285" y="5542146"/>
            <a:ext cx="1476631" cy="154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8192616" y="4863697"/>
            <a:ext cx="153358" cy="695325"/>
            <a:chOff x="2314059" y="5595938"/>
            <a:chExt cx="153358" cy="695325"/>
          </a:xfrm>
        </p:grpSpPr>
        <p:sp>
          <p:nvSpPr>
            <p:cNvPr id="98" name="Freeform 97"/>
            <p:cNvSpPr/>
            <p:nvPr/>
          </p:nvSpPr>
          <p:spPr>
            <a:xfrm>
              <a:off x="2358458" y="5595938"/>
              <a:ext cx="108959" cy="695325"/>
            </a:xfrm>
            <a:custGeom>
              <a:avLst/>
              <a:gdLst>
                <a:gd name="connsiteX0" fmla="*/ 0 w 76346"/>
                <a:gd name="connsiteY0" fmla="*/ 0 h 695325"/>
                <a:gd name="connsiteX1" fmla="*/ 76200 w 76346"/>
                <a:gd name="connsiteY1" fmla="*/ 314325 h 695325"/>
                <a:gd name="connsiteX2" fmla="*/ 19050 w 76346"/>
                <a:gd name="connsiteY2" fmla="*/ 533400 h 695325"/>
                <a:gd name="connsiteX3" fmla="*/ 9525 w 76346"/>
                <a:gd name="connsiteY3" fmla="*/ 695325 h 695325"/>
                <a:gd name="connsiteX0" fmla="*/ 0 w 86505"/>
                <a:gd name="connsiteY0" fmla="*/ 0 h 695325"/>
                <a:gd name="connsiteX1" fmla="*/ 86379 w 86505"/>
                <a:gd name="connsiteY1" fmla="*/ 214313 h 695325"/>
                <a:gd name="connsiteX2" fmla="*/ 19050 w 86505"/>
                <a:gd name="connsiteY2" fmla="*/ 533400 h 695325"/>
                <a:gd name="connsiteX3" fmla="*/ 9525 w 86505"/>
                <a:gd name="connsiteY3" fmla="*/ 695325 h 695325"/>
                <a:gd name="connsiteX0" fmla="*/ 29448 w 116086"/>
                <a:gd name="connsiteY0" fmla="*/ 0 h 695325"/>
                <a:gd name="connsiteX1" fmla="*/ 115827 w 116086"/>
                <a:gd name="connsiteY1" fmla="*/ 214313 h 695325"/>
                <a:gd name="connsiteX2" fmla="*/ 2690 w 116086"/>
                <a:gd name="connsiteY2" fmla="*/ 542925 h 695325"/>
                <a:gd name="connsiteX3" fmla="*/ 38973 w 116086"/>
                <a:gd name="connsiteY3" fmla="*/ 695325 h 695325"/>
                <a:gd name="connsiteX0" fmla="*/ 29448 w 116446"/>
                <a:gd name="connsiteY0" fmla="*/ 0 h 695325"/>
                <a:gd name="connsiteX1" fmla="*/ 115827 w 116446"/>
                <a:gd name="connsiteY1" fmla="*/ 214313 h 695325"/>
                <a:gd name="connsiteX2" fmla="*/ 2690 w 116446"/>
                <a:gd name="connsiteY2" fmla="*/ 542925 h 695325"/>
                <a:gd name="connsiteX3" fmla="*/ 38973 w 116446"/>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116446" h="695325">
                  <a:moveTo>
                    <a:pt x="29448" y="0"/>
                  </a:moveTo>
                  <a:cubicBezTo>
                    <a:pt x="101589" y="93662"/>
                    <a:pt x="120287" y="123826"/>
                    <a:pt x="115827" y="214313"/>
                  </a:cubicBezTo>
                  <a:cubicBezTo>
                    <a:pt x="111367" y="304800"/>
                    <a:pt x="15499" y="462756"/>
                    <a:pt x="2690" y="542925"/>
                  </a:cubicBezTo>
                  <a:cubicBezTo>
                    <a:pt x="-10119" y="623094"/>
                    <a:pt x="26273" y="669131"/>
                    <a:pt x="38973" y="695325"/>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2314059" y="5595938"/>
              <a:ext cx="81479" cy="419100"/>
            </a:xfrm>
            <a:custGeom>
              <a:avLst/>
              <a:gdLst>
                <a:gd name="connsiteX0" fmla="*/ 67191 w 81479"/>
                <a:gd name="connsiteY0" fmla="*/ 0 h 419100"/>
                <a:gd name="connsiteX1" fmla="*/ 516 w 81479"/>
                <a:gd name="connsiteY1" fmla="*/ 142875 h 419100"/>
                <a:gd name="connsiteX2" fmla="*/ 38616 w 81479"/>
                <a:gd name="connsiteY2" fmla="*/ 328612 h 419100"/>
                <a:gd name="connsiteX3" fmla="*/ 81479 w 81479"/>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81479" h="419100">
                  <a:moveTo>
                    <a:pt x="67191" y="0"/>
                  </a:moveTo>
                  <a:cubicBezTo>
                    <a:pt x="36234" y="44053"/>
                    <a:pt x="5278" y="88106"/>
                    <a:pt x="516" y="142875"/>
                  </a:cubicBezTo>
                  <a:cubicBezTo>
                    <a:pt x="-4246" y="197644"/>
                    <a:pt x="25122" y="282575"/>
                    <a:pt x="38616" y="328612"/>
                  </a:cubicBezTo>
                  <a:cubicBezTo>
                    <a:pt x="52110" y="374649"/>
                    <a:pt x="81479" y="419100"/>
                    <a:pt x="81479" y="41910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2336007" y="5678336"/>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367472" y="5616245"/>
              <a:ext cx="86167" cy="885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316853" y="5771681"/>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359651" y="5932170"/>
              <a:ext cx="55957" cy="4884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flipH="1">
            <a:off x="9678551" y="4846669"/>
            <a:ext cx="153358" cy="695325"/>
            <a:chOff x="2314059" y="5595938"/>
            <a:chExt cx="153358" cy="695325"/>
          </a:xfrm>
        </p:grpSpPr>
        <p:sp>
          <p:nvSpPr>
            <p:cNvPr id="92" name="Freeform 91"/>
            <p:cNvSpPr/>
            <p:nvPr/>
          </p:nvSpPr>
          <p:spPr>
            <a:xfrm>
              <a:off x="2358458" y="5595938"/>
              <a:ext cx="108959" cy="695325"/>
            </a:xfrm>
            <a:custGeom>
              <a:avLst/>
              <a:gdLst>
                <a:gd name="connsiteX0" fmla="*/ 0 w 76346"/>
                <a:gd name="connsiteY0" fmla="*/ 0 h 695325"/>
                <a:gd name="connsiteX1" fmla="*/ 76200 w 76346"/>
                <a:gd name="connsiteY1" fmla="*/ 314325 h 695325"/>
                <a:gd name="connsiteX2" fmla="*/ 19050 w 76346"/>
                <a:gd name="connsiteY2" fmla="*/ 533400 h 695325"/>
                <a:gd name="connsiteX3" fmla="*/ 9525 w 76346"/>
                <a:gd name="connsiteY3" fmla="*/ 695325 h 695325"/>
                <a:gd name="connsiteX0" fmla="*/ 0 w 86505"/>
                <a:gd name="connsiteY0" fmla="*/ 0 h 695325"/>
                <a:gd name="connsiteX1" fmla="*/ 86379 w 86505"/>
                <a:gd name="connsiteY1" fmla="*/ 214313 h 695325"/>
                <a:gd name="connsiteX2" fmla="*/ 19050 w 86505"/>
                <a:gd name="connsiteY2" fmla="*/ 533400 h 695325"/>
                <a:gd name="connsiteX3" fmla="*/ 9525 w 86505"/>
                <a:gd name="connsiteY3" fmla="*/ 695325 h 695325"/>
                <a:gd name="connsiteX0" fmla="*/ 29448 w 116086"/>
                <a:gd name="connsiteY0" fmla="*/ 0 h 695325"/>
                <a:gd name="connsiteX1" fmla="*/ 115827 w 116086"/>
                <a:gd name="connsiteY1" fmla="*/ 214313 h 695325"/>
                <a:gd name="connsiteX2" fmla="*/ 2690 w 116086"/>
                <a:gd name="connsiteY2" fmla="*/ 542925 h 695325"/>
                <a:gd name="connsiteX3" fmla="*/ 38973 w 116086"/>
                <a:gd name="connsiteY3" fmla="*/ 695325 h 695325"/>
                <a:gd name="connsiteX0" fmla="*/ 29448 w 116446"/>
                <a:gd name="connsiteY0" fmla="*/ 0 h 695325"/>
                <a:gd name="connsiteX1" fmla="*/ 115827 w 116446"/>
                <a:gd name="connsiteY1" fmla="*/ 214313 h 695325"/>
                <a:gd name="connsiteX2" fmla="*/ 2690 w 116446"/>
                <a:gd name="connsiteY2" fmla="*/ 542925 h 695325"/>
                <a:gd name="connsiteX3" fmla="*/ 38973 w 116446"/>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116446" h="695325">
                  <a:moveTo>
                    <a:pt x="29448" y="0"/>
                  </a:moveTo>
                  <a:cubicBezTo>
                    <a:pt x="101589" y="93662"/>
                    <a:pt x="120287" y="123826"/>
                    <a:pt x="115827" y="214313"/>
                  </a:cubicBezTo>
                  <a:cubicBezTo>
                    <a:pt x="111367" y="304800"/>
                    <a:pt x="15499" y="462756"/>
                    <a:pt x="2690" y="542925"/>
                  </a:cubicBezTo>
                  <a:cubicBezTo>
                    <a:pt x="-10119" y="623094"/>
                    <a:pt x="26273" y="669131"/>
                    <a:pt x="38973" y="695325"/>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2314059" y="5595938"/>
              <a:ext cx="81479" cy="419100"/>
            </a:xfrm>
            <a:custGeom>
              <a:avLst/>
              <a:gdLst>
                <a:gd name="connsiteX0" fmla="*/ 67191 w 81479"/>
                <a:gd name="connsiteY0" fmla="*/ 0 h 419100"/>
                <a:gd name="connsiteX1" fmla="*/ 516 w 81479"/>
                <a:gd name="connsiteY1" fmla="*/ 142875 h 419100"/>
                <a:gd name="connsiteX2" fmla="*/ 38616 w 81479"/>
                <a:gd name="connsiteY2" fmla="*/ 328612 h 419100"/>
                <a:gd name="connsiteX3" fmla="*/ 81479 w 81479"/>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81479" h="419100">
                  <a:moveTo>
                    <a:pt x="67191" y="0"/>
                  </a:moveTo>
                  <a:cubicBezTo>
                    <a:pt x="36234" y="44053"/>
                    <a:pt x="5278" y="88106"/>
                    <a:pt x="516" y="142875"/>
                  </a:cubicBezTo>
                  <a:cubicBezTo>
                    <a:pt x="-4246" y="197644"/>
                    <a:pt x="25122" y="282575"/>
                    <a:pt x="38616" y="328612"/>
                  </a:cubicBezTo>
                  <a:cubicBezTo>
                    <a:pt x="52110" y="374649"/>
                    <a:pt x="81479" y="419100"/>
                    <a:pt x="81479" y="41910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2336007" y="5678336"/>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367472" y="5616245"/>
              <a:ext cx="86167" cy="885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316853" y="5771681"/>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359651" y="5932170"/>
              <a:ext cx="55957" cy="4884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0" name="Straight Connector 89"/>
          <p:cNvCxnSpPr/>
          <p:nvPr/>
        </p:nvCxnSpPr>
        <p:spPr>
          <a:xfrm>
            <a:off x="8658671" y="5052924"/>
            <a:ext cx="818089" cy="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8661913" y="5312769"/>
            <a:ext cx="812748"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9476145" y="5052924"/>
            <a:ext cx="615" cy="259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8655877" y="5052924"/>
            <a:ext cx="615" cy="259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70"/>
          <p:cNvCxnSpPr/>
          <p:nvPr/>
        </p:nvCxnSpPr>
        <p:spPr>
          <a:xfrm rot="10800000">
            <a:off x="8701159" y="5188488"/>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67"/>
          <p:cNvCxnSpPr/>
          <p:nvPr/>
        </p:nvCxnSpPr>
        <p:spPr>
          <a:xfrm rot="10800000">
            <a:off x="9038264" y="5188380"/>
            <a:ext cx="732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70"/>
          <p:cNvCxnSpPr/>
          <p:nvPr/>
        </p:nvCxnSpPr>
        <p:spPr>
          <a:xfrm rot="10800000">
            <a:off x="9158359" y="5187496"/>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67"/>
          <p:cNvCxnSpPr/>
          <p:nvPr/>
        </p:nvCxnSpPr>
        <p:spPr>
          <a:xfrm rot="10800000">
            <a:off x="9502042" y="5186504"/>
            <a:ext cx="732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67"/>
          <p:cNvCxnSpPr/>
          <p:nvPr/>
        </p:nvCxnSpPr>
        <p:spPr>
          <a:xfrm rot="10800000">
            <a:off x="8601075" y="5186383"/>
            <a:ext cx="732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70"/>
          <p:cNvCxnSpPr/>
          <p:nvPr/>
        </p:nvCxnSpPr>
        <p:spPr>
          <a:xfrm rot="10800000">
            <a:off x="8273285" y="5187763"/>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70"/>
          <p:cNvCxnSpPr/>
          <p:nvPr/>
        </p:nvCxnSpPr>
        <p:spPr>
          <a:xfrm rot="10800000">
            <a:off x="9618379" y="5187038"/>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67"/>
          <p:cNvCxnSpPr/>
          <p:nvPr/>
        </p:nvCxnSpPr>
        <p:spPr>
          <a:xfrm rot="16200000">
            <a:off x="9038264" y="5188793"/>
            <a:ext cx="732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70"/>
          <p:cNvCxnSpPr/>
          <p:nvPr/>
        </p:nvCxnSpPr>
        <p:spPr>
          <a:xfrm rot="16200000">
            <a:off x="8928491" y="4971158"/>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70"/>
          <p:cNvCxnSpPr/>
          <p:nvPr/>
        </p:nvCxnSpPr>
        <p:spPr>
          <a:xfrm flipV="1">
            <a:off x="9074869" y="5263064"/>
            <a:ext cx="0" cy="31632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rotWithShape="1">
          <a:blip r:embed="rId9"/>
          <a:srcRect l="32000" t="813" r="6888" b="50259"/>
          <a:stretch/>
        </p:blipFill>
        <p:spPr>
          <a:xfrm>
            <a:off x="616861" y="4049182"/>
            <a:ext cx="3360583" cy="1649552"/>
          </a:xfrm>
          <a:prstGeom prst="rect">
            <a:avLst/>
          </a:prstGeom>
        </p:spPr>
      </p:pic>
      <p:sp>
        <p:nvSpPr>
          <p:cNvPr id="146" name="TextBox 145"/>
          <p:cNvSpPr txBox="1"/>
          <p:nvPr/>
        </p:nvSpPr>
        <p:spPr>
          <a:xfrm>
            <a:off x="1230352" y="3540225"/>
            <a:ext cx="2133600" cy="369332"/>
          </a:xfrm>
          <a:prstGeom prst="rect">
            <a:avLst/>
          </a:prstGeom>
          <a:noFill/>
        </p:spPr>
        <p:txBody>
          <a:bodyPr wrap="square" rtlCol="0">
            <a:spAutoFit/>
          </a:bodyPr>
          <a:lstStyle/>
          <a:p>
            <a:r>
              <a:rPr lang="fr-FR" dirty="0" smtClean="0"/>
              <a:t>Clavette à talon </a:t>
            </a:r>
          </a:p>
        </p:txBody>
      </p:sp>
      <p:sp>
        <p:nvSpPr>
          <p:cNvPr id="147" name="Rectangle 146"/>
          <p:cNvSpPr/>
          <p:nvPr/>
        </p:nvSpPr>
        <p:spPr>
          <a:xfrm>
            <a:off x="1363980" y="4027675"/>
            <a:ext cx="1015648" cy="1557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7A3C9783-3775-4927-B4A5-EE357292B8ED}"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8854980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9628"/>
            <a:ext cx="9144000" cy="2706172"/>
          </a:xfrm>
        </p:spPr>
        <p:txBody>
          <a:bodyPr>
            <a:normAutofit fontScale="90000"/>
          </a:bodyPr>
          <a:lstStyle/>
          <a:p>
            <a:r>
              <a:rPr lang="en-US" sz="4800" dirty="0"/>
              <a:t>D</a:t>
            </a:r>
            <a:r>
              <a:rPr lang="fr-FR" sz="4800" dirty="0" err="1"/>
              <a:t>essin</a:t>
            </a:r>
            <a:r>
              <a:rPr lang="fr-FR" sz="4800" dirty="0"/>
              <a:t> Industriel </a:t>
            </a:r>
            <a:r>
              <a:rPr lang="fr-FR" sz="4800" dirty="0" smtClean="0"/>
              <a:t>7b</a:t>
            </a:r>
            <a:r>
              <a:rPr lang="fr-FR" sz="4800" dirty="0"/>
              <a:t/>
            </a:r>
            <a:br>
              <a:rPr lang="fr-FR" sz="4800" dirty="0"/>
            </a:br>
            <a:r>
              <a:rPr lang="fr-FR" sz="4900" dirty="0"/>
              <a:t/>
            </a:r>
            <a:br>
              <a:rPr lang="fr-FR" sz="4900" dirty="0"/>
            </a:br>
            <a:r>
              <a:rPr lang="fr-FR" sz="5300" dirty="0"/>
              <a:t>Soudures et Pièces de Fixations</a:t>
            </a:r>
            <a:r>
              <a:rPr lang="fr-FR" dirty="0" smtClean="0"/>
              <a:t/>
            </a:r>
            <a:br>
              <a:rPr lang="fr-FR" dirty="0" smtClean="0"/>
            </a:br>
            <a:endParaRPr lang="en-US" sz="5300" dirty="0"/>
          </a:p>
        </p:txBody>
      </p:sp>
      <p:sp>
        <p:nvSpPr>
          <p:cNvPr id="3" name="Subtitle 2"/>
          <p:cNvSpPr>
            <a:spLocks noGrp="1"/>
          </p:cNvSpPr>
          <p:nvPr>
            <p:ph type="subTitle" idx="1"/>
          </p:nvPr>
        </p:nvSpPr>
        <p:spPr>
          <a:xfrm>
            <a:off x="1524000" y="4640006"/>
            <a:ext cx="9144000" cy="1655762"/>
          </a:xfrm>
        </p:spPr>
        <p:txBody>
          <a:bodyPr>
            <a:normAutofit/>
          </a:bodyPr>
          <a:lstStyle/>
          <a:p>
            <a:r>
              <a:rPr lang="en-US" dirty="0" smtClean="0"/>
              <a:t>SMT 1 </a:t>
            </a:r>
            <a:br>
              <a:rPr lang="en-US" dirty="0" smtClean="0"/>
            </a:br>
            <a:r>
              <a:rPr lang="fr-FR" dirty="0" smtClean="0"/>
              <a:t>Etude</a:t>
            </a:r>
            <a:r>
              <a:rPr lang="en-US" dirty="0" smtClean="0"/>
              <a:t> de </a:t>
            </a:r>
            <a:r>
              <a:rPr lang="fr-FR" dirty="0" smtClean="0"/>
              <a:t>mécanismes</a:t>
            </a:r>
          </a:p>
          <a:p>
            <a:r>
              <a:rPr lang="fr-FR" dirty="0" smtClean="0"/>
              <a:t>Kostas Politis et Thomas </a:t>
            </a:r>
            <a:r>
              <a:rPr lang="fr-FR" dirty="0" err="1" smtClean="0"/>
              <a:t>Damay</a:t>
            </a:r>
            <a:endParaRPr lang="fr-FR" dirty="0" smtClean="0"/>
          </a:p>
          <a:p>
            <a:endParaRPr lang="en-US" dirty="0"/>
          </a:p>
        </p:txBody>
      </p:sp>
      <p:sp>
        <p:nvSpPr>
          <p:cNvPr id="6" name="Slide Number Placeholder 5"/>
          <p:cNvSpPr>
            <a:spLocks noGrp="1"/>
          </p:cNvSpPr>
          <p:nvPr>
            <p:ph type="sldNum" sz="quarter" idx="12"/>
          </p:nvPr>
        </p:nvSpPr>
        <p:spPr/>
        <p:txBody>
          <a:bodyPr/>
          <a:lstStyle/>
          <a:p>
            <a:fld id="{FF19FD34-F3E2-41A0-88F1-A5505E346591}" type="slidenum">
              <a:rPr lang="en-US" smtClean="0"/>
              <a:pPr/>
              <a:t>7</a:t>
            </a:fld>
            <a:endParaRPr lang="en-US" dirty="0"/>
          </a:p>
        </p:txBody>
      </p:sp>
      <p:sp>
        <p:nvSpPr>
          <p:cNvPr id="4" name="Date Placeholder 3"/>
          <p:cNvSpPr>
            <a:spLocks noGrp="1"/>
          </p:cNvSpPr>
          <p:nvPr>
            <p:ph type="dt" sz="half" idx="10"/>
          </p:nvPr>
        </p:nvSpPr>
        <p:spPr/>
        <p:txBody>
          <a:bodyPr/>
          <a:lstStyle/>
          <a:p>
            <a:fld id="{5F5753F2-3D33-47DF-A875-8614627DF82F}"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9906323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Clavettes </a:t>
            </a:r>
            <a:r>
              <a:rPr lang="fr-FR" sz="3600" dirty="0" smtClean="0"/>
              <a:t>(</a:t>
            </a:r>
            <a:r>
              <a:rPr lang="fr-FR" sz="3600" dirty="0" err="1" smtClean="0"/>
              <a:t>ang</a:t>
            </a:r>
            <a:r>
              <a:rPr lang="fr-FR" sz="3600" dirty="0" smtClean="0"/>
              <a:t> : key, rainure : </a:t>
            </a:r>
            <a:r>
              <a:rPr lang="fr-FR" sz="3600" dirty="0" err="1" smtClean="0"/>
              <a:t>keyway</a:t>
            </a:r>
            <a:r>
              <a:rPr lang="fr-FR" sz="3600" dirty="0" smtClean="0"/>
              <a:t>)</a:t>
            </a:r>
            <a:endParaRPr lang="en-US" sz="3600"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70</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4687" b="33476"/>
          <a:stretch/>
        </p:blipFill>
        <p:spPr bwMode="auto">
          <a:xfrm>
            <a:off x="966118" y="1670458"/>
            <a:ext cx="2827020" cy="125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148" r="78322" b="58484"/>
          <a:stretch/>
        </p:blipFill>
        <p:spPr bwMode="auto">
          <a:xfrm>
            <a:off x="4242822" y="2062234"/>
            <a:ext cx="1170757" cy="96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srcRect l="1139" t="9916" r="79344" b="66461"/>
          <a:stretch/>
        </p:blipFill>
        <p:spPr>
          <a:xfrm>
            <a:off x="5268799" y="2062234"/>
            <a:ext cx="1295400" cy="1133800"/>
          </a:xfrm>
          <a:prstGeom prst="rect">
            <a:avLst/>
          </a:prstGeom>
        </p:spPr>
      </p:pic>
      <p:pic>
        <p:nvPicPr>
          <p:cNvPr id="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5344" t="8298" r="1404" b="64717"/>
          <a:stretch/>
        </p:blipFill>
        <p:spPr bwMode="auto">
          <a:xfrm rot="10800000">
            <a:off x="6478205" y="2039374"/>
            <a:ext cx="1280160" cy="1074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898299" y="1670458"/>
            <a:ext cx="2133600" cy="369332"/>
          </a:xfrm>
          <a:prstGeom prst="rect">
            <a:avLst/>
          </a:prstGeom>
          <a:noFill/>
        </p:spPr>
        <p:txBody>
          <a:bodyPr wrap="square" rtlCol="0">
            <a:spAutoFit/>
          </a:bodyPr>
          <a:lstStyle/>
          <a:p>
            <a:r>
              <a:rPr lang="fr-FR" dirty="0" smtClean="0"/>
              <a:t>Clavettes Parallèles </a:t>
            </a:r>
          </a:p>
        </p:txBody>
      </p:sp>
      <p:grpSp>
        <p:nvGrpSpPr>
          <p:cNvPr id="15" name="Group 14"/>
          <p:cNvGrpSpPr/>
          <p:nvPr/>
        </p:nvGrpSpPr>
        <p:grpSpPr>
          <a:xfrm>
            <a:off x="8818147" y="1797424"/>
            <a:ext cx="1625024" cy="1368364"/>
            <a:chOff x="5582737" y="2812562"/>
            <a:chExt cx="1625024" cy="1368364"/>
          </a:xfrm>
        </p:grpSpPr>
        <p:pic>
          <p:nvPicPr>
            <p:cNvPr id="11"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6767" t="22979" r="53916" b="45446"/>
            <a:stretch/>
          </p:blipFill>
          <p:spPr bwMode="auto">
            <a:xfrm>
              <a:off x="5650977" y="2869950"/>
              <a:ext cx="1556784" cy="1310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5582737" y="2812562"/>
              <a:ext cx="731520" cy="424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8918937" y="1676226"/>
            <a:ext cx="2133600" cy="369332"/>
          </a:xfrm>
          <a:prstGeom prst="rect">
            <a:avLst/>
          </a:prstGeom>
          <a:noFill/>
        </p:spPr>
        <p:txBody>
          <a:bodyPr wrap="square" rtlCol="0">
            <a:spAutoFit/>
          </a:bodyPr>
          <a:lstStyle/>
          <a:p>
            <a:r>
              <a:rPr lang="fr-FR" dirty="0" smtClean="0"/>
              <a:t>Clavette Disque</a:t>
            </a:r>
            <a:endParaRPr lang="en-US" dirty="0"/>
          </a:p>
        </p:txBody>
      </p:sp>
      <p:pic>
        <p:nvPicPr>
          <p:cNvPr id="17"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5999" r="4002" b="65795"/>
          <a:stretch/>
        </p:blipFill>
        <p:spPr bwMode="auto">
          <a:xfrm>
            <a:off x="4459219" y="3345123"/>
            <a:ext cx="3240360" cy="13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6137803" y="5787181"/>
            <a:ext cx="2748342" cy="584775"/>
          </a:xfrm>
          <a:prstGeom prst="rect">
            <a:avLst/>
          </a:prstGeom>
          <a:noFill/>
        </p:spPr>
        <p:txBody>
          <a:bodyPr wrap="square" rtlCol="0">
            <a:spAutoFit/>
          </a:bodyPr>
          <a:lstStyle/>
          <a:p>
            <a:pPr algn="ctr"/>
            <a:r>
              <a:rPr lang="fr-FR" sz="1600" dirty="0" smtClean="0"/>
              <a:t>Vues de dessus sans moyeux</a:t>
            </a:r>
          </a:p>
          <a:p>
            <a:pPr algn="ctr"/>
            <a:r>
              <a:rPr lang="fr-FR" sz="1600" dirty="0" smtClean="0"/>
              <a:t>Visualisation Arbre et Clavette</a:t>
            </a:r>
            <a:endParaRPr lang="en-US" sz="1600" dirty="0"/>
          </a:p>
        </p:txBody>
      </p:sp>
      <p:grpSp>
        <p:nvGrpSpPr>
          <p:cNvPr id="83" name="Group 82"/>
          <p:cNvGrpSpPr/>
          <p:nvPr/>
        </p:nvGrpSpPr>
        <p:grpSpPr>
          <a:xfrm>
            <a:off x="4459219" y="4863697"/>
            <a:ext cx="3000761" cy="712353"/>
            <a:chOff x="4459219" y="4863697"/>
            <a:chExt cx="3000761" cy="712353"/>
          </a:xfrm>
        </p:grpSpPr>
        <p:pic>
          <p:nvPicPr>
            <p:cNvPr id="18"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5999" t="34495" r="8438" b="53094"/>
            <a:stretch/>
          </p:blipFill>
          <p:spPr bwMode="auto">
            <a:xfrm>
              <a:off x="4459219" y="4969307"/>
              <a:ext cx="300076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flipV="1">
              <a:off x="4665889" y="4866231"/>
              <a:ext cx="1506311" cy="154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680728" y="5559174"/>
              <a:ext cx="1476631" cy="154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4600059" y="4880725"/>
              <a:ext cx="153358" cy="695325"/>
              <a:chOff x="2314059" y="5595938"/>
              <a:chExt cx="153358" cy="695325"/>
            </a:xfrm>
          </p:grpSpPr>
          <p:sp>
            <p:nvSpPr>
              <p:cNvPr id="23" name="Freeform 22"/>
              <p:cNvSpPr/>
              <p:nvPr/>
            </p:nvSpPr>
            <p:spPr>
              <a:xfrm>
                <a:off x="2358458" y="5595938"/>
                <a:ext cx="108959" cy="695325"/>
              </a:xfrm>
              <a:custGeom>
                <a:avLst/>
                <a:gdLst>
                  <a:gd name="connsiteX0" fmla="*/ 0 w 76346"/>
                  <a:gd name="connsiteY0" fmla="*/ 0 h 695325"/>
                  <a:gd name="connsiteX1" fmla="*/ 76200 w 76346"/>
                  <a:gd name="connsiteY1" fmla="*/ 314325 h 695325"/>
                  <a:gd name="connsiteX2" fmla="*/ 19050 w 76346"/>
                  <a:gd name="connsiteY2" fmla="*/ 533400 h 695325"/>
                  <a:gd name="connsiteX3" fmla="*/ 9525 w 76346"/>
                  <a:gd name="connsiteY3" fmla="*/ 695325 h 695325"/>
                  <a:gd name="connsiteX0" fmla="*/ 0 w 86505"/>
                  <a:gd name="connsiteY0" fmla="*/ 0 h 695325"/>
                  <a:gd name="connsiteX1" fmla="*/ 86379 w 86505"/>
                  <a:gd name="connsiteY1" fmla="*/ 214313 h 695325"/>
                  <a:gd name="connsiteX2" fmla="*/ 19050 w 86505"/>
                  <a:gd name="connsiteY2" fmla="*/ 533400 h 695325"/>
                  <a:gd name="connsiteX3" fmla="*/ 9525 w 86505"/>
                  <a:gd name="connsiteY3" fmla="*/ 695325 h 695325"/>
                  <a:gd name="connsiteX0" fmla="*/ 29448 w 116086"/>
                  <a:gd name="connsiteY0" fmla="*/ 0 h 695325"/>
                  <a:gd name="connsiteX1" fmla="*/ 115827 w 116086"/>
                  <a:gd name="connsiteY1" fmla="*/ 214313 h 695325"/>
                  <a:gd name="connsiteX2" fmla="*/ 2690 w 116086"/>
                  <a:gd name="connsiteY2" fmla="*/ 542925 h 695325"/>
                  <a:gd name="connsiteX3" fmla="*/ 38973 w 116086"/>
                  <a:gd name="connsiteY3" fmla="*/ 695325 h 695325"/>
                  <a:gd name="connsiteX0" fmla="*/ 29448 w 116446"/>
                  <a:gd name="connsiteY0" fmla="*/ 0 h 695325"/>
                  <a:gd name="connsiteX1" fmla="*/ 115827 w 116446"/>
                  <a:gd name="connsiteY1" fmla="*/ 214313 h 695325"/>
                  <a:gd name="connsiteX2" fmla="*/ 2690 w 116446"/>
                  <a:gd name="connsiteY2" fmla="*/ 542925 h 695325"/>
                  <a:gd name="connsiteX3" fmla="*/ 38973 w 116446"/>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116446" h="695325">
                    <a:moveTo>
                      <a:pt x="29448" y="0"/>
                    </a:moveTo>
                    <a:cubicBezTo>
                      <a:pt x="101589" y="93662"/>
                      <a:pt x="120287" y="123826"/>
                      <a:pt x="115827" y="214313"/>
                    </a:cubicBezTo>
                    <a:cubicBezTo>
                      <a:pt x="111367" y="304800"/>
                      <a:pt x="15499" y="462756"/>
                      <a:pt x="2690" y="542925"/>
                    </a:cubicBezTo>
                    <a:cubicBezTo>
                      <a:pt x="-10119" y="623094"/>
                      <a:pt x="26273" y="669131"/>
                      <a:pt x="38973" y="695325"/>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314059" y="5595938"/>
                <a:ext cx="81479" cy="419100"/>
              </a:xfrm>
              <a:custGeom>
                <a:avLst/>
                <a:gdLst>
                  <a:gd name="connsiteX0" fmla="*/ 67191 w 81479"/>
                  <a:gd name="connsiteY0" fmla="*/ 0 h 419100"/>
                  <a:gd name="connsiteX1" fmla="*/ 516 w 81479"/>
                  <a:gd name="connsiteY1" fmla="*/ 142875 h 419100"/>
                  <a:gd name="connsiteX2" fmla="*/ 38616 w 81479"/>
                  <a:gd name="connsiteY2" fmla="*/ 328612 h 419100"/>
                  <a:gd name="connsiteX3" fmla="*/ 81479 w 81479"/>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81479" h="419100">
                    <a:moveTo>
                      <a:pt x="67191" y="0"/>
                    </a:moveTo>
                    <a:cubicBezTo>
                      <a:pt x="36234" y="44053"/>
                      <a:pt x="5278" y="88106"/>
                      <a:pt x="516" y="142875"/>
                    </a:cubicBezTo>
                    <a:cubicBezTo>
                      <a:pt x="-4246" y="197644"/>
                      <a:pt x="25122" y="282575"/>
                      <a:pt x="38616" y="328612"/>
                    </a:cubicBezTo>
                    <a:cubicBezTo>
                      <a:pt x="52110" y="374649"/>
                      <a:pt x="81479" y="419100"/>
                      <a:pt x="81479" y="41910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2336007" y="5678336"/>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367472" y="5616245"/>
                <a:ext cx="86167" cy="885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16853" y="5771681"/>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359651" y="5932170"/>
                <a:ext cx="55957" cy="4884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flipH="1">
              <a:off x="6085994" y="4863697"/>
              <a:ext cx="153358" cy="695325"/>
              <a:chOff x="2314059" y="5595938"/>
              <a:chExt cx="153358" cy="695325"/>
            </a:xfrm>
          </p:grpSpPr>
          <p:sp>
            <p:nvSpPr>
              <p:cNvPr id="42" name="Freeform 41"/>
              <p:cNvSpPr/>
              <p:nvPr/>
            </p:nvSpPr>
            <p:spPr>
              <a:xfrm>
                <a:off x="2358458" y="5595938"/>
                <a:ext cx="108959" cy="695325"/>
              </a:xfrm>
              <a:custGeom>
                <a:avLst/>
                <a:gdLst>
                  <a:gd name="connsiteX0" fmla="*/ 0 w 76346"/>
                  <a:gd name="connsiteY0" fmla="*/ 0 h 695325"/>
                  <a:gd name="connsiteX1" fmla="*/ 76200 w 76346"/>
                  <a:gd name="connsiteY1" fmla="*/ 314325 h 695325"/>
                  <a:gd name="connsiteX2" fmla="*/ 19050 w 76346"/>
                  <a:gd name="connsiteY2" fmla="*/ 533400 h 695325"/>
                  <a:gd name="connsiteX3" fmla="*/ 9525 w 76346"/>
                  <a:gd name="connsiteY3" fmla="*/ 695325 h 695325"/>
                  <a:gd name="connsiteX0" fmla="*/ 0 w 86505"/>
                  <a:gd name="connsiteY0" fmla="*/ 0 h 695325"/>
                  <a:gd name="connsiteX1" fmla="*/ 86379 w 86505"/>
                  <a:gd name="connsiteY1" fmla="*/ 214313 h 695325"/>
                  <a:gd name="connsiteX2" fmla="*/ 19050 w 86505"/>
                  <a:gd name="connsiteY2" fmla="*/ 533400 h 695325"/>
                  <a:gd name="connsiteX3" fmla="*/ 9525 w 86505"/>
                  <a:gd name="connsiteY3" fmla="*/ 695325 h 695325"/>
                  <a:gd name="connsiteX0" fmla="*/ 29448 w 116086"/>
                  <a:gd name="connsiteY0" fmla="*/ 0 h 695325"/>
                  <a:gd name="connsiteX1" fmla="*/ 115827 w 116086"/>
                  <a:gd name="connsiteY1" fmla="*/ 214313 h 695325"/>
                  <a:gd name="connsiteX2" fmla="*/ 2690 w 116086"/>
                  <a:gd name="connsiteY2" fmla="*/ 542925 h 695325"/>
                  <a:gd name="connsiteX3" fmla="*/ 38973 w 116086"/>
                  <a:gd name="connsiteY3" fmla="*/ 695325 h 695325"/>
                  <a:gd name="connsiteX0" fmla="*/ 29448 w 116446"/>
                  <a:gd name="connsiteY0" fmla="*/ 0 h 695325"/>
                  <a:gd name="connsiteX1" fmla="*/ 115827 w 116446"/>
                  <a:gd name="connsiteY1" fmla="*/ 214313 h 695325"/>
                  <a:gd name="connsiteX2" fmla="*/ 2690 w 116446"/>
                  <a:gd name="connsiteY2" fmla="*/ 542925 h 695325"/>
                  <a:gd name="connsiteX3" fmla="*/ 38973 w 116446"/>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116446" h="695325">
                    <a:moveTo>
                      <a:pt x="29448" y="0"/>
                    </a:moveTo>
                    <a:cubicBezTo>
                      <a:pt x="101589" y="93662"/>
                      <a:pt x="120287" y="123826"/>
                      <a:pt x="115827" y="214313"/>
                    </a:cubicBezTo>
                    <a:cubicBezTo>
                      <a:pt x="111367" y="304800"/>
                      <a:pt x="15499" y="462756"/>
                      <a:pt x="2690" y="542925"/>
                    </a:cubicBezTo>
                    <a:cubicBezTo>
                      <a:pt x="-10119" y="623094"/>
                      <a:pt x="26273" y="669131"/>
                      <a:pt x="38973" y="695325"/>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2314059" y="5595938"/>
                <a:ext cx="81479" cy="419100"/>
              </a:xfrm>
              <a:custGeom>
                <a:avLst/>
                <a:gdLst>
                  <a:gd name="connsiteX0" fmla="*/ 67191 w 81479"/>
                  <a:gd name="connsiteY0" fmla="*/ 0 h 419100"/>
                  <a:gd name="connsiteX1" fmla="*/ 516 w 81479"/>
                  <a:gd name="connsiteY1" fmla="*/ 142875 h 419100"/>
                  <a:gd name="connsiteX2" fmla="*/ 38616 w 81479"/>
                  <a:gd name="connsiteY2" fmla="*/ 328612 h 419100"/>
                  <a:gd name="connsiteX3" fmla="*/ 81479 w 81479"/>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81479" h="419100">
                    <a:moveTo>
                      <a:pt x="67191" y="0"/>
                    </a:moveTo>
                    <a:cubicBezTo>
                      <a:pt x="36234" y="44053"/>
                      <a:pt x="5278" y="88106"/>
                      <a:pt x="516" y="142875"/>
                    </a:cubicBezTo>
                    <a:cubicBezTo>
                      <a:pt x="-4246" y="197644"/>
                      <a:pt x="25122" y="282575"/>
                      <a:pt x="38616" y="328612"/>
                    </a:cubicBezTo>
                    <a:cubicBezTo>
                      <a:pt x="52110" y="374649"/>
                      <a:pt x="81479" y="419100"/>
                      <a:pt x="81479" y="41910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2336007" y="5678336"/>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367472" y="5616245"/>
                <a:ext cx="86167" cy="885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316853" y="5771681"/>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359651" y="5932170"/>
                <a:ext cx="55957" cy="4884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p:nvPr/>
          </p:nvCxnSpPr>
          <p:spPr>
            <a:xfrm flipV="1">
              <a:off x="5180410" y="5071934"/>
              <a:ext cx="588658" cy="2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180410" y="5330898"/>
              <a:ext cx="582205" cy="3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2"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24135" t="55825" r="27101" b="11475"/>
          <a:stretch/>
        </p:blipFill>
        <p:spPr bwMode="auto">
          <a:xfrm rot="10800000">
            <a:off x="7955545" y="3218367"/>
            <a:ext cx="3739693" cy="172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6" name="Straight Connector 85"/>
          <p:cNvCxnSpPr/>
          <p:nvPr/>
        </p:nvCxnSpPr>
        <p:spPr>
          <a:xfrm flipV="1">
            <a:off x="8258446" y="4849203"/>
            <a:ext cx="1506311" cy="154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273285" y="5542146"/>
            <a:ext cx="1476631" cy="154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8192616" y="4863697"/>
            <a:ext cx="153358" cy="695325"/>
            <a:chOff x="2314059" y="5595938"/>
            <a:chExt cx="153358" cy="695325"/>
          </a:xfrm>
        </p:grpSpPr>
        <p:sp>
          <p:nvSpPr>
            <p:cNvPr id="98" name="Freeform 97"/>
            <p:cNvSpPr/>
            <p:nvPr/>
          </p:nvSpPr>
          <p:spPr>
            <a:xfrm>
              <a:off x="2358458" y="5595938"/>
              <a:ext cx="108959" cy="695325"/>
            </a:xfrm>
            <a:custGeom>
              <a:avLst/>
              <a:gdLst>
                <a:gd name="connsiteX0" fmla="*/ 0 w 76346"/>
                <a:gd name="connsiteY0" fmla="*/ 0 h 695325"/>
                <a:gd name="connsiteX1" fmla="*/ 76200 w 76346"/>
                <a:gd name="connsiteY1" fmla="*/ 314325 h 695325"/>
                <a:gd name="connsiteX2" fmla="*/ 19050 w 76346"/>
                <a:gd name="connsiteY2" fmla="*/ 533400 h 695325"/>
                <a:gd name="connsiteX3" fmla="*/ 9525 w 76346"/>
                <a:gd name="connsiteY3" fmla="*/ 695325 h 695325"/>
                <a:gd name="connsiteX0" fmla="*/ 0 w 86505"/>
                <a:gd name="connsiteY0" fmla="*/ 0 h 695325"/>
                <a:gd name="connsiteX1" fmla="*/ 86379 w 86505"/>
                <a:gd name="connsiteY1" fmla="*/ 214313 h 695325"/>
                <a:gd name="connsiteX2" fmla="*/ 19050 w 86505"/>
                <a:gd name="connsiteY2" fmla="*/ 533400 h 695325"/>
                <a:gd name="connsiteX3" fmla="*/ 9525 w 86505"/>
                <a:gd name="connsiteY3" fmla="*/ 695325 h 695325"/>
                <a:gd name="connsiteX0" fmla="*/ 29448 w 116086"/>
                <a:gd name="connsiteY0" fmla="*/ 0 h 695325"/>
                <a:gd name="connsiteX1" fmla="*/ 115827 w 116086"/>
                <a:gd name="connsiteY1" fmla="*/ 214313 h 695325"/>
                <a:gd name="connsiteX2" fmla="*/ 2690 w 116086"/>
                <a:gd name="connsiteY2" fmla="*/ 542925 h 695325"/>
                <a:gd name="connsiteX3" fmla="*/ 38973 w 116086"/>
                <a:gd name="connsiteY3" fmla="*/ 695325 h 695325"/>
                <a:gd name="connsiteX0" fmla="*/ 29448 w 116446"/>
                <a:gd name="connsiteY0" fmla="*/ 0 h 695325"/>
                <a:gd name="connsiteX1" fmla="*/ 115827 w 116446"/>
                <a:gd name="connsiteY1" fmla="*/ 214313 h 695325"/>
                <a:gd name="connsiteX2" fmla="*/ 2690 w 116446"/>
                <a:gd name="connsiteY2" fmla="*/ 542925 h 695325"/>
                <a:gd name="connsiteX3" fmla="*/ 38973 w 116446"/>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116446" h="695325">
                  <a:moveTo>
                    <a:pt x="29448" y="0"/>
                  </a:moveTo>
                  <a:cubicBezTo>
                    <a:pt x="101589" y="93662"/>
                    <a:pt x="120287" y="123826"/>
                    <a:pt x="115827" y="214313"/>
                  </a:cubicBezTo>
                  <a:cubicBezTo>
                    <a:pt x="111367" y="304800"/>
                    <a:pt x="15499" y="462756"/>
                    <a:pt x="2690" y="542925"/>
                  </a:cubicBezTo>
                  <a:cubicBezTo>
                    <a:pt x="-10119" y="623094"/>
                    <a:pt x="26273" y="669131"/>
                    <a:pt x="38973" y="695325"/>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2314059" y="5595938"/>
              <a:ext cx="81479" cy="419100"/>
            </a:xfrm>
            <a:custGeom>
              <a:avLst/>
              <a:gdLst>
                <a:gd name="connsiteX0" fmla="*/ 67191 w 81479"/>
                <a:gd name="connsiteY0" fmla="*/ 0 h 419100"/>
                <a:gd name="connsiteX1" fmla="*/ 516 w 81479"/>
                <a:gd name="connsiteY1" fmla="*/ 142875 h 419100"/>
                <a:gd name="connsiteX2" fmla="*/ 38616 w 81479"/>
                <a:gd name="connsiteY2" fmla="*/ 328612 h 419100"/>
                <a:gd name="connsiteX3" fmla="*/ 81479 w 81479"/>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81479" h="419100">
                  <a:moveTo>
                    <a:pt x="67191" y="0"/>
                  </a:moveTo>
                  <a:cubicBezTo>
                    <a:pt x="36234" y="44053"/>
                    <a:pt x="5278" y="88106"/>
                    <a:pt x="516" y="142875"/>
                  </a:cubicBezTo>
                  <a:cubicBezTo>
                    <a:pt x="-4246" y="197644"/>
                    <a:pt x="25122" y="282575"/>
                    <a:pt x="38616" y="328612"/>
                  </a:cubicBezTo>
                  <a:cubicBezTo>
                    <a:pt x="52110" y="374649"/>
                    <a:pt x="81479" y="419100"/>
                    <a:pt x="81479" y="41910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2336007" y="5678336"/>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367472" y="5616245"/>
              <a:ext cx="86167" cy="885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316853" y="5771681"/>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359651" y="5932170"/>
              <a:ext cx="55957" cy="4884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flipH="1">
            <a:off x="9678551" y="4846669"/>
            <a:ext cx="153358" cy="695325"/>
            <a:chOff x="2314059" y="5595938"/>
            <a:chExt cx="153358" cy="695325"/>
          </a:xfrm>
        </p:grpSpPr>
        <p:sp>
          <p:nvSpPr>
            <p:cNvPr id="92" name="Freeform 91"/>
            <p:cNvSpPr/>
            <p:nvPr/>
          </p:nvSpPr>
          <p:spPr>
            <a:xfrm>
              <a:off x="2358458" y="5595938"/>
              <a:ext cx="108959" cy="695325"/>
            </a:xfrm>
            <a:custGeom>
              <a:avLst/>
              <a:gdLst>
                <a:gd name="connsiteX0" fmla="*/ 0 w 76346"/>
                <a:gd name="connsiteY0" fmla="*/ 0 h 695325"/>
                <a:gd name="connsiteX1" fmla="*/ 76200 w 76346"/>
                <a:gd name="connsiteY1" fmla="*/ 314325 h 695325"/>
                <a:gd name="connsiteX2" fmla="*/ 19050 w 76346"/>
                <a:gd name="connsiteY2" fmla="*/ 533400 h 695325"/>
                <a:gd name="connsiteX3" fmla="*/ 9525 w 76346"/>
                <a:gd name="connsiteY3" fmla="*/ 695325 h 695325"/>
                <a:gd name="connsiteX0" fmla="*/ 0 w 86505"/>
                <a:gd name="connsiteY0" fmla="*/ 0 h 695325"/>
                <a:gd name="connsiteX1" fmla="*/ 86379 w 86505"/>
                <a:gd name="connsiteY1" fmla="*/ 214313 h 695325"/>
                <a:gd name="connsiteX2" fmla="*/ 19050 w 86505"/>
                <a:gd name="connsiteY2" fmla="*/ 533400 h 695325"/>
                <a:gd name="connsiteX3" fmla="*/ 9525 w 86505"/>
                <a:gd name="connsiteY3" fmla="*/ 695325 h 695325"/>
                <a:gd name="connsiteX0" fmla="*/ 29448 w 116086"/>
                <a:gd name="connsiteY0" fmla="*/ 0 h 695325"/>
                <a:gd name="connsiteX1" fmla="*/ 115827 w 116086"/>
                <a:gd name="connsiteY1" fmla="*/ 214313 h 695325"/>
                <a:gd name="connsiteX2" fmla="*/ 2690 w 116086"/>
                <a:gd name="connsiteY2" fmla="*/ 542925 h 695325"/>
                <a:gd name="connsiteX3" fmla="*/ 38973 w 116086"/>
                <a:gd name="connsiteY3" fmla="*/ 695325 h 695325"/>
                <a:gd name="connsiteX0" fmla="*/ 29448 w 116446"/>
                <a:gd name="connsiteY0" fmla="*/ 0 h 695325"/>
                <a:gd name="connsiteX1" fmla="*/ 115827 w 116446"/>
                <a:gd name="connsiteY1" fmla="*/ 214313 h 695325"/>
                <a:gd name="connsiteX2" fmla="*/ 2690 w 116446"/>
                <a:gd name="connsiteY2" fmla="*/ 542925 h 695325"/>
                <a:gd name="connsiteX3" fmla="*/ 38973 w 116446"/>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116446" h="695325">
                  <a:moveTo>
                    <a:pt x="29448" y="0"/>
                  </a:moveTo>
                  <a:cubicBezTo>
                    <a:pt x="101589" y="93662"/>
                    <a:pt x="120287" y="123826"/>
                    <a:pt x="115827" y="214313"/>
                  </a:cubicBezTo>
                  <a:cubicBezTo>
                    <a:pt x="111367" y="304800"/>
                    <a:pt x="15499" y="462756"/>
                    <a:pt x="2690" y="542925"/>
                  </a:cubicBezTo>
                  <a:cubicBezTo>
                    <a:pt x="-10119" y="623094"/>
                    <a:pt x="26273" y="669131"/>
                    <a:pt x="38973" y="695325"/>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2314059" y="5595938"/>
              <a:ext cx="81479" cy="419100"/>
            </a:xfrm>
            <a:custGeom>
              <a:avLst/>
              <a:gdLst>
                <a:gd name="connsiteX0" fmla="*/ 67191 w 81479"/>
                <a:gd name="connsiteY0" fmla="*/ 0 h 419100"/>
                <a:gd name="connsiteX1" fmla="*/ 516 w 81479"/>
                <a:gd name="connsiteY1" fmla="*/ 142875 h 419100"/>
                <a:gd name="connsiteX2" fmla="*/ 38616 w 81479"/>
                <a:gd name="connsiteY2" fmla="*/ 328612 h 419100"/>
                <a:gd name="connsiteX3" fmla="*/ 81479 w 81479"/>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81479" h="419100">
                  <a:moveTo>
                    <a:pt x="67191" y="0"/>
                  </a:moveTo>
                  <a:cubicBezTo>
                    <a:pt x="36234" y="44053"/>
                    <a:pt x="5278" y="88106"/>
                    <a:pt x="516" y="142875"/>
                  </a:cubicBezTo>
                  <a:cubicBezTo>
                    <a:pt x="-4246" y="197644"/>
                    <a:pt x="25122" y="282575"/>
                    <a:pt x="38616" y="328612"/>
                  </a:cubicBezTo>
                  <a:cubicBezTo>
                    <a:pt x="52110" y="374649"/>
                    <a:pt x="81479" y="419100"/>
                    <a:pt x="81479" y="41910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2336007" y="5678336"/>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367472" y="5616245"/>
              <a:ext cx="86167" cy="885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316853" y="5771681"/>
              <a:ext cx="126069" cy="1271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359651" y="5932170"/>
              <a:ext cx="55957" cy="4884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0" name="Straight Connector 89"/>
          <p:cNvCxnSpPr/>
          <p:nvPr/>
        </p:nvCxnSpPr>
        <p:spPr>
          <a:xfrm>
            <a:off x="8658671" y="5052924"/>
            <a:ext cx="818089" cy="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8661913" y="5312769"/>
            <a:ext cx="812748"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9476145" y="5052924"/>
            <a:ext cx="615" cy="259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8655877" y="5052924"/>
            <a:ext cx="615" cy="259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70"/>
          <p:cNvCxnSpPr/>
          <p:nvPr/>
        </p:nvCxnSpPr>
        <p:spPr>
          <a:xfrm rot="10800000">
            <a:off x="8701159" y="5188488"/>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67"/>
          <p:cNvCxnSpPr/>
          <p:nvPr/>
        </p:nvCxnSpPr>
        <p:spPr>
          <a:xfrm rot="10800000">
            <a:off x="9038264" y="5188380"/>
            <a:ext cx="732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70"/>
          <p:cNvCxnSpPr/>
          <p:nvPr/>
        </p:nvCxnSpPr>
        <p:spPr>
          <a:xfrm rot="10800000">
            <a:off x="9158359" y="5187496"/>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67"/>
          <p:cNvCxnSpPr/>
          <p:nvPr/>
        </p:nvCxnSpPr>
        <p:spPr>
          <a:xfrm rot="10800000">
            <a:off x="9502042" y="5186504"/>
            <a:ext cx="732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67"/>
          <p:cNvCxnSpPr/>
          <p:nvPr/>
        </p:nvCxnSpPr>
        <p:spPr>
          <a:xfrm rot="10800000">
            <a:off x="8601075" y="5186383"/>
            <a:ext cx="732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70"/>
          <p:cNvCxnSpPr/>
          <p:nvPr/>
        </p:nvCxnSpPr>
        <p:spPr>
          <a:xfrm rot="10800000">
            <a:off x="8273285" y="5187763"/>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70"/>
          <p:cNvCxnSpPr/>
          <p:nvPr/>
        </p:nvCxnSpPr>
        <p:spPr>
          <a:xfrm rot="10800000">
            <a:off x="9618379" y="5187038"/>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67"/>
          <p:cNvCxnSpPr/>
          <p:nvPr/>
        </p:nvCxnSpPr>
        <p:spPr>
          <a:xfrm rot="16200000">
            <a:off x="9038264" y="5188793"/>
            <a:ext cx="732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70"/>
          <p:cNvCxnSpPr/>
          <p:nvPr/>
        </p:nvCxnSpPr>
        <p:spPr>
          <a:xfrm rot="16200000">
            <a:off x="8928491" y="4971158"/>
            <a:ext cx="2927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70"/>
          <p:cNvCxnSpPr/>
          <p:nvPr/>
        </p:nvCxnSpPr>
        <p:spPr>
          <a:xfrm flipV="1">
            <a:off x="9074869" y="5263064"/>
            <a:ext cx="0" cy="31632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rotWithShape="1">
          <a:blip r:embed="rId9"/>
          <a:srcRect l="32000" t="813" r="6888" b="50259"/>
          <a:stretch/>
        </p:blipFill>
        <p:spPr>
          <a:xfrm>
            <a:off x="616861" y="4049182"/>
            <a:ext cx="3360583" cy="1649552"/>
          </a:xfrm>
          <a:prstGeom prst="rect">
            <a:avLst/>
          </a:prstGeom>
        </p:spPr>
      </p:pic>
      <p:sp>
        <p:nvSpPr>
          <p:cNvPr id="146" name="TextBox 145"/>
          <p:cNvSpPr txBox="1"/>
          <p:nvPr/>
        </p:nvSpPr>
        <p:spPr>
          <a:xfrm>
            <a:off x="1230352" y="3540225"/>
            <a:ext cx="2133600" cy="369332"/>
          </a:xfrm>
          <a:prstGeom prst="rect">
            <a:avLst/>
          </a:prstGeom>
          <a:noFill/>
        </p:spPr>
        <p:txBody>
          <a:bodyPr wrap="square" rtlCol="0">
            <a:spAutoFit/>
          </a:bodyPr>
          <a:lstStyle/>
          <a:p>
            <a:r>
              <a:rPr lang="fr-FR" dirty="0" smtClean="0"/>
              <a:t>Clavette à talon </a:t>
            </a:r>
          </a:p>
        </p:txBody>
      </p:sp>
      <p:sp>
        <p:nvSpPr>
          <p:cNvPr id="147" name="Rectangle 146"/>
          <p:cNvSpPr/>
          <p:nvPr/>
        </p:nvSpPr>
        <p:spPr>
          <a:xfrm>
            <a:off x="1363980" y="4027675"/>
            <a:ext cx="1015648" cy="1557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ZoneTexte 6"/>
          <p:cNvSpPr txBox="1"/>
          <p:nvPr/>
        </p:nvSpPr>
        <p:spPr>
          <a:xfrm>
            <a:off x="845025" y="5421227"/>
            <a:ext cx="7350385" cy="1200329"/>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Trouvez les clavettes sur les dessins des pages 4, 6 et 7  de votre « Recueil A3 ». </a:t>
            </a:r>
          </a:p>
          <a:p>
            <a:pPr algn="ctr"/>
            <a:r>
              <a:rPr lang="fr-FR" dirty="0" smtClean="0">
                <a:solidFill>
                  <a:srgbClr val="FF0000"/>
                </a:solidFill>
              </a:rPr>
              <a:t>(Note : C’est très important de savoir la réponse à cette question)</a:t>
            </a:r>
          </a:p>
        </p:txBody>
      </p:sp>
      <p:sp>
        <p:nvSpPr>
          <p:cNvPr id="3" name="Date Placeholder 2"/>
          <p:cNvSpPr>
            <a:spLocks noGrp="1"/>
          </p:cNvSpPr>
          <p:nvPr>
            <p:ph type="dt" sz="half" idx="10"/>
          </p:nvPr>
        </p:nvSpPr>
        <p:spPr/>
        <p:txBody>
          <a:bodyPr/>
          <a:lstStyle/>
          <a:p>
            <a:fld id="{74758603-3991-4B3E-8AA4-8074B139F9C3}"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5850842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Goupilles </a:t>
            </a:r>
            <a:r>
              <a:rPr lang="fr-FR" sz="3600" dirty="0" smtClean="0"/>
              <a:t>(</a:t>
            </a:r>
            <a:r>
              <a:rPr lang="fr-FR" sz="3600" dirty="0" err="1" smtClean="0"/>
              <a:t>ang</a:t>
            </a:r>
            <a:r>
              <a:rPr lang="fr-FR" sz="3600" dirty="0" smtClean="0"/>
              <a:t> : pin) </a:t>
            </a:r>
            <a:endParaRPr lang="en-US" dirty="0"/>
          </a:p>
        </p:txBody>
      </p:sp>
      <p:pic>
        <p:nvPicPr>
          <p:cNvPr id="7" name="Content Placeholder 6"/>
          <p:cNvPicPr>
            <a:picLocks noGrp="1" noChangeAspect="1"/>
          </p:cNvPicPr>
          <p:nvPr>
            <p:ph idx="1"/>
          </p:nvPr>
        </p:nvPicPr>
        <p:blipFill>
          <a:blip r:embed="rId2"/>
          <a:stretch>
            <a:fillRect/>
          </a:stretch>
        </p:blipFill>
        <p:spPr>
          <a:xfrm>
            <a:off x="6662737" y="1234750"/>
            <a:ext cx="5514975" cy="2296934"/>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27" r="38386"/>
          <a:stretch/>
        </p:blipFill>
        <p:spPr bwMode="auto">
          <a:xfrm>
            <a:off x="569596" y="1485555"/>
            <a:ext cx="3855720" cy="248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000862" y="6281005"/>
            <a:ext cx="2190977" cy="369332"/>
          </a:xfrm>
          <a:prstGeom prst="rect">
            <a:avLst/>
          </a:prstGeom>
          <a:noFill/>
        </p:spPr>
        <p:txBody>
          <a:bodyPr wrap="square" rtlCol="0">
            <a:spAutoFit/>
          </a:bodyPr>
          <a:lstStyle/>
          <a:p>
            <a:r>
              <a:rPr lang="fr-FR" dirty="0" smtClean="0"/>
              <a:t>Goupille cylindrique</a:t>
            </a:r>
            <a:endParaRPr lang="en-US" dirty="0"/>
          </a:p>
        </p:txBody>
      </p:sp>
      <p:pic>
        <p:nvPicPr>
          <p:cNvPr id="16"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787" y="4598720"/>
            <a:ext cx="1899524" cy="13739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142" y="5997294"/>
            <a:ext cx="1905000" cy="646331"/>
          </a:xfrm>
          <a:prstGeom prst="rect">
            <a:avLst/>
          </a:prstGeom>
          <a:noFill/>
        </p:spPr>
        <p:txBody>
          <a:bodyPr wrap="square" rtlCol="0">
            <a:spAutoFit/>
          </a:bodyPr>
          <a:lstStyle/>
          <a:p>
            <a:r>
              <a:rPr lang="fr-FR" dirty="0" smtClean="0"/>
              <a:t>Goupille élastique</a:t>
            </a:r>
          </a:p>
          <a:p>
            <a:endParaRPr lang="en-US" dirty="0"/>
          </a:p>
        </p:txBody>
      </p:sp>
      <p:pic>
        <p:nvPicPr>
          <p:cNvPr id="18" name="Picture 17"/>
          <p:cNvPicPr>
            <a:picLocks noChangeAspect="1"/>
          </p:cNvPicPr>
          <p:nvPr/>
        </p:nvPicPr>
        <p:blipFill>
          <a:blip r:embed="rId5" cstate="print"/>
          <a:stretch>
            <a:fillRect/>
          </a:stretch>
        </p:blipFill>
        <p:spPr>
          <a:xfrm>
            <a:off x="848034" y="4392612"/>
            <a:ext cx="2496635" cy="1919288"/>
          </a:xfrm>
          <a:prstGeom prst="rect">
            <a:avLst/>
          </a:prstGeom>
        </p:spPr>
      </p:pic>
      <p:pic>
        <p:nvPicPr>
          <p:cNvPr id="6" name="Picture 5"/>
          <p:cNvPicPr>
            <a:picLocks noChangeAspect="1"/>
          </p:cNvPicPr>
          <p:nvPr/>
        </p:nvPicPr>
        <p:blipFill>
          <a:blip r:embed="rId6"/>
          <a:stretch>
            <a:fillRect/>
          </a:stretch>
        </p:blipFill>
        <p:spPr>
          <a:xfrm>
            <a:off x="6648450" y="3675775"/>
            <a:ext cx="5543550" cy="2296934"/>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71</a:t>
            </a:fld>
            <a:endParaRPr lang="en-US" dirty="0"/>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953" r="1248"/>
          <a:stretch/>
        </p:blipFill>
        <p:spPr bwMode="auto">
          <a:xfrm>
            <a:off x="4422458" y="1234750"/>
            <a:ext cx="2240279"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068549" y="3604312"/>
            <a:ext cx="936667" cy="369332"/>
          </a:xfrm>
          <a:prstGeom prst="rect">
            <a:avLst/>
          </a:prstGeom>
        </p:spPr>
        <p:txBody>
          <a:bodyPr wrap="none">
            <a:spAutoFit/>
          </a:bodyPr>
          <a:lstStyle/>
          <a:p>
            <a:r>
              <a:rPr lang="fr-FR" dirty="0" smtClean="0"/>
              <a:t>Figure </a:t>
            </a:r>
            <a:r>
              <a:rPr lang="fr-FR" dirty="0"/>
              <a:t>1</a:t>
            </a:r>
            <a:endParaRPr lang="en-US" dirty="0"/>
          </a:p>
        </p:txBody>
      </p:sp>
      <p:sp>
        <p:nvSpPr>
          <p:cNvPr id="3" name="Date Placeholder 2"/>
          <p:cNvSpPr>
            <a:spLocks noGrp="1"/>
          </p:cNvSpPr>
          <p:nvPr>
            <p:ph type="dt" sz="half" idx="10"/>
          </p:nvPr>
        </p:nvSpPr>
        <p:spPr/>
        <p:txBody>
          <a:bodyPr/>
          <a:lstStyle/>
          <a:p>
            <a:fld id="{1DFA6DDE-0315-4AB2-A8F2-78CE703F8021}"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6438696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Goupilles </a:t>
            </a:r>
            <a:r>
              <a:rPr lang="fr-FR" sz="3600" dirty="0" smtClean="0"/>
              <a:t>(</a:t>
            </a:r>
            <a:r>
              <a:rPr lang="fr-FR" sz="3600" dirty="0" err="1" smtClean="0"/>
              <a:t>ang</a:t>
            </a:r>
            <a:r>
              <a:rPr lang="fr-FR" sz="3600" dirty="0" smtClean="0"/>
              <a:t> : pin) </a:t>
            </a:r>
            <a:endParaRPr lang="en-US" dirty="0"/>
          </a:p>
        </p:txBody>
      </p:sp>
      <p:pic>
        <p:nvPicPr>
          <p:cNvPr id="7" name="Content Placeholder 6"/>
          <p:cNvPicPr>
            <a:picLocks noGrp="1" noChangeAspect="1"/>
          </p:cNvPicPr>
          <p:nvPr>
            <p:ph idx="1"/>
          </p:nvPr>
        </p:nvPicPr>
        <p:blipFill>
          <a:blip r:embed="rId2"/>
          <a:stretch>
            <a:fillRect/>
          </a:stretch>
        </p:blipFill>
        <p:spPr>
          <a:xfrm>
            <a:off x="6662737" y="1234750"/>
            <a:ext cx="5514975" cy="2296934"/>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27" r="38386"/>
          <a:stretch/>
        </p:blipFill>
        <p:spPr bwMode="auto">
          <a:xfrm>
            <a:off x="569596" y="1485555"/>
            <a:ext cx="3855720" cy="248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000862" y="6281005"/>
            <a:ext cx="2190977" cy="369332"/>
          </a:xfrm>
          <a:prstGeom prst="rect">
            <a:avLst/>
          </a:prstGeom>
          <a:noFill/>
        </p:spPr>
        <p:txBody>
          <a:bodyPr wrap="square" rtlCol="0">
            <a:spAutoFit/>
          </a:bodyPr>
          <a:lstStyle/>
          <a:p>
            <a:r>
              <a:rPr lang="fr-FR" dirty="0" smtClean="0"/>
              <a:t>Goupille cylindrique</a:t>
            </a:r>
            <a:endParaRPr lang="en-US" dirty="0"/>
          </a:p>
        </p:txBody>
      </p:sp>
      <p:pic>
        <p:nvPicPr>
          <p:cNvPr id="16"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787" y="4598720"/>
            <a:ext cx="1899524" cy="13739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142" y="5997294"/>
            <a:ext cx="1905000" cy="646331"/>
          </a:xfrm>
          <a:prstGeom prst="rect">
            <a:avLst/>
          </a:prstGeom>
          <a:noFill/>
        </p:spPr>
        <p:txBody>
          <a:bodyPr wrap="square" rtlCol="0">
            <a:spAutoFit/>
          </a:bodyPr>
          <a:lstStyle/>
          <a:p>
            <a:r>
              <a:rPr lang="fr-FR" dirty="0" smtClean="0"/>
              <a:t>Goupille élastique</a:t>
            </a:r>
          </a:p>
          <a:p>
            <a:endParaRPr lang="en-US" dirty="0"/>
          </a:p>
        </p:txBody>
      </p:sp>
      <p:pic>
        <p:nvPicPr>
          <p:cNvPr id="18" name="Picture 17"/>
          <p:cNvPicPr>
            <a:picLocks noChangeAspect="1"/>
          </p:cNvPicPr>
          <p:nvPr/>
        </p:nvPicPr>
        <p:blipFill>
          <a:blip r:embed="rId5" cstate="print"/>
          <a:stretch>
            <a:fillRect/>
          </a:stretch>
        </p:blipFill>
        <p:spPr>
          <a:xfrm>
            <a:off x="848034" y="4392612"/>
            <a:ext cx="2496635" cy="1919288"/>
          </a:xfrm>
          <a:prstGeom prst="rect">
            <a:avLst/>
          </a:prstGeom>
        </p:spPr>
      </p:pic>
      <p:pic>
        <p:nvPicPr>
          <p:cNvPr id="6" name="Picture 5"/>
          <p:cNvPicPr>
            <a:picLocks noChangeAspect="1"/>
          </p:cNvPicPr>
          <p:nvPr/>
        </p:nvPicPr>
        <p:blipFill>
          <a:blip r:embed="rId6"/>
          <a:stretch>
            <a:fillRect/>
          </a:stretch>
        </p:blipFill>
        <p:spPr>
          <a:xfrm>
            <a:off x="6648450" y="3675775"/>
            <a:ext cx="5543550" cy="2296934"/>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72</a:t>
            </a:fld>
            <a:endParaRPr lang="en-US" dirty="0"/>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953" r="1248"/>
          <a:stretch/>
        </p:blipFill>
        <p:spPr bwMode="auto">
          <a:xfrm>
            <a:off x="4422458" y="1234750"/>
            <a:ext cx="2240279"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648450" y="3700850"/>
            <a:ext cx="4427220" cy="1200329"/>
          </a:xfrm>
          <a:prstGeom prst="rect">
            <a:avLst/>
          </a:prstGeom>
          <a:solidFill>
            <a:schemeClr val="bg1"/>
          </a:solidFill>
          <a:ln w="28575">
            <a:solidFill>
              <a:srgbClr val="FF0000"/>
            </a:solidFill>
          </a:ln>
        </p:spPr>
        <p:txBody>
          <a:bodyPr wrap="square" rtlCol="0">
            <a:spAutoFit/>
          </a:bodyPr>
          <a:lstStyle/>
          <a:p>
            <a:r>
              <a:rPr lang="fr-FR" b="1" dirty="0" smtClean="0">
                <a:solidFill>
                  <a:srgbClr val="FF0000"/>
                </a:solidFill>
              </a:rPr>
              <a:t>Question critique :</a:t>
            </a:r>
          </a:p>
          <a:p>
            <a:r>
              <a:rPr lang="fr-FR" dirty="0" smtClean="0">
                <a:solidFill>
                  <a:srgbClr val="FF0000"/>
                </a:solidFill>
              </a:rPr>
              <a:t>Imaginons qu’au montage de la figure 1, l’effort de gravité est présent comme indiqué.</a:t>
            </a:r>
          </a:p>
          <a:p>
            <a:r>
              <a:rPr lang="fr-FR" dirty="0" smtClean="0">
                <a:solidFill>
                  <a:srgbClr val="FF0000"/>
                </a:solidFill>
              </a:rPr>
              <a:t>Pourquoi la goupille </a:t>
            </a:r>
            <a:r>
              <a:rPr lang="fr-FR" u="sng" dirty="0" smtClean="0">
                <a:solidFill>
                  <a:srgbClr val="FF0000"/>
                </a:solidFill>
              </a:rPr>
              <a:t>ne va pas tomber </a:t>
            </a:r>
            <a:r>
              <a:rPr lang="fr-FR" dirty="0" smtClean="0">
                <a:solidFill>
                  <a:srgbClr val="FF0000"/>
                </a:solidFill>
              </a:rPr>
              <a:t>? </a:t>
            </a:r>
            <a:endParaRPr lang="en-US" dirty="0">
              <a:solidFill>
                <a:srgbClr val="FF0000"/>
              </a:solidFill>
            </a:endParaRPr>
          </a:p>
        </p:txBody>
      </p:sp>
      <p:sp>
        <p:nvSpPr>
          <p:cNvPr id="9" name="Rectangle 8"/>
          <p:cNvSpPr/>
          <p:nvPr/>
        </p:nvSpPr>
        <p:spPr>
          <a:xfrm>
            <a:off x="5068549" y="3604312"/>
            <a:ext cx="936667" cy="369332"/>
          </a:xfrm>
          <a:prstGeom prst="rect">
            <a:avLst/>
          </a:prstGeom>
        </p:spPr>
        <p:txBody>
          <a:bodyPr wrap="none">
            <a:spAutoFit/>
          </a:bodyPr>
          <a:lstStyle/>
          <a:p>
            <a:r>
              <a:rPr lang="fr-FR" dirty="0" smtClean="0">
                <a:solidFill>
                  <a:srgbClr val="FF0000"/>
                </a:solidFill>
              </a:rPr>
              <a:t>Figure </a:t>
            </a:r>
            <a:r>
              <a:rPr lang="fr-FR" dirty="0">
                <a:solidFill>
                  <a:srgbClr val="FF0000"/>
                </a:solidFill>
              </a:rPr>
              <a:t>1</a:t>
            </a:r>
            <a:endParaRPr lang="en-US" dirty="0">
              <a:solidFill>
                <a:srgbClr val="FF0000"/>
              </a:solidFill>
            </a:endParaRPr>
          </a:p>
        </p:txBody>
      </p:sp>
      <p:sp>
        <p:nvSpPr>
          <p:cNvPr id="13" name="Down Arrow 12"/>
          <p:cNvSpPr/>
          <p:nvPr/>
        </p:nvSpPr>
        <p:spPr>
          <a:xfrm>
            <a:off x="5829300" y="2359652"/>
            <a:ext cx="76199" cy="4064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5052C745-1461-439A-9B9F-E3BA76F1E2AE}"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1272738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Goupilles </a:t>
            </a:r>
            <a:r>
              <a:rPr lang="fr-FR" sz="3600" dirty="0" smtClean="0"/>
              <a:t>(</a:t>
            </a:r>
            <a:r>
              <a:rPr lang="fr-FR" sz="3600" dirty="0" err="1" smtClean="0"/>
              <a:t>ang</a:t>
            </a:r>
            <a:r>
              <a:rPr lang="fr-FR" sz="3600" dirty="0" smtClean="0"/>
              <a:t> : pin) </a:t>
            </a:r>
            <a:endParaRPr lang="en-US" dirty="0"/>
          </a:p>
        </p:txBody>
      </p:sp>
      <p:pic>
        <p:nvPicPr>
          <p:cNvPr id="7" name="Content Placeholder 6"/>
          <p:cNvPicPr>
            <a:picLocks noGrp="1" noChangeAspect="1"/>
          </p:cNvPicPr>
          <p:nvPr>
            <p:ph idx="1"/>
          </p:nvPr>
        </p:nvPicPr>
        <p:blipFill>
          <a:blip r:embed="rId2"/>
          <a:stretch>
            <a:fillRect/>
          </a:stretch>
        </p:blipFill>
        <p:spPr>
          <a:xfrm>
            <a:off x="6662737" y="1234750"/>
            <a:ext cx="5514975" cy="2296934"/>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27" r="38386"/>
          <a:stretch/>
        </p:blipFill>
        <p:spPr bwMode="auto">
          <a:xfrm>
            <a:off x="569596" y="1485555"/>
            <a:ext cx="3855720" cy="248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000862" y="6281005"/>
            <a:ext cx="2190977" cy="369332"/>
          </a:xfrm>
          <a:prstGeom prst="rect">
            <a:avLst/>
          </a:prstGeom>
          <a:noFill/>
        </p:spPr>
        <p:txBody>
          <a:bodyPr wrap="square" rtlCol="0">
            <a:spAutoFit/>
          </a:bodyPr>
          <a:lstStyle/>
          <a:p>
            <a:r>
              <a:rPr lang="fr-FR" dirty="0" smtClean="0"/>
              <a:t>Goupille cylindrique</a:t>
            </a:r>
            <a:endParaRPr lang="en-US" dirty="0"/>
          </a:p>
        </p:txBody>
      </p:sp>
      <p:pic>
        <p:nvPicPr>
          <p:cNvPr id="16"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787" y="4598720"/>
            <a:ext cx="1899524" cy="13739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142" y="5997294"/>
            <a:ext cx="1905000" cy="646331"/>
          </a:xfrm>
          <a:prstGeom prst="rect">
            <a:avLst/>
          </a:prstGeom>
          <a:noFill/>
        </p:spPr>
        <p:txBody>
          <a:bodyPr wrap="square" rtlCol="0">
            <a:spAutoFit/>
          </a:bodyPr>
          <a:lstStyle/>
          <a:p>
            <a:r>
              <a:rPr lang="fr-FR" dirty="0" smtClean="0"/>
              <a:t>Goupille élastique</a:t>
            </a:r>
          </a:p>
          <a:p>
            <a:endParaRPr lang="en-US" dirty="0"/>
          </a:p>
        </p:txBody>
      </p:sp>
      <p:pic>
        <p:nvPicPr>
          <p:cNvPr id="18" name="Picture 17"/>
          <p:cNvPicPr>
            <a:picLocks noChangeAspect="1"/>
          </p:cNvPicPr>
          <p:nvPr/>
        </p:nvPicPr>
        <p:blipFill>
          <a:blip r:embed="rId5" cstate="print"/>
          <a:stretch>
            <a:fillRect/>
          </a:stretch>
        </p:blipFill>
        <p:spPr>
          <a:xfrm>
            <a:off x="848034" y="4392612"/>
            <a:ext cx="2496635" cy="1919288"/>
          </a:xfrm>
          <a:prstGeom prst="rect">
            <a:avLst/>
          </a:prstGeom>
        </p:spPr>
      </p:pic>
      <p:pic>
        <p:nvPicPr>
          <p:cNvPr id="6" name="Picture 5"/>
          <p:cNvPicPr>
            <a:picLocks noChangeAspect="1"/>
          </p:cNvPicPr>
          <p:nvPr/>
        </p:nvPicPr>
        <p:blipFill>
          <a:blip r:embed="rId6"/>
          <a:stretch>
            <a:fillRect/>
          </a:stretch>
        </p:blipFill>
        <p:spPr>
          <a:xfrm>
            <a:off x="6648450" y="3675775"/>
            <a:ext cx="5543550" cy="2296934"/>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73</a:t>
            </a:fld>
            <a:endParaRPr lang="en-US" dirty="0"/>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953" r="1248"/>
          <a:stretch/>
        </p:blipFill>
        <p:spPr bwMode="auto">
          <a:xfrm>
            <a:off x="4422458" y="1234750"/>
            <a:ext cx="2240279"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672261" y="3675775"/>
            <a:ext cx="4427220" cy="2585323"/>
          </a:xfrm>
          <a:prstGeom prst="rect">
            <a:avLst/>
          </a:prstGeom>
          <a:solidFill>
            <a:schemeClr val="bg1"/>
          </a:solidFill>
          <a:ln w="28575">
            <a:solidFill>
              <a:srgbClr val="FF0000"/>
            </a:solidFill>
          </a:ln>
        </p:spPr>
        <p:txBody>
          <a:bodyPr wrap="square" rtlCol="0">
            <a:spAutoFit/>
          </a:bodyPr>
          <a:lstStyle/>
          <a:p>
            <a:r>
              <a:rPr lang="fr-FR" b="1" dirty="0" smtClean="0">
                <a:solidFill>
                  <a:srgbClr val="FF0000"/>
                </a:solidFill>
              </a:rPr>
              <a:t>Question critique :</a:t>
            </a:r>
          </a:p>
          <a:p>
            <a:r>
              <a:rPr lang="fr-FR" dirty="0">
                <a:solidFill>
                  <a:srgbClr val="FF0000"/>
                </a:solidFill>
              </a:rPr>
              <a:t>Imaginons qu’au montage de la figure 1, l’effort de gravité est présent comme indiqué.</a:t>
            </a:r>
          </a:p>
          <a:p>
            <a:r>
              <a:rPr lang="fr-FR" dirty="0">
                <a:solidFill>
                  <a:srgbClr val="FF0000"/>
                </a:solidFill>
              </a:rPr>
              <a:t>Pourquoi la goupille </a:t>
            </a:r>
            <a:r>
              <a:rPr lang="fr-FR" u="sng" dirty="0">
                <a:solidFill>
                  <a:srgbClr val="FF0000"/>
                </a:solidFill>
              </a:rPr>
              <a:t>ne va pas tomber </a:t>
            </a:r>
            <a:r>
              <a:rPr lang="fr-FR" dirty="0" smtClean="0">
                <a:solidFill>
                  <a:srgbClr val="FF0000"/>
                </a:solidFill>
              </a:rPr>
              <a:t>?</a:t>
            </a:r>
          </a:p>
          <a:p>
            <a:r>
              <a:rPr lang="fr-FR" b="1" u="sng" dirty="0" smtClean="0">
                <a:solidFill>
                  <a:srgbClr val="FF0000"/>
                </a:solidFill>
              </a:rPr>
              <a:t>Attention : </a:t>
            </a:r>
            <a:endParaRPr lang="en-US" b="1" u="sng" dirty="0">
              <a:solidFill>
                <a:srgbClr val="FF0000"/>
              </a:solidFill>
            </a:endParaRPr>
          </a:p>
          <a:p>
            <a:r>
              <a:rPr lang="fr-FR" b="1" dirty="0" smtClean="0">
                <a:solidFill>
                  <a:srgbClr val="FF0000"/>
                </a:solidFill>
              </a:rPr>
              <a:t>Il n’y a pas de raison pour affirmer ce point. Si le diamètre de l’alésage est exactement le même que celui de la goupille, la goupille pourrait tomber. </a:t>
            </a:r>
            <a:endParaRPr lang="en-US" b="1" dirty="0">
              <a:solidFill>
                <a:srgbClr val="FF0000"/>
              </a:solidFill>
            </a:endParaRPr>
          </a:p>
        </p:txBody>
      </p:sp>
      <p:sp>
        <p:nvSpPr>
          <p:cNvPr id="9" name="Rectangle 8"/>
          <p:cNvSpPr/>
          <p:nvPr/>
        </p:nvSpPr>
        <p:spPr>
          <a:xfrm>
            <a:off x="5068549" y="3604312"/>
            <a:ext cx="936667" cy="369332"/>
          </a:xfrm>
          <a:prstGeom prst="rect">
            <a:avLst/>
          </a:prstGeom>
        </p:spPr>
        <p:txBody>
          <a:bodyPr wrap="none">
            <a:spAutoFit/>
          </a:bodyPr>
          <a:lstStyle/>
          <a:p>
            <a:r>
              <a:rPr lang="fr-FR" dirty="0" smtClean="0">
                <a:solidFill>
                  <a:srgbClr val="FF0000"/>
                </a:solidFill>
              </a:rPr>
              <a:t>Figure </a:t>
            </a:r>
            <a:r>
              <a:rPr lang="fr-FR" dirty="0">
                <a:solidFill>
                  <a:srgbClr val="FF0000"/>
                </a:solidFill>
              </a:rPr>
              <a:t>1</a:t>
            </a:r>
            <a:endParaRPr lang="en-US" dirty="0">
              <a:solidFill>
                <a:srgbClr val="FF0000"/>
              </a:solidFill>
            </a:endParaRPr>
          </a:p>
        </p:txBody>
      </p:sp>
      <p:sp>
        <p:nvSpPr>
          <p:cNvPr id="13" name="Down Arrow 12"/>
          <p:cNvSpPr/>
          <p:nvPr/>
        </p:nvSpPr>
        <p:spPr>
          <a:xfrm>
            <a:off x="5829300" y="2359652"/>
            <a:ext cx="76199" cy="4064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068EA37-528A-49EF-B4EE-3B9253096875}"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6584077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Goupilles </a:t>
            </a:r>
            <a:r>
              <a:rPr lang="fr-FR" sz="3600" dirty="0" smtClean="0"/>
              <a:t>(</a:t>
            </a:r>
            <a:r>
              <a:rPr lang="fr-FR" sz="3600" dirty="0" err="1" smtClean="0"/>
              <a:t>ang</a:t>
            </a:r>
            <a:r>
              <a:rPr lang="fr-FR" sz="3600" dirty="0" smtClean="0"/>
              <a:t> : pin) </a:t>
            </a:r>
            <a:endParaRPr lang="en-US" dirty="0"/>
          </a:p>
        </p:txBody>
      </p:sp>
      <p:pic>
        <p:nvPicPr>
          <p:cNvPr id="7" name="Content Placeholder 6"/>
          <p:cNvPicPr>
            <a:picLocks noGrp="1" noChangeAspect="1"/>
          </p:cNvPicPr>
          <p:nvPr>
            <p:ph idx="1"/>
          </p:nvPr>
        </p:nvPicPr>
        <p:blipFill>
          <a:blip r:embed="rId2"/>
          <a:stretch>
            <a:fillRect/>
          </a:stretch>
        </p:blipFill>
        <p:spPr>
          <a:xfrm>
            <a:off x="6662737" y="1234750"/>
            <a:ext cx="5514975" cy="2296934"/>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27" r="38386"/>
          <a:stretch/>
        </p:blipFill>
        <p:spPr bwMode="auto">
          <a:xfrm>
            <a:off x="569596" y="1485555"/>
            <a:ext cx="3855720" cy="248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000862" y="6281005"/>
            <a:ext cx="2190977" cy="369332"/>
          </a:xfrm>
          <a:prstGeom prst="rect">
            <a:avLst/>
          </a:prstGeom>
          <a:noFill/>
        </p:spPr>
        <p:txBody>
          <a:bodyPr wrap="square" rtlCol="0">
            <a:spAutoFit/>
          </a:bodyPr>
          <a:lstStyle/>
          <a:p>
            <a:r>
              <a:rPr lang="fr-FR" dirty="0" smtClean="0"/>
              <a:t>Goupille cylindrique</a:t>
            </a:r>
            <a:endParaRPr lang="en-US" dirty="0"/>
          </a:p>
        </p:txBody>
      </p:sp>
      <p:pic>
        <p:nvPicPr>
          <p:cNvPr id="16"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787" y="4598720"/>
            <a:ext cx="1899524" cy="13739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142" y="5997294"/>
            <a:ext cx="1905000" cy="646331"/>
          </a:xfrm>
          <a:prstGeom prst="rect">
            <a:avLst/>
          </a:prstGeom>
          <a:noFill/>
        </p:spPr>
        <p:txBody>
          <a:bodyPr wrap="square" rtlCol="0">
            <a:spAutoFit/>
          </a:bodyPr>
          <a:lstStyle/>
          <a:p>
            <a:r>
              <a:rPr lang="fr-FR" dirty="0" smtClean="0"/>
              <a:t>Goupille élastique</a:t>
            </a:r>
          </a:p>
          <a:p>
            <a:endParaRPr lang="en-US" dirty="0"/>
          </a:p>
        </p:txBody>
      </p:sp>
      <p:pic>
        <p:nvPicPr>
          <p:cNvPr id="18" name="Picture 17"/>
          <p:cNvPicPr>
            <a:picLocks noChangeAspect="1"/>
          </p:cNvPicPr>
          <p:nvPr/>
        </p:nvPicPr>
        <p:blipFill>
          <a:blip r:embed="rId5" cstate="print"/>
          <a:stretch>
            <a:fillRect/>
          </a:stretch>
        </p:blipFill>
        <p:spPr>
          <a:xfrm>
            <a:off x="848034" y="4392612"/>
            <a:ext cx="2496635" cy="1919288"/>
          </a:xfrm>
          <a:prstGeom prst="rect">
            <a:avLst/>
          </a:prstGeom>
        </p:spPr>
      </p:pic>
      <p:pic>
        <p:nvPicPr>
          <p:cNvPr id="6" name="Picture 5"/>
          <p:cNvPicPr>
            <a:picLocks noChangeAspect="1"/>
          </p:cNvPicPr>
          <p:nvPr/>
        </p:nvPicPr>
        <p:blipFill>
          <a:blip r:embed="rId6"/>
          <a:stretch>
            <a:fillRect/>
          </a:stretch>
        </p:blipFill>
        <p:spPr>
          <a:xfrm>
            <a:off x="6648450" y="3675775"/>
            <a:ext cx="5543550" cy="2296934"/>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74</a:t>
            </a:fld>
            <a:endParaRPr lang="en-US" dirty="0"/>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953" r="1248"/>
          <a:stretch/>
        </p:blipFill>
        <p:spPr bwMode="auto">
          <a:xfrm>
            <a:off x="4422458" y="1234750"/>
            <a:ext cx="2240279"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672261" y="3675775"/>
            <a:ext cx="4427220" cy="1754326"/>
          </a:xfrm>
          <a:prstGeom prst="rect">
            <a:avLst/>
          </a:prstGeom>
          <a:solidFill>
            <a:schemeClr val="bg1"/>
          </a:solidFill>
          <a:ln w="28575">
            <a:solidFill>
              <a:srgbClr val="FF0000"/>
            </a:solidFill>
          </a:ln>
        </p:spPr>
        <p:txBody>
          <a:bodyPr wrap="square" rtlCol="0">
            <a:spAutoFit/>
          </a:bodyPr>
          <a:lstStyle/>
          <a:p>
            <a:r>
              <a:rPr lang="fr-FR" b="1" dirty="0">
                <a:solidFill>
                  <a:srgbClr val="FF0000"/>
                </a:solidFill>
              </a:rPr>
              <a:t>Réponse </a:t>
            </a:r>
            <a:r>
              <a:rPr lang="fr-FR" b="1" dirty="0" smtClean="0">
                <a:solidFill>
                  <a:srgbClr val="FF0000"/>
                </a:solidFill>
              </a:rPr>
              <a:t>:</a:t>
            </a:r>
            <a:endParaRPr lang="fr-FR" dirty="0" smtClean="0">
              <a:solidFill>
                <a:srgbClr val="FF0000"/>
              </a:solidFill>
            </a:endParaRPr>
          </a:p>
          <a:p>
            <a:r>
              <a:rPr lang="fr-FR" dirty="0" smtClean="0">
                <a:solidFill>
                  <a:srgbClr val="FF0000"/>
                </a:solidFill>
              </a:rPr>
              <a:t>Par contre la goupille ne tombe pas. Cela est assuré par l’</a:t>
            </a:r>
            <a:r>
              <a:rPr lang="fr-FR" b="1" dirty="0" smtClean="0">
                <a:solidFill>
                  <a:srgbClr val="FF0000"/>
                </a:solidFill>
              </a:rPr>
              <a:t>ajustement</a:t>
            </a:r>
            <a:r>
              <a:rPr lang="fr-FR" dirty="0" smtClean="0">
                <a:solidFill>
                  <a:srgbClr val="FF0000"/>
                </a:solidFill>
              </a:rPr>
              <a:t> indiqué, qui nous assure que le montage sera « un peu séré ».</a:t>
            </a:r>
          </a:p>
          <a:p>
            <a:r>
              <a:rPr lang="fr-FR" dirty="0" smtClean="0">
                <a:solidFill>
                  <a:srgbClr val="FF0000"/>
                </a:solidFill>
              </a:rPr>
              <a:t>Quel effort empêche le déplacement de la goupille ?   </a:t>
            </a:r>
            <a:endParaRPr lang="en-US" dirty="0">
              <a:solidFill>
                <a:srgbClr val="FF0000"/>
              </a:solidFill>
            </a:endParaRPr>
          </a:p>
        </p:txBody>
      </p:sp>
      <p:sp>
        <p:nvSpPr>
          <p:cNvPr id="9" name="Rectangle 8"/>
          <p:cNvSpPr/>
          <p:nvPr/>
        </p:nvSpPr>
        <p:spPr>
          <a:xfrm>
            <a:off x="5068549" y="3604312"/>
            <a:ext cx="936667" cy="369332"/>
          </a:xfrm>
          <a:prstGeom prst="rect">
            <a:avLst/>
          </a:prstGeom>
        </p:spPr>
        <p:txBody>
          <a:bodyPr wrap="none">
            <a:spAutoFit/>
          </a:bodyPr>
          <a:lstStyle/>
          <a:p>
            <a:r>
              <a:rPr lang="fr-FR" dirty="0" smtClean="0">
                <a:solidFill>
                  <a:srgbClr val="FF0000"/>
                </a:solidFill>
              </a:rPr>
              <a:t>Figure </a:t>
            </a:r>
            <a:r>
              <a:rPr lang="fr-FR" dirty="0">
                <a:solidFill>
                  <a:srgbClr val="FF0000"/>
                </a:solidFill>
              </a:rPr>
              <a:t>1</a:t>
            </a:r>
            <a:endParaRPr lang="en-US" dirty="0">
              <a:solidFill>
                <a:srgbClr val="FF0000"/>
              </a:solidFill>
            </a:endParaRPr>
          </a:p>
        </p:txBody>
      </p:sp>
      <p:sp>
        <p:nvSpPr>
          <p:cNvPr id="13" name="Down Arrow 12"/>
          <p:cNvSpPr/>
          <p:nvPr/>
        </p:nvSpPr>
        <p:spPr>
          <a:xfrm>
            <a:off x="5829300" y="2359652"/>
            <a:ext cx="76199" cy="4064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6011703" y="1554480"/>
            <a:ext cx="708660" cy="3857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358411" y="1183501"/>
            <a:ext cx="2456499" cy="369332"/>
          </a:xfrm>
          <a:prstGeom prst="rect">
            <a:avLst/>
          </a:prstGeom>
          <a:solidFill>
            <a:schemeClr val="bg1"/>
          </a:solidFill>
          <a:ln w="28575">
            <a:solidFill>
              <a:srgbClr val="FF0000"/>
            </a:solidFill>
          </a:ln>
        </p:spPr>
        <p:txBody>
          <a:bodyPr wrap="square" rtlCol="0">
            <a:spAutoFit/>
          </a:bodyPr>
          <a:lstStyle/>
          <a:p>
            <a:r>
              <a:rPr lang="fr-FR" dirty="0" smtClean="0">
                <a:solidFill>
                  <a:srgbClr val="FF0000"/>
                </a:solidFill>
              </a:rPr>
              <a:t>Ajustement : ici H7/m6</a:t>
            </a:r>
            <a:endParaRPr lang="en-US" dirty="0">
              <a:solidFill>
                <a:srgbClr val="FF0000"/>
              </a:solidFill>
            </a:endParaRPr>
          </a:p>
        </p:txBody>
      </p:sp>
      <p:sp>
        <p:nvSpPr>
          <p:cNvPr id="10" name="Date Placeholder 9"/>
          <p:cNvSpPr>
            <a:spLocks noGrp="1"/>
          </p:cNvSpPr>
          <p:nvPr>
            <p:ph type="dt" sz="half" idx="10"/>
          </p:nvPr>
        </p:nvSpPr>
        <p:spPr/>
        <p:txBody>
          <a:bodyPr/>
          <a:lstStyle/>
          <a:p>
            <a:fld id="{8B974205-A401-43FF-8D3E-74A416D22AFD}" type="datetime7">
              <a:rPr lang="en-US" smtClean="0"/>
              <a:pPr/>
              <a:t>Nov-18</a:t>
            </a:fld>
            <a:endParaRPr lang="en-US"/>
          </a:p>
        </p:txBody>
      </p:sp>
      <p:sp>
        <p:nvSpPr>
          <p:cNvPr id="11" name="Footer Placeholder 10"/>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7919998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Goupilles </a:t>
            </a:r>
            <a:r>
              <a:rPr lang="fr-FR" sz="3600" dirty="0" smtClean="0"/>
              <a:t>(</a:t>
            </a:r>
            <a:r>
              <a:rPr lang="fr-FR" sz="3600" dirty="0" err="1" smtClean="0"/>
              <a:t>ang</a:t>
            </a:r>
            <a:r>
              <a:rPr lang="fr-FR" sz="3600" dirty="0" smtClean="0"/>
              <a:t> : pin) </a:t>
            </a:r>
            <a:endParaRPr lang="en-US" dirty="0"/>
          </a:p>
        </p:txBody>
      </p:sp>
      <p:pic>
        <p:nvPicPr>
          <p:cNvPr id="7" name="Content Placeholder 6"/>
          <p:cNvPicPr>
            <a:picLocks noGrp="1" noChangeAspect="1"/>
          </p:cNvPicPr>
          <p:nvPr>
            <p:ph idx="1"/>
          </p:nvPr>
        </p:nvPicPr>
        <p:blipFill>
          <a:blip r:embed="rId2"/>
          <a:stretch>
            <a:fillRect/>
          </a:stretch>
        </p:blipFill>
        <p:spPr>
          <a:xfrm>
            <a:off x="6662737" y="1234750"/>
            <a:ext cx="5514975" cy="2296934"/>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27" r="38386"/>
          <a:stretch/>
        </p:blipFill>
        <p:spPr bwMode="auto">
          <a:xfrm>
            <a:off x="569596" y="1485555"/>
            <a:ext cx="3855720" cy="248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000862" y="6281005"/>
            <a:ext cx="2190977" cy="369332"/>
          </a:xfrm>
          <a:prstGeom prst="rect">
            <a:avLst/>
          </a:prstGeom>
          <a:noFill/>
        </p:spPr>
        <p:txBody>
          <a:bodyPr wrap="square" rtlCol="0">
            <a:spAutoFit/>
          </a:bodyPr>
          <a:lstStyle/>
          <a:p>
            <a:r>
              <a:rPr lang="fr-FR" dirty="0" smtClean="0"/>
              <a:t>Goupille cylindrique</a:t>
            </a:r>
            <a:endParaRPr lang="en-US" dirty="0"/>
          </a:p>
        </p:txBody>
      </p:sp>
      <p:pic>
        <p:nvPicPr>
          <p:cNvPr id="16"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787" y="4598720"/>
            <a:ext cx="1899524" cy="13739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142" y="5997294"/>
            <a:ext cx="1905000" cy="646331"/>
          </a:xfrm>
          <a:prstGeom prst="rect">
            <a:avLst/>
          </a:prstGeom>
          <a:noFill/>
        </p:spPr>
        <p:txBody>
          <a:bodyPr wrap="square" rtlCol="0">
            <a:spAutoFit/>
          </a:bodyPr>
          <a:lstStyle/>
          <a:p>
            <a:r>
              <a:rPr lang="fr-FR" dirty="0" smtClean="0"/>
              <a:t>Goupille élastique</a:t>
            </a:r>
          </a:p>
          <a:p>
            <a:endParaRPr lang="en-US" dirty="0"/>
          </a:p>
        </p:txBody>
      </p:sp>
      <p:pic>
        <p:nvPicPr>
          <p:cNvPr id="18" name="Picture 17"/>
          <p:cNvPicPr>
            <a:picLocks noChangeAspect="1"/>
          </p:cNvPicPr>
          <p:nvPr/>
        </p:nvPicPr>
        <p:blipFill>
          <a:blip r:embed="rId5" cstate="print"/>
          <a:stretch>
            <a:fillRect/>
          </a:stretch>
        </p:blipFill>
        <p:spPr>
          <a:xfrm>
            <a:off x="848034" y="4392612"/>
            <a:ext cx="2496635" cy="1919288"/>
          </a:xfrm>
          <a:prstGeom prst="rect">
            <a:avLst/>
          </a:prstGeom>
        </p:spPr>
      </p:pic>
      <p:pic>
        <p:nvPicPr>
          <p:cNvPr id="6" name="Picture 5"/>
          <p:cNvPicPr>
            <a:picLocks noChangeAspect="1"/>
          </p:cNvPicPr>
          <p:nvPr/>
        </p:nvPicPr>
        <p:blipFill>
          <a:blip r:embed="rId6"/>
          <a:stretch>
            <a:fillRect/>
          </a:stretch>
        </p:blipFill>
        <p:spPr>
          <a:xfrm>
            <a:off x="6648450" y="3675775"/>
            <a:ext cx="5543550" cy="2296934"/>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75</a:t>
            </a:fld>
            <a:endParaRPr lang="en-US" dirty="0"/>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953" r="1248"/>
          <a:stretch/>
        </p:blipFill>
        <p:spPr bwMode="auto">
          <a:xfrm>
            <a:off x="4422458" y="1234750"/>
            <a:ext cx="2240279"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672261" y="3675775"/>
            <a:ext cx="4427220" cy="1754326"/>
          </a:xfrm>
          <a:prstGeom prst="rect">
            <a:avLst/>
          </a:prstGeom>
          <a:solidFill>
            <a:schemeClr val="bg1"/>
          </a:solidFill>
          <a:ln w="28575">
            <a:solidFill>
              <a:srgbClr val="FF0000"/>
            </a:solidFill>
          </a:ln>
        </p:spPr>
        <p:txBody>
          <a:bodyPr wrap="square" rtlCol="0">
            <a:spAutoFit/>
          </a:bodyPr>
          <a:lstStyle/>
          <a:p>
            <a:r>
              <a:rPr lang="fr-FR" b="1" dirty="0" smtClean="0">
                <a:solidFill>
                  <a:srgbClr val="FF0000"/>
                </a:solidFill>
              </a:rPr>
              <a:t>Réponse :</a:t>
            </a:r>
          </a:p>
          <a:p>
            <a:r>
              <a:rPr lang="fr-FR" dirty="0">
                <a:solidFill>
                  <a:srgbClr val="FF0000"/>
                </a:solidFill>
              </a:rPr>
              <a:t>L</a:t>
            </a:r>
            <a:r>
              <a:rPr lang="fr-FR" dirty="0" smtClean="0">
                <a:solidFill>
                  <a:srgbClr val="FF0000"/>
                </a:solidFill>
              </a:rPr>
              <a:t>a goupille ne tombe pas. Cela est assuré par l’</a:t>
            </a:r>
            <a:r>
              <a:rPr lang="fr-FR" b="1" dirty="0" smtClean="0">
                <a:solidFill>
                  <a:srgbClr val="FF0000"/>
                </a:solidFill>
              </a:rPr>
              <a:t>ajustement</a:t>
            </a:r>
            <a:r>
              <a:rPr lang="fr-FR" dirty="0" smtClean="0">
                <a:solidFill>
                  <a:srgbClr val="FF0000"/>
                </a:solidFill>
              </a:rPr>
              <a:t> indiqué, qui nous assure que le montage sera « un peu serré ».</a:t>
            </a:r>
          </a:p>
          <a:p>
            <a:r>
              <a:rPr lang="fr-FR" dirty="0" smtClean="0">
                <a:solidFill>
                  <a:srgbClr val="FF0000"/>
                </a:solidFill>
              </a:rPr>
              <a:t>Quel effort empêche le déplacement de la goupille ?   </a:t>
            </a:r>
            <a:endParaRPr lang="en-US" dirty="0">
              <a:solidFill>
                <a:srgbClr val="FF0000"/>
              </a:solidFill>
            </a:endParaRPr>
          </a:p>
        </p:txBody>
      </p:sp>
      <p:sp>
        <p:nvSpPr>
          <p:cNvPr id="9" name="Rectangle 8"/>
          <p:cNvSpPr/>
          <p:nvPr/>
        </p:nvSpPr>
        <p:spPr>
          <a:xfrm>
            <a:off x="5068549" y="3604312"/>
            <a:ext cx="936667" cy="369332"/>
          </a:xfrm>
          <a:prstGeom prst="rect">
            <a:avLst/>
          </a:prstGeom>
        </p:spPr>
        <p:txBody>
          <a:bodyPr wrap="none">
            <a:spAutoFit/>
          </a:bodyPr>
          <a:lstStyle/>
          <a:p>
            <a:r>
              <a:rPr lang="fr-FR" dirty="0" smtClean="0">
                <a:solidFill>
                  <a:srgbClr val="FF0000"/>
                </a:solidFill>
              </a:rPr>
              <a:t>Figure </a:t>
            </a:r>
            <a:r>
              <a:rPr lang="fr-FR" dirty="0">
                <a:solidFill>
                  <a:srgbClr val="FF0000"/>
                </a:solidFill>
              </a:rPr>
              <a:t>1</a:t>
            </a:r>
            <a:endParaRPr lang="en-US" dirty="0">
              <a:solidFill>
                <a:srgbClr val="FF0000"/>
              </a:solidFill>
            </a:endParaRPr>
          </a:p>
        </p:txBody>
      </p:sp>
      <p:sp>
        <p:nvSpPr>
          <p:cNvPr id="13" name="Down Arrow 12"/>
          <p:cNvSpPr/>
          <p:nvPr/>
        </p:nvSpPr>
        <p:spPr>
          <a:xfrm>
            <a:off x="5829300" y="2359652"/>
            <a:ext cx="76199" cy="4064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6011703" y="1554480"/>
            <a:ext cx="708660" cy="3857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358411" y="1183501"/>
            <a:ext cx="2456499" cy="369332"/>
          </a:xfrm>
          <a:prstGeom prst="rect">
            <a:avLst/>
          </a:prstGeom>
          <a:solidFill>
            <a:schemeClr val="bg1"/>
          </a:solidFill>
          <a:ln w="28575">
            <a:solidFill>
              <a:srgbClr val="FF0000"/>
            </a:solidFill>
          </a:ln>
        </p:spPr>
        <p:txBody>
          <a:bodyPr wrap="square" rtlCol="0">
            <a:spAutoFit/>
          </a:bodyPr>
          <a:lstStyle/>
          <a:p>
            <a:r>
              <a:rPr lang="fr-FR" dirty="0" smtClean="0">
                <a:solidFill>
                  <a:srgbClr val="FF0000"/>
                </a:solidFill>
              </a:rPr>
              <a:t>Ajustement : ici H7/m6</a:t>
            </a:r>
            <a:endParaRPr lang="en-US" dirty="0">
              <a:solidFill>
                <a:srgbClr val="FF0000"/>
              </a:solidFill>
            </a:endParaRPr>
          </a:p>
        </p:txBody>
      </p:sp>
      <p:sp>
        <p:nvSpPr>
          <p:cNvPr id="20" name="TextBox 19"/>
          <p:cNvSpPr txBox="1"/>
          <p:nvPr/>
        </p:nvSpPr>
        <p:spPr>
          <a:xfrm>
            <a:off x="6720363" y="1557271"/>
            <a:ext cx="4458178" cy="646331"/>
          </a:xfrm>
          <a:prstGeom prst="rect">
            <a:avLst/>
          </a:prstGeom>
          <a:solidFill>
            <a:schemeClr val="bg1"/>
          </a:solidFill>
          <a:ln w="28575">
            <a:solidFill>
              <a:srgbClr val="FF0000"/>
            </a:solidFill>
          </a:ln>
        </p:spPr>
        <p:txBody>
          <a:bodyPr wrap="square" rtlCol="0">
            <a:spAutoFit/>
          </a:bodyPr>
          <a:lstStyle/>
          <a:p>
            <a:r>
              <a:rPr lang="fr-FR" dirty="0" smtClean="0">
                <a:solidFill>
                  <a:srgbClr val="FF0000"/>
                </a:solidFill>
              </a:rPr>
              <a:t>Ajustement ???</a:t>
            </a:r>
          </a:p>
          <a:p>
            <a:r>
              <a:rPr lang="fr-FR" dirty="0" smtClean="0">
                <a:solidFill>
                  <a:srgbClr val="FF0000"/>
                </a:solidFill>
              </a:rPr>
              <a:t>RDV au S3 : Cours de mécanismes ENERG</a:t>
            </a:r>
            <a:endParaRPr lang="en-US" dirty="0">
              <a:solidFill>
                <a:srgbClr val="FF0000"/>
              </a:solidFill>
            </a:endParaRPr>
          </a:p>
        </p:txBody>
      </p:sp>
      <p:sp>
        <p:nvSpPr>
          <p:cNvPr id="10" name="Date Placeholder 9"/>
          <p:cNvSpPr>
            <a:spLocks noGrp="1"/>
          </p:cNvSpPr>
          <p:nvPr>
            <p:ph type="dt" sz="half" idx="10"/>
          </p:nvPr>
        </p:nvSpPr>
        <p:spPr/>
        <p:txBody>
          <a:bodyPr/>
          <a:lstStyle/>
          <a:p>
            <a:fld id="{D0E5F8A4-1A37-405B-B0D6-05CE5F867B46}" type="datetime7">
              <a:rPr lang="en-US" smtClean="0"/>
              <a:pPr/>
              <a:t>Nov-18</a:t>
            </a:fld>
            <a:endParaRPr lang="en-US"/>
          </a:p>
        </p:txBody>
      </p:sp>
      <p:sp>
        <p:nvSpPr>
          <p:cNvPr id="11" name="Footer Placeholder 10"/>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41870330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Goupilles </a:t>
            </a:r>
            <a:r>
              <a:rPr lang="fr-FR" sz="3600" dirty="0" smtClean="0"/>
              <a:t>(</a:t>
            </a:r>
            <a:r>
              <a:rPr lang="fr-FR" sz="3600" dirty="0" err="1" smtClean="0"/>
              <a:t>ang</a:t>
            </a:r>
            <a:r>
              <a:rPr lang="fr-FR" sz="3600" dirty="0" smtClean="0"/>
              <a:t> : pin) </a:t>
            </a:r>
            <a:endParaRPr lang="en-US" dirty="0"/>
          </a:p>
        </p:txBody>
      </p:sp>
      <p:pic>
        <p:nvPicPr>
          <p:cNvPr id="7" name="Content Placeholder 6"/>
          <p:cNvPicPr>
            <a:picLocks noGrp="1" noChangeAspect="1"/>
          </p:cNvPicPr>
          <p:nvPr>
            <p:ph idx="1"/>
          </p:nvPr>
        </p:nvPicPr>
        <p:blipFill>
          <a:blip r:embed="rId2"/>
          <a:stretch>
            <a:fillRect/>
          </a:stretch>
        </p:blipFill>
        <p:spPr>
          <a:xfrm>
            <a:off x="6662737" y="1234750"/>
            <a:ext cx="5514975" cy="2296934"/>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27" r="38386"/>
          <a:stretch/>
        </p:blipFill>
        <p:spPr bwMode="auto">
          <a:xfrm>
            <a:off x="569596" y="1485555"/>
            <a:ext cx="3855720" cy="2488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000862" y="6281005"/>
            <a:ext cx="2190977" cy="369332"/>
          </a:xfrm>
          <a:prstGeom prst="rect">
            <a:avLst/>
          </a:prstGeom>
          <a:noFill/>
        </p:spPr>
        <p:txBody>
          <a:bodyPr wrap="square" rtlCol="0">
            <a:spAutoFit/>
          </a:bodyPr>
          <a:lstStyle/>
          <a:p>
            <a:r>
              <a:rPr lang="fr-FR" dirty="0" smtClean="0"/>
              <a:t>Goupille cylindrique</a:t>
            </a:r>
            <a:endParaRPr lang="en-US" dirty="0"/>
          </a:p>
        </p:txBody>
      </p:sp>
      <p:pic>
        <p:nvPicPr>
          <p:cNvPr id="16"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787" y="4598720"/>
            <a:ext cx="1899524" cy="13739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150142" y="5997294"/>
            <a:ext cx="1905000" cy="646331"/>
          </a:xfrm>
          <a:prstGeom prst="rect">
            <a:avLst/>
          </a:prstGeom>
          <a:noFill/>
        </p:spPr>
        <p:txBody>
          <a:bodyPr wrap="square" rtlCol="0">
            <a:spAutoFit/>
          </a:bodyPr>
          <a:lstStyle/>
          <a:p>
            <a:r>
              <a:rPr lang="fr-FR" dirty="0" smtClean="0"/>
              <a:t>Goupille élastique</a:t>
            </a:r>
          </a:p>
          <a:p>
            <a:endParaRPr lang="en-US" dirty="0"/>
          </a:p>
        </p:txBody>
      </p:sp>
      <p:pic>
        <p:nvPicPr>
          <p:cNvPr id="18" name="Picture 17"/>
          <p:cNvPicPr>
            <a:picLocks noChangeAspect="1"/>
          </p:cNvPicPr>
          <p:nvPr/>
        </p:nvPicPr>
        <p:blipFill>
          <a:blip r:embed="rId5" cstate="print"/>
          <a:stretch>
            <a:fillRect/>
          </a:stretch>
        </p:blipFill>
        <p:spPr>
          <a:xfrm>
            <a:off x="848034" y="4392612"/>
            <a:ext cx="2496635" cy="1919288"/>
          </a:xfrm>
          <a:prstGeom prst="rect">
            <a:avLst/>
          </a:prstGeom>
        </p:spPr>
      </p:pic>
      <p:pic>
        <p:nvPicPr>
          <p:cNvPr id="6" name="Picture 5"/>
          <p:cNvPicPr>
            <a:picLocks noChangeAspect="1"/>
          </p:cNvPicPr>
          <p:nvPr/>
        </p:nvPicPr>
        <p:blipFill>
          <a:blip r:embed="rId6"/>
          <a:stretch>
            <a:fillRect/>
          </a:stretch>
        </p:blipFill>
        <p:spPr>
          <a:xfrm>
            <a:off x="6648450" y="3675775"/>
            <a:ext cx="5543550" cy="2296934"/>
          </a:xfrm>
          <a:prstGeom prst="rect">
            <a:avLst/>
          </a:prstGeom>
        </p:spPr>
      </p:pic>
      <p:sp>
        <p:nvSpPr>
          <p:cNvPr id="4" name="Slide Number Placeholder 3"/>
          <p:cNvSpPr>
            <a:spLocks noGrp="1"/>
          </p:cNvSpPr>
          <p:nvPr>
            <p:ph type="sldNum" sz="quarter" idx="12"/>
          </p:nvPr>
        </p:nvSpPr>
        <p:spPr/>
        <p:txBody>
          <a:bodyPr/>
          <a:lstStyle/>
          <a:p>
            <a:fld id="{FF19FD34-F3E2-41A0-88F1-A5505E346591}" type="slidenum">
              <a:rPr lang="en-US" smtClean="0"/>
              <a:pPr/>
              <a:t>76</a:t>
            </a:fld>
            <a:endParaRPr lang="en-US" dirty="0"/>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953" r="1248"/>
          <a:stretch/>
        </p:blipFill>
        <p:spPr bwMode="auto">
          <a:xfrm>
            <a:off x="4422458" y="1234750"/>
            <a:ext cx="2240279"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ZoneTexte 6"/>
          <p:cNvSpPr txBox="1"/>
          <p:nvPr/>
        </p:nvSpPr>
        <p:spPr>
          <a:xfrm>
            <a:off x="838200" y="4136152"/>
            <a:ext cx="5376348" cy="2585323"/>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(a) Trouvez les goupilles sur les dessins des pages 8, 14 et 15  de votre « Recueil A3 ». </a:t>
            </a:r>
          </a:p>
          <a:p>
            <a:pPr algn="ctr"/>
            <a:r>
              <a:rPr lang="fr-FR" i="1" dirty="0" smtClean="0">
                <a:solidFill>
                  <a:srgbClr val="FF0000"/>
                </a:solidFill>
              </a:rPr>
              <a:t>(b) Question Difficile </a:t>
            </a:r>
            <a:r>
              <a:rPr lang="fr-FR" dirty="0" smtClean="0">
                <a:solidFill>
                  <a:srgbClr val="FF0000"/>
                </a:solidFill>
              </a:rPr>
              <a:t>: Trouvez la goupille du dessin de la page 2 et expliquez pourquoi cette pièce est une goupille.</a:t>
            </a:r>
          </a:p>
          <a:p>
            <a:pPr algn="ctr"/>
            <a:r>
              <a:rPr lang="fr-FR" dirty="0" smtClean="0">
                <a:solidFill>
                  <a:srgbClr val="FF0000"/>
                </a:solidFill>
              </a:rPr>
              <a:t>(c) Trouvez 2 goupilles à la page 113 de votre poly</a:t>
            </a:r>
          </a:p>
          <a:p>
            <a:pPr algn="ctr"/>
            <a:r>
              <a:rPr lang="fr-FR" dirty="0">
                <a:solidFill>
                  <a:srgbClr val="FF0000"/>
                </a:solidFill>
              </a:rPr>
              <a:t>(Note : C’est très important de savoir </a:t>
            </a:r>
            <a:r>
              <a:rPr lang="fr-FR" dirty="0" smtClean="0">
                <a:solidFill>
                  <a:srgbClr val="FF0000"/>
                </a:solidFill>
              </a:rPr>
              <a:t>les réponses </a:t>
            </a:r>
            <a:r>
              <a:rPr lang="fr-FR" dirty="0">
                <a:solidFill>
                  <a:srgbClr val="FF0000"/>
                </a:solidFill>
              </a:rPr>
              <a:t>à </a:t>
            </a:r>
            <a:r>
              <a:rPr lang="fr-FR" dirty="0" smtClean="0">
                <a:solidFill>
                  <a:srgbClr val="FF0000"/>
                </a:solidFill>
              </a:rPr>
              <a:t>ces questions)</a:t>
            </a:r>
            <a:endParaRPr lang="fr-FR" dirty="0">
              <a:solidFill>
                <a:srgbClr val="FF0000"/>
              </a:solidFill>
            </a:endParaRPr>
          </a:p>
        </p:txBody>
      </p:sp>
      <p:sp>
        <p:nvSpPr>
          <p:cNvPr id="3" name="Date Placeholder 2"/>
          <p:cNvSpPr>
            <a:spLocks noGrp="1"/>
          </p:cNvSpPr>
          <p:nvPr>
            <p:ph type="dt" sz="half" idx="10"/>
          </p:nvPr>
        </p:nvSpPr>
        <p:spPr/>
        <p:txBody>
          <a:bodyPr/>
          <a:lstStyle/>
          <a:p>
            <a:fld id="{97E97C9A-0FC1-48F4-A0F5-3E5DC79E720A}"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9476364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www.gandini.it/files/Smalley/Manuali/allogg_est_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34" y="3431396"/>
            <a:ext cx="4147185" cy="17243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fr-FR" dirty="0" smtClean="0"/>
              <a:t>Anneaux Elastiques </a:t>
            </a:r>
            <a:r>
              <a:rPr lang="fr-FR" dirty="0"/>
              <a:t>(</a:t>
            </a:r>
            <a:r>
              <a:rPr lang="fr-FR" dirty="0" err="1"/>
              <a:t>ang</a:t>
            </a:r>
            <a:r>
              <a:rPr lang="fr-FR" dirty="0"/>
              <a:t> : </a:t>
            </a:r>
            <a:r>
              <a:rPr lang="fr-FR" dirty="0" err="1" smtClean="0"/>
              <a:t>retaining</a:t>
            </a:r>
            <a:r>
              <a:rPr lang="fr-FR" dirty="0" smtClean="0"/>
              <a:t> ring) </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77</a:t>
            </a:fld>
            <a:endParaRPr lang="en-US"/>
          </a:p>
        </p:txBody>
      </p:sp>
      <p:pic>
        <p:nvPicPr>
          <p:cNvPr id="28678" name="Picture 6" descr="http://www.gandini.it/files/Smalley/Manuali/allog_int_in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0077" y="5187795"/>
            <a:ext cx="4008442" cy="15619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8200" y="1424105"/>
            <a:ext cx="10515600" cy="923330"/>
          </a:xfrm>
          <a:prstGeom prst="rect">
            <a:avLst/>
          </a:prstGeom>
          <a:noFill/>
        </p:spPr>
        <p:txBody>
          <a:bodyPr wrap="square" rtlCol="0">
            <a:spAutoFit/>
          </a:bodyPr>
          <a:lstStyle/>
          <a:p>
            <a:r>
              <a:rPr lang="fr-FR" dirty="0" smtClean="0"/>
              <a:t>Les anneaux élastiques ou </a:t>
            </a:r>
            <a:r>
              <a:rPr lang="fr-FR" dirty="0" err="1" smtClean="0"/>
              <a:t>circlips</a:t>
            </a:r>
            <a:r>
              <a:rPr lang="fr-FR" dirty="0" smtClean="0"/>
              <a:t> sont des liaisons par obstacle qui ne permettent pas le déplacement axial d’une pièce directement en contact avec elles sur un assemblage cylindrique. </a:t>
            </a:r>
            <a:endParaRPr lang="fr-FR" dirty="0"/>
          </a:p>
          <a:p>
            <a:endParaRPr lang="fr-FR" dirty="0" smtClean="0"/>
          </a:p>
        </p:txBody>
      </p:sp>
      <p:sp>
        <p:nvSpPr>
          <p:cNvPr id="9" name="TextBox 8"/>
          <p:cNvSpPr txBox="1"/>
          <p:nvPr/>
        </p:nvSpPr>
        <p:spPr>
          <a:xfrm>
            <a:off x="838200" y="2404769"/>
            <a:ext cx="1287781" cy="923330"/>
          </a:xfrm>
          <a:prstGeom prst="rect">
            <a:avLst/>
          </a:prstGeom>
          <a:noFill/>
        </p:spPr>
        <p:txBody>
          <a:bodyPr wrap="square" rtlCol="0">
            <a:spAutoFit/>
          </a:bodyPr>
          <a:lstStyle/>
          <a:p>
            <a:r>
              <a:rPr lang="fr-FR" dirty="0" smtClean="0"/>
              <a:t>Anneaux à section constante</a:t>
            </a:r>
            <a:endParaRPr lang="en-US" dirty="0"/>
          </a:p>
        </p:txBody>
      </p:sp>
      <p:pic>
        <p:nvPicPr>
          <p:cNvPr id="28680"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4814" y="2446930"/>
            <a:ext cx="2522935" cy="13356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3239" r="36171"/>
          <a:stretch/>
        </p:blipFill>
        <p:spPr bwMode="auto">
          <a:xfrm>
            <a:off x="5617029" y="2081484"/>
            <a:ext cx="5439140" cy="442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54B8B781-1F23-4B25-A17A-F34229EB8381}"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3843775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Anneaux Elastiques </a:t>
            </a:r>
            <a:r>
              <a:rPr lang="fr-FR" dirty="0"/>
              <a:t>(</a:t>
            </a:r>
            <a:r>
              <a:rPr lang="fr-FR" dirty="0" err="1"/>
              <a:t>ang</a:t>
            </a:r>
            <a:r>
              <a:rPr lang="fr-FR" dirty="0"/>
              <a:t> : </a:t>
            </a:r>
            <a:r>
              <a:rPr lang="fr-FR" dirty="0" err="1" smtClean="0"/>
              <a:t>retaining</a:t>
            </a:r>
            <a:r>
              <a:rPr lang="fr-FR" dirty="0" smtClean="0"/>
              <a:t> ring) </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78</a:t>
            </a:fld>
            <a:endParaRPr lang="en-US"/>
          </a:p>
        </p:txBody>
      </p:sp>
      <p:sp>
        <p:nvSpPr>
          <p:cNvPr id="8" name="TextBox 7"/>
          <p:cNvSpPr txBox="1"/>
          <p:nvPr/>
        </p:nvSpPr>
        <p:spPr>
          <a:xfrm>
            <a:off x="838200" y="1424105"/>
            <a:ext cx="10515600" cy="923330"/>
          </a:xfrm>
          <a:prstGeom prst="rect">
            <a:avLst/>
          </a:prstGeom>
          <a:noFill/>
        </p:spPr>
        <p:txBody>
          <a:bodyPr wrap="square" rtlCol="0">
            <a:spAutoFit/>
          </a:bodyPr>
          <a:lstStyle/>
          <a:p>
            <a:r>
              <a:rPr lang="fr-FR" dirty="0" smtClean="0"/>
              <a:t>Les anneaux élastiques ou </a:t>
            </a:r>
            <a:r>
              <a:rPr lang="fr-FR" dirty="0" err="1" smtClean="0"/>
              <a:t>circlips</a:t>
            </a:r>
            <a:r>
              <a:rPr lang="fr-FR" dirty="0" smtClean="0"/>
              <a:t> sont des liaisons par obstacle qui ne permettent pas le déplacement axial d’une pièce directement en contact avec elles sur un assemblage cylindrique. </a:t>
            </a:r>
          </a:p>
          <a:p>
            <a:endParaRPr lang="fr-FR" dirty="0" smtClean="0"/>
          </a:p>
        </p:txBody>
      </p:sp>
      <p:sp>
        <p:nvSpPr>
          <p:cNvPr id="14" name="TextBox 13"/>
          <p:cNvSpPr txBox="1"/>
          <p:nvPr/>
        </p:nvSpPr>
        <p:spPr>
          <a:xfrm>
            <a:off x="1176336" y="2511315"/>
            <a:ext cx="1432559" cy="923330"/>
          </a:xfrm>
          <a:prstGeom prst="rect">
            <a:avLst/>
          </a:prstGeom>
          <a:noFill/>
        </p:spPr>
        <p:txBody>
          <a:bodyPr wrap="square" rtlCol="0">
            <a:spAutoFit/>
          </a:bodyPr>
          <a:lstStyle/>
          <a:p>
            <a:r>
              <a:rPr lang="fr-FR" dirty="0" smtClean="0"/>
              <a:t>Anneaux à section non constante</a:t>
            </a:r>
            <a:endParaRPr lang="en-US" dirty="0"/>
          </a:p>
        </p:txBody>
      </p:sp>
      <p:pic>
        <p:nvPicPr>
          <p:cNvPr id="10" name="Picture 9"/>
          <p:cNvPicPr>
            <a:picLocks noChangeAspect="1"/>
          </p:cNvPicPr>
          <p:nvPr/>
        </p:nvPicPr>
        <p:blipFill>
          <a:blip r:embed="rId2"/>
          <a:stretch>
            <a:fillRect/>
          </a:stretch>
        </p:blipFill>
        <p:spPr>
          <a:xfrm>
            <a:off x="2094727" y="3915168"/>
            <a:ext cx="857250" cy="798933"/>
          </a:xfrm>
          <a:prstGeom prst="rect">
            <a:avLst/>
          </a:prstGeom>
        </p:spPr>
      </p:pic>
      <p:sp>
        <p:nvSpPr>
          <p:cNvPr id="11" name="TextBox 10"/>
          <p:cNvSpPr txBox="1"/>
          <p:nvPr/>
        </p:nvSpPr>
        <p:spPr>
          <a:xfrm>
            <a:off x="1148238" y="3991468"/>
            <a:ext cx="1280160" cy="369332"/>
          </a:xfrm>
          <a:prstGeom prst="rect">
            <a:avLst/>
          </a:prstGeom>
          <a:noFill/>
        </p:spPr>
        <p:txBody>
          <a:bodyPr wrap="square" rtlCol="0">
            <a:spAutoFit/>
          </a:bodyPr>
          <a:lstStyle/>
          <a:p>
            <a:r>
              <a:rPr lang="fr-FR" dirty="0" smtClean="0"/>
              <a:t>Externe</a:t>
            </a:r>
          </a:p>
        </p:txBody>
      </p:sp>
      <p:sp>
        <p:nvSpPr>
          <p:cNvPr id="17" name="TextBox 16"/>
          <p:cNvSpPr txBox="1"/>
          <p:nvPr/>
        </p:nvSpPr>
        <p:spPr>
          <a:xfrm>
            <a:off x="1148238" y="5376448"/>
            <a:ext cx="1280160" cy="369332"/>
          </a:xfrm>
          <a:prstGeom prst="rect">
            <a:avLst/>
          </a:prstGeom>
          <a:noFill/>
        </p:spPr>
        <p:txBody>
          <a:bodyPr wrap="square" rtlCol="0">
            <a:spAutoFit/>
          </a:bodyPr>
          <a:lstStyle/>
          <a:p>
            <a:r>
              <a:rPr lang="fr-FR" dirty="0" smtClean="0"/>
              <a:t>Interne</a:t>
            </a:r>
            <a:endParaRPr lang="en-US" dirty="0"/>
          </a:p>
        </p:txBody>
      </p:sp>
      <p:pic>
        <p:nvPicPr>
          <p:cNvPr id="12" name="Picture 11"/>
          <p:cNvPicPr>
            <a:picLocks noChangeAspect="1"/>
          </p:cNvPicPr>
          <p:nvPr/>
        </p:nvPicPr>
        <p:blipFill>
          <a:blip r:embed="rId3"/>
          <a:stretch>
            <a:fillRect/>
          </a:stretch>
        </p:blipFill>
        <p:spPr>
          <a:xfrm>
            <a:off x="2123301" y="5248380"/>
            <a:ext cx="800100" cy="791800"/>
          </a:xfrm>
          <a:prstGeom prst="rect">
            <a:avLst/>
          </a:prstGeom>
        </p:spPr>
      </p:pic>
      <p:pic>
        <p:nvPicPr>
          <p:cNvPr id="28684" name="Picture 12" descr="Image result for anneaux elastiqu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388885">
            <a:off x="8536352" y="2602979"/>
            <a:ext cx="2300684" cy="1663333"/>
          </a:xfrm>
          <a:prstGeom prst="rect">
            <a:avLst/>
          </a:prstGeom>
          <a:noFill/>
          <a:extLst>
            <a:ext uri="{909E8E84-426E-40DD-AFC4-6F175D3DCCD1}">
              <a14:hiddenFill xmlns:a14="http://schemas.microsoft.com/office/drawing/2010/main">
                <a:solidFill>
                  <a:srgbClr val="FFFFFF"/>
                </a:solidFill>
              </a14:hiddenFill>
            </a:ext>
          </a:extLst>
        </p:spPr>
      </p:pic>
      <p:pic>
        <p:nvPicPr>
          <p:cNvPr id="28686" name="Picture 14" descr="Image result for anneaux elastiqu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8558887" y="4469775"/>
            <a:ext cx="2255616" cy="2251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6"/>
          <a:srcRect l="46363" b="40286"/>
          <a:stretch/>
        </p:blipFill>
        <p:spPr>
          <a:xfrm>
            <a:off x="3856470" y="3171861"/>
            <a:ext cx="1348740" cy="1486613"/>
          </a:xfrm>
          <a:prstGeom prst="rect">
            <a:avLst/>
          </a:prstGeom>
        </p:spPr>
      </p:pic>
      <p:sp>
        <p:nvSpPr>
          <p:cNvPr id="9" name="TextBox 8"/>
          <p:cNvSpPr txBox="1"/>
          <p:nvPr/>
        </p:nvSpPr>
        <p:spPr>
          <a:xfrm>
            <a:off x="3826365" y="2603648"/>
            <a:ext cx="1408950" cy="369332"/>
          </a:xfrm>
          <a:prstGeom prst="rect">
            <a:avLst/>
          </a:prstGeom>
          <a:noFill/>
        </p:spPr>
        <p:txBody>
          <a:bodyPr wrap="square" rtlCol="0">
            <a:spAutoFit/>
          </a:bodyPr>
          <a:lstStyle/>
          <a:p>
            <a:r>
              <a:rPr lang="fr-FR" dirty="0" smtClean="0"/>
              <a:t>Au montage</a:t>
            </a:r>
            <a:endParaRPr lang="en-US" dirty="0"/>
          </a:p>
        </p:txBody>
      </p:sp>
      <p:sp>
        <p:nvSpPr>
          <p:cNvPr id="19" name="TextBox 18"/>
          <p:cNvSpPr txBox="1"/>
          <p:nvPr/>
        </p:nvSpPr>
        <p:spPr>
          <a:xfrm>
            <a:off x="6096000" y="2603648"/>
            <a:ext cx="1408950" cy="369332"/>
          </a:xfrm>
          <a:prstGeom prst="rect">
            <a:avLst/>
          </a:prstGeom>
          <a:noFill/>
        </p:spPr>
        <p:txBody>
          <a:bodyPr wrap="square" rtlCol="0">
            <a:spAutoFit/>
          </a:bodyPr>
          <a:lstStyle/>
          <a:p>
            <a:pPr algn="ctr"/>
            <a:r>
              <a:rPr lang="fr-FR" dirty="0" smtClean="0"/>
              <a:t>Monté</a:t>
            </a:r>
            <a:endParaRPr lang="en-US" dirty="0"/>
          </a:p>
        </p:txBody>
      </p:sp>
      <p:pic>
        <p:nvPicPr>
          <p:cNvPr id="13" name="Picture 12"/>
          <p:cNvPicPr>
            <a:picLocks noChangeAspect="1"/>
          </p:cNvPicPr>
          <p:nvPr/>
        </p:nvPicPr>
        <p:blipFill>
          <a:blip r:embed="rId7"/>
          <a:stretch>
            <a:fillRect/>
          </a:stretch>
        </p:blipFill>
        <p:spPr>
          <a:xfrm>
            <a:off x="5893263" y="3406415"/>
            <a:ext cx="1914525" cy="998667"/>
          </a:xfrm>
          <a:prstGeom prst="rect">
            <a:avLst/>
          </a:prstGeom>
        </p:spPr>
      </p:pic>
      <p:pic>
        <p:nvPicPr>
          <p:cNvPr id="15" name="Picture 14"/>
          <p:cNvPicPr>
            <a:picLocks noChangeAspect="1"/>
          </p:cNvPicPr>
          <p:nvPr/>
        </p:nvPicPr>
        <p:blipFill>
          <a:blip r:embed="rId8"/>
          <a:stretch>
            <a:fillRect/>
          </a:stretch>
        </p:blipFill>
        <p:spPr>
          <a:xfrm>
            <a:off x="3793410" y="4952346"/>
            <a:ext cx="1400175" cy="1383867"/>
          </a:xfrm>
          <a:prstGeom prst="rect">
            <a:avLst/>
          </a:prstGeom>
        </p:spPr>
      </p:pic>
      <p:pic>
        <p:nvPicPr>
          <p:cNvPr id="16" name="Picture 15"/>
          <p:cNvPicPr>
            <a:picLocks noChangeAspect="1"/>
          </p:cNvPicPr>
          <p:nvPr/>
        </p:nvPicPr>
        <p:blipFill>
          <a:blip r:embed="rId9"/>
          <a:stretch>
            <a:fillRect/>
          </a:stretch>
        </p:blipFill>
        <p:spPr>
          <a:xfrm>
            <a:off x="5876111" y="5248380"/>
            <a:ext cx="2000250" cy="991534"/>
          </a:xfrm>
          <a:prstGeom prst="rect">
            <a:avLst/>
          </a:prstGeom>
        </p:spPr>
      </p:pic>
      <p:sp>
        <p:nvSpPr>
          <p:cNvPr id="3" name="Date Placeholder 2"/>
          <p:cNvSpPr>
            <a:spLocks noGrp="1"/>
          </p:cNvSpPr>
          <p:nvPr>
            <p:ph type="dt" sz="half" idx="10"/>
          </p:nvPr>
        </p:nvSpPr>
        <p:spPr/>
        <p:txBody>
          <a:bodyPr/>
          <a:lstStyle/>
          <a:p>
            <a:fld id="{81211166-EC6F-4B97-84D3-514B3A611887}"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5619196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Anneaux Elastiques </a:t>
            </a:r>
            <a:r>
              <a:rPr lang="fr-FR" dirty="0"/>
              <a:t>(</a:t>
            </a:r>
            <a:r>
              <a:rPr lang="fr-FR" dirty="0" err="1"/>
              <a:t>ang</a:t>
            </a:r>
            <a:r>
              <a:rPr lang="fr-FR" dirty="0"/>
              <a:t> : </a:t>
            </a:r>
            <a:r>
              <a:rPr lang="fr-FR" dirty="0" err="1" smtClean="0"/>
              <a:t>retaining</a:t>
            </a:r>
            <a:r>
              <a:rPr lang="fr-FR" dirty="0" smtClean="0"/>
              <a:t> ring) </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79</a:t>
            </a:fld>
            <a:endParaRPr lang="en-US"/>
          </a:p>
        </p:txBody>
      </p:sp>
      <p:sp>
        <p:nvSpPr>
          <p:cNvPr id="8" name="TextBox 7"/>
          <p:cNvSpPr txBox="1"/>
          <p:nvPr/>
        </p:nvSpPr>
        <p:spPr>
          <a:xfrm>
            <a:off x="838200" y="1424105"/>
            <a:ext cx="10515600" cy="923330"/>
          </a:xfrm>
          <a:prstGeom prst="rect">
            <a:avLst/>
          </a:prstGeom>
          <a:noFill/>
        </p:spPr>
        <p:txBody>
          <a:bodyPr wrap="square" rtlCol="0">
            <a:spAutoFit/>
          </a:bodyPr>
          <a:lstStyle/>
          <a:p>
            <a:r>
              <a:rPr lang="fr-FR" dirty="0"/>
              <a:t>Les anneaux élastiques ou </a:t>
            </a:r>
            <a:r>
              <a:rPr lang="fr-FR" dirty="0" err="1"/>
              <a:t>circlips</a:t>
            </a:r>
            <a:r>
              <a:rPr lang="fr-FR" dirty="0"/>
              <a:t> sont des liaisons par obstacle qui ne permettent pas le déplacement axial d’une pièce directement en contact avec elles sur un assemblage cylindrique. </a:t>
            </a:r>
          </a:p>
          <a:p>
            <a:endParaRPr lang="fr-FR" dirty="0" smtClean="0"/>
          </a:p>
        </p:txBody>
      </p:sp>
      <p:sp>
        <p:nvSpPr>
          <p:cNvPr id="15" name="TextBox 14"/>
          <p:cNvSpPr txBox="1"/>
          <p:nvPr/>
        </p:nvSpPr>
        <p:spPr>
          <a:xfrm>
            <a:off x="1176336" y="2511315"/>
            <a:ext cx="1432559" cy="923330"/>
          </a:xfrm>
          <a:prstGeom prst="rect">
            <a:avLst/>
          </a:prstGeom>
          <a:noFill/>
        </p:spPr>
        <p:txBody>
          <a:bodyPr wrap="square" rtlCol="0">
            <a:spAutoFit/>
          </a:bodyPr>
          <a:lstStyle/>
          <a:p>
            <a:r>
              <a:rPr lang="fr-FR" dirty="0" smtClean="0"/>
              <a:t>Anneaux à section non constante</a:t>
            </a:r>
            <a:endParaRPr lang="en-US" dirty="0"/>
          </a:p>
        </p:txBody>
      </p:sp>
      <p:pic>
        <p:nvPicPr>
          <p:cNvPr id="16" name="Picture 15"/>
          <p:cNvPicPr>
            <a:picLocks noChangeAspect="1"/>
          </p:cNvPicPr>
          <p:nvPr/>
        </p:nvPicPr>
        <p:blipFill>
          <a:blip r:embed="rId2"/>
          <a:stretch>
            <a:fillRect/>
          </a:stretch>
        </p:blipFill>
        <p:spPr>
          <a:xfrm>
            <a:off x="2094727" y="3915168"/>
            <a:ext cx="857250" cy="798933"/>
          </a:xfrm>
          <a:prstGeom prst="rect">
            <a:avLst/>
          </a:prstGeom>
        </p:spPr>
      </p:pic>
      <p:sp>
        <p:nvSpPr>
          <p:cNvPr id="22" name="TextBox 21"/>
          <p:cNvSpPr txBox="1"/>
          <p:nvPr/>
        </p:nvSpPr>
        <p:spPr>
          <a:xfrm>
            <a:off x="1148238" y="3991468"/>
            <a:ext cx="1280160" cy="369332"/>
          </a:xfrm>
          <a:prstGeom prst="rect">
            <a:avLst/>
          </a:prstGeom>
          <a:noFill/>
        </p:spPr>
        <p:txBody>
          <a:bodyPr wrap="square" rtlCol="0">
            <a:spAutoFit/>
          </a:bodyPr>
          <a:lstStyle/>
          <a:p>
            <a:r>
              <a:rPr lang="fr-FR" dirty="0" smtClean="0"/>
              <a:t>Externe</a:t>
            </a:r>
          </a:p>
        </p:txBody>
      </p:sp>
      <p:sp>
        <p:nvSpPr>
          <p:cNvPr id="23" name="TextBox 22"/>
          <p:cNvSpPr txBox="1"/>
          <p:nvPr/>
        </p:nvSpPr>
        <p:spPr>
          <a:xfrm>
            <a:off x="1148238" y="5376448"/>
            <a:ext cx="1280160" cy="369332"/>
          </a:xfrm>
          <a:prstGeom prst="rect">
            <a:avLst/>
          </a:prstGeom>
          <a:noFill/>
        </p:spPr>
        <p:txBody>
          <a:bodyPr wrap="square" rtlCol="0">
            <a:spAutoFit/>
          </a:bodyPr>
          <a:lstStyle/>
          <a:p>
            <a:r>
              <a:rPr lang="fr-FR" dirty="0" smtClean="0"/>
              <a:t>Interne</a:t>
            </a:r>
            <a:endParaRPr lang="en-US" dirty="0"/>
          </a:p>
        </p:txBody>
      </p:sp>
      <p:pic>
        <p:nvPicPr>
          <p:cNvPr id="24" name="Picture 23"/>
          <p:cNvPicPr>
            <a:picLocks noChangeAspect="1"/>
          </p:cNvPicPr>
          <p:nvPr/>
        </p:nvPicPr>
        <p:blipFill>
          <a:blip r:embed="rId3"/>
          <a:stretch>
            <a:fillRect/>
          </a:stretch>
        </p:blipFill>
        <p:spPr>
          <a:xfrm>
            <a:off x="2123301" y="5248380"/>
            <a:ext cx="800100" cy="791800"/>
          </a:xfrm>
          <a:prstGeom prst="rect">
            <a:avLst/>
          </a:prstGeom>
        </p:spPr>
      </p:pic>
      <p:pic>
        <p:nvPicPr>
          <p:cNvPr id="25" name="Picture 12" descr="Image result for anneaux elastiqu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388885">
            <a:off x="8536352" y="2602979"/>
            <a:ext cx="2300684" cy="16633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anneaux elastiqu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8558887" y="4469775"/>
            <a:ext cx="2255616" cy="22517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rotWithShape="1">
          <a:blip r:embed="rId6"/>
          <a:srcRect l="46363" b="40286"/>
          <a:stretch/>
        </p:blipFill>
        <p:spPr>
          <a:xfrm>
            <a:off x="3856470" y="3171861"/>
            <a:ext cx="1348740" cy="1486613"/>
          </a:xfrm>
          <a:prstGeom prst="rect">
            <a:avLst/>
          </a:prstGeom>
        </p:spPr>
      </p:pic>
      <p:sp>
        <p:nvSpPr>
          <p:cNvPr id="28" name="TextBox 27"/>
          <p:cNvSpPr txBox="1"/>
          <p:nvPr/>
        </p:nvSpPr>
        <p:spPr>
          <a:xfrm>
            <a:off x="3826365" y="2603648"/>
            <a:ext cx="1408950" cy="369332"/>
          </a:xfrm>
          <a:prstGeom prst="rect">
            <a:avLst/>
          </a:prstGeom>
          <a:noFill/>
        </p:spPr>
        <p:txBody>
          <a:bodyPr wrap="square" rtlCol="0">
            <a:spAutoFit/>
          </a:bodyPr>
          <a:lstStyle/>
          <a:p>
            <a:r>
              <a:rPr lang="fr-FR" dirty="0" smtClean="0"/>
              <a:t>Au montage</a:t>
            </a:r>
            <a:endParaRPr lang="en-US" dirty="0"/>
          </a:p>
        </p:txBody>
      </p:sp>
      <p:sp>
        <p:nvSpPr>
          <p:cNvPr id="29" name="TextBox 28"/>
          <p:cNvSpPr txBox="1"/>
          <p:nvPr/>
        </p:nvSpPr>
        <p:spPr>
          <a:xfrm>
            <a:off x="6096000" y="2603648"/>
            <a:ext cx="1408950" cy="369332"/>
          </a:xfrm>
          <a:prstGeom prst="rect">
            <a:avLst/>
          </a:prstGeom>
          <a:noFill/>
        </p:spPr>
        <p:txBody>
          <a:bodyPr wrap="square" rtlCol="0">
            <a:spAutoFit/>
          </a:bodyPr>
          <a:lstStyle/>
          <a:p>
            <a:pPr algn="ctr"/>
            <a:r>
              <a:rPr lang="fr-FR" dirty="0" smtClean="0"/>
              <a:t>Monté</a:t>
            </a:r>
            <a:endParaRPr lang="en-US" dirty="0"/>
          </a:p>
        </p:txBody>
      </p:sp>
      <p:pic>
        <p:nvPicPr>
          <p:cNvPr id="30" name="Picture 29"/>
          <p:cNvPicPr>
            <a:picLocks noChangeAspect="1"/>
          </p:cNvPicPr>
          <p:nvPr/>
        </p:nvPicPr>
        <p:blipFill>
          <a:blip r:embed="rId7"/>
          <a:stretch>
            <a:fillRect/>
          </a:stretch>
        </p:blipFill>
        <p:spPr>
          <a:xfrm>
            <a:off x="5893263" y="3406415"/>
            <a:ext cx="1914525" cy="998667"/>
          </a:xfrm>
          <a:prstGeom prst="rect">
            <a:avLst/>
          </a:prstGeom>
        </p:spPr>
      </p:pic>
      <p:pic>
        <p:nvPicPr>
          <p:cNvPr id="31" name="Picture 30"/>
          <p:cNvPicPr>
            <a:picLocks noChangeAspect="1"/>
          </p:cNvPicPr>
          <p:nvPr/>
        </p:nvPicPr>
        <p:blipFill>
          <a:blip r:embed="rId8"/>
          <a:stretch>
            <a:fillRect/>
          </a:stretch>
        </p:blipFill>
        <p:spPr>
          <a:xfrm>
            <a:off x="3793410" y="4952346"/>
            <a:ext cx="1400175" cy="1383867"/>
          </a:xfrm>
          <a:prstGeom prst="rect">
            <a:avLst/>
          </a:prstGeom>
        </p:spPr>
      </p:pic>
      <p:pic>
        <p:nvPicPr>
          <p:cNvPr id="32" name="Picture 31"/>
          <p:cNvPicPr>
            <a:picLocks noChangeAspect="1"/>
          </p:cNvPicPr>
          <p:nvPr/>
        </p:nvPicPr>
        <p:blipFill>
          <a:blip r:embed="rId9"/>
          <a:stretch>
            <a:fillRect/>
          </a:stretch>
        </p:blipFill>
        <p:spPr>
          <a:xfrm>
            <a:off x="5876111" y="5248380"/>
            <a:ext cx="2000250" cy="991534"/>
          </a:xfrm>
          <a:prstGeom prst="rect">
            <a:avLst/>
          </a:prstGeom>
        </p:spPr>
      </p:pic>
      <p:sp>
        <p:nvSpPr>
          <p:cNvPr id="33" name="ZoneTexte 6"/>
          <p:cNvSpPr txBox="1"/>
          <p:nvPr/>
        </p:nvSpPr>
        <p:spPr>
          <a:xfrm>
            <a:off x="8027253" y="3119591"/>
            <a:ext cx="3909893" cy="3354765"/>
          </a:xfrm>
          <a:prstGeom prst="rect">
            <a:avLst/>
          </a:prstGeom>
          <a:solidFill>
            <a:schemeClr val="bg1"/>
          </a:solidFill>
          <a:ln w="28575">
            <a:solidFill>
              <a:srgbClr val="FF0000"/>
            </a:solidFill>
          </a:ln>
        </p:spPr>
        <p:txBody>
          <a:bodyPr wrap="square" rtlCol="0">
            <a:spAutoFit/>
          </a:bodyPr>
          <a:lstStyle/>
          <a:p>
            <a:pPr algn="ctr"/>
            <a:r>
              <a:rPr lang="fr-FR" b="1" i="1" u="sng" dirty="0" smtClean="0">
                <a:solidFill>
                  <a:srgbClr val="FF0000"/>
                </a:solidFill>
              </a:rPr>
              <a:t>Réagir!!! </a:t>
            </a:r>
          </a:p>
          <a:p>
            <a:pPr algn="ctr"/>
            <a:r>
              <a:rPr lang="fr-FR" dirty="0" smtClean="0">
                <a:solidFill>
                  <a:srgbClr val="FF0000"/>
                </a:solidFill>
              </a:rPr>
              <a:t>1. Répondez aux questions pages 26 et 43 de votre poly.</a:t>
            </a:r>
          </a:p>
          <a:p>
            <a:pPr algn="ctr"/>
            <a:r>
              <a:rPr lang="fr-FR" dirty="0" smtClean="0">
                <a:solidFill>
                  <a:srgbClr val="FF0000"/>
                </a:solidFill>
              </a:rPr>
              <a:t>2. Trouvez les </a:t>
            </a:r>
            <a:r>
              <a:rPr lang="fr-FR" dirty="0" err="1" smtClean="0">
                <a:solidFill>
                  <a:srgbClr val="FF0000"/>
                </a:solidFill>
              </a:rPr>
              <a:t>circlips</a:t>
            </a:r>
            <a:r>
              <a:rPr lang="fr-FR" dirty="0" smtClean="0">
                <a:solidFill>
                  <a:srgbClr val="FF0000"/>
                </a:solidFill>
              </a:rPr>
              <a:t> sur le dessin p.5 </a:t>
            </a:r>
            <a:r>
              <a:rPr lang="fr-FR" dirty="0">
                <a:solidFill>
                  <a:srgbClr val="FF0000"/>
                </a:solidFill>
              </a:rPr>
              <a:t>de votre « Recueil A3 </a:t>
            </a:r>
            <a:r>
              <a:rPr lang="fr-FR" dirty="0" smtClean="0">
                <a:solidFill>
                  <a:srgbClr val="FF0000"/>
                </a:solidFill>
              </a:rPr>
              <a:t>» sur les vues en coupe BB et AA. Repérez les mêmes </a:t>
            </a:r>
            <a:r>
              <a:rPr lang="fr-FR" dirty="0" err="1" smtClean="0">
                <a:solidFill>
                  <a:srgbClr val="FF0000"/>
                </a:solidFill>
              </a:rPr>
              <a:t>circlips</a:t>
            </a:r>
            <a:r>
              <a:rPr lang="fr-FR" dirty="0" smtClean="0">
                <a:solidFill>
                  <a:srgbClr val="FF0000"/>
                </a:solidFill>
              </a:rPr>
              <a:t> sur la vue en coupe CC et sur la vue de gauche.</a:t>
            </a:r>
            <a:r>
              <a:rPr lang="fr-FR" dirty="0">
                <a:solidFill>
                  <a:srgbClr val="FF0000"/>
                </a:solidFill>
              </a:rPr>
              <a:t> </a:t>
            </a:r>
            <a:endParaRPr lang="fr-FR" dirty="0" smtClean="0">
              <a:solidFill>
                <a:srgbClr val="FF0000"/>
              </a:solidFill>
            </a:endParaRPr>
          </a:p>
          <a:p>
            <a:pPr algn="ctr"/>
            <a:r>
              <a:rPr lang="fr-FR" dirty="0" smtClean="0">
                <a:solidFill>
                  <a:srgbClr val="FF0000"/>
                </a:solidFill>
              </a:rPr>
              <a:t>Trouvez les </a:t>
            </a:r>
            <a:r>
              <a:rPr lang="fr-FR" dirty="0" err="1" smtClean="0">
                <a:solidFill>
                  <a:srgbClr val="FF0000"/>
                </a:solidFill>
              </a:rPr>
              <a:t>circlips</a:t>
            </a:r>
            <a:r>
              <a:rPr lang="fr-FR" dirty="0" smtClean="0">
                <a:solidFill>
                  <a:srgbClr val="FF0000"/>
                </a:solidFill>
              </a:rPr>
              <a:t> sur le dessin p.3 </a:t>
            </a:r>
          </a:p>
          <a:p>
            <a:pPr algn="ctr"/>
            <a:r>
              <a:rPr lang="fr-FR" sz="1400" dirty="0" smtClean="0">
                <a:solidFill>
                  <a:srgbClr val="FF0000"/>
                </a:solidFill>
              </a:rPr>
              <a:t>(vous devez conter 6 </a:t>
            </a:r>
            <a:r>
              <a:rPr lang="fr-FR" sz="1400" dirty="0" err="1" smtClean="0">
                <a:solidFill>
                  <a:srgbClr val="FF0000"/>
                </a:solidFill>
              </a:rPr>
              <a:t>circlips</a:t>
            </a:r>
            <a:r>
              <a:rPr lang="fr-FR" sz="1400" dirty="0" smtClean="0">
                <a:solidFill>
                  <a:srgbClr val="FF0000"/>
                </a:solidFill>
              </a:rPr>
              <a:t>)</a:t>
            </a:r>
            <a:endParaRPr lang="fr-FR" dirty="0" smtClean="0">
              <a:solidFill>
                <a:srgbClr val="FF0000"/>
              </a:solidFill>
            </a:endParaRPr>
          </a:p>
          <a:p>
            <a:pPr algn="ctr"/>
            <a:r>
              <a:rPr lang="fr-FR" dirty="0" smtClean="0">
                <a:solidFill>
                  <a:srgbClr val="FF0000"/>
                </a:solidFill>
              </a:rPr>
              <a:t>(</a:t>
            </a:r>
            <a:r>
              <a:rPr lang="fr-FR" dirty="0">
                <a:solidFill>
                  <a:srgbClr val="FF0000"/>
                </a:solidFill>
              </a:rPr>
              <a:t>Note : C’est très important de savoir la réponse à cette question</a:t>
            </a:r>
            <a:r>
              <a:rPr lang="fr-FR" dirty="0" smtClean="0">
                <a:solidFill>
                  <a:srgbClr val="FF0000"/>
                </a:solidFill>
              </a:rPr>
              <a:t>)</a:t>
            </a:r>
            <a:endParaRPr lang="fr-FR" dirty="0">
              <a:solidFill>
                <a:srgbClr val="FF0000"/>
              </a:solidFill>
            </a:endParaRPr>
          </a:p>
        </p:txBody>
      </p:sp>
      <p:sp>
        <p:nvSpPr>
          <p:cNvPr id="3" name="Date Placeholder 2"/>
          <p:cNvSpPr>
            <a:spLocks noGrp="1"/>
          </p:cNvSpPr>
          <p:nvPr>
            <p:ph type="dt" sz="half" idx="10"/>
          </p:nvPr>
        </p:nvSpPr>
        <p:spPr/>
        <p:txBody>
          <a:bodyPr/>
          <a:lstStyle/>
          <a:p>
            <a:fld id="{8028786D-66ED-4B63-A9A5-6F8048468912}" type="datetime7">
              <a:rPr lang="en-US" smtClean="0"/>
              <a:pPr/>
              <a:t>Nov-18</a:t>
            </a:fld>
            <a:endParaRPr lang="en-US"/>
          </a:p>
        </p:txBody>
      </p:sp>
      <p:sp>
        <p:nvSpPr>
          <p:cNvPr id="5" name="Footer Placeholder 4"/>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422780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pièces normalisées sont :</a:t>
            </a:r>
            <a:endParaRPr lang="fr-FR" dirty="0"/>
          </a:p>
        </p:txBody>
      </p:sp>
      <p:sp>
        <p:nvSpPr>
          <p:cNvPr id="3" name="Espace réservé du contenu 2"/>
          <p:cNvSpPr>
            <a:spLocks noGrp="1"/>
          </p:cNvSpPr>
          <p:nvPr>
            <p:ph idx="1"/>
          </p:nvPr>
        </p:nvSpPr>
        <p:spPr>
          <a:xfrm>
            <a:off x="838200" y="1572540"/>
            <a:ext cx="5554436" cy="4681311"/>
          </a:xfrm>
        </p:spPr>
        <p:txBody>
          <a:bodyPr>
            <a:normAutofit fontScale="70000" lnSpcReduction="20000"/>
          </a:bodyPr>
          <a:lstStyle/>
          <a:p>
            <a:pPr marL="514350" indent="-514350">
              <a:lnSpc>
                <a:spcPct val="160000"/>
              </a:lnSpc>
              <a:buFont typeface="+mj-lt"/>
              <a:buAutoNum type="arabicPeriod"/>
            </a:pPr>
            <a:r>
              <a:rPr lang="fr-FR" dirty="0" smtClean="0"/>
              <a:t>Pièces de fixation :</a:t>
            </a:r>
          </a:p>
          <a:p>
            <a:pPr marL="971550" lvl="1" indent="-514350">
              <a:lnSpc>
                <a:spcPct val="120000"/>
              </a:lnSpc>
              <a:buFont typeface="+mj-lt"/>
              <a:buAutoNum type="alphaLcParenR"/>
            </a:pPr>
            <a:r>
              <a:rPr lang="fr-FR" dirty="0"/>
              <a:t>Par serrage : </a:t>
            </a:r>
            <a:r>
              <a:rPr lang="fr-FR" dirty="0">
                <a:hlinkClick r:id="rId2" action="ppaction://hlinksldjump"/>
              </a:rPr>
              <a:t>vis</a:t>
            </a:r>
            <a:r>
              <a:rPr lang="fr-FR" dirty="0"/>
              <a:t>, </a:t>
            </a:r>
            <a:r>
              <a:rPr lang="fr-FR" dirty="0">
                <a:hlinkClick r:id="rId3" action="ppaction://hlinksldjump"/>
              </a:rPr>
              <a:t>écrous</a:t>
            </a:r>
            <a:r>
              <a:rPr lang="fr-FR" dirty="0"/>
              <a:t> (notamment </a:t>
            </a:r>
            <a:r>
              <a:rPr lang="fr-FR" dirty="0">
                <a:hlinkClick r:id="rId4" action="ppaction://hlinksldjump"/>
              </a:rPr>
              <a:t>écrou HK</a:t>
            </a:r>
            <a:r>
              <a:rPr lang="fr-FR" dirty="0"/>
              <a:t>), </a:t>
            </a:r>
            <a:r>
              <a:rPr lang="fr-FR" dirty="0">
                <a:hlinkClick r:id="rId5" action="ppaction://hlinksldjump"/>
              </a:rPr>
              <a:t>goujons</a:t>
            </a:r>
            <a:endParaRPr lang="fr-FR" dirty="0"/>
          </a:p>
          <a:p>
            <a:pPr marL="971550" lvl="1" indent="-514350">
              <a:lnSpc>
                <a:spcPct val="120000"/>
              </a:lnSpc>
              <a:buFont typeface="+mj-lt"/>
              <a:buAutoNum type="alphaLcParenR"/>
            </a:pPr>
            <a:r>
              <a:rPr lang="fr-FR" dirty="0"/>
              <a:t>Par surfaces d’appui </a:t>
            </a:r>
            <a:r>
              <a:rPr lang="fr-FR" dirty="0">
                <a:hlinkClick r:id="rId6" action="ppaction://hlinksldjump"/>
              </a:rPr>
              <a:t>: clavettes</a:t>
            </a:r>
            <a:r>
              <a:rPr lang="fr-FR" dirty="0"/>
              <a:t>, </a:t>
            </a:r>
            <a:r>
              <a:rPr lang="fr-FR" dirty="0">
                <a:hlinkClick r:id="rId7" action="ppaction://hlinksldjump"/>
              </a:rPr>
              <a:t>goupilles</a:t>
            </a:r>
            <a:r>
              <a:rPr lang="fr-FR" dirty="0"/>
              <a:t>, </a:t>
            </a:r>
            <a:r>
              <a:rPr lang="fr-FR" dirty="0">
                <a:hlinkClick r:id="rId8" action="ppaction://hlinksldjump"/>
              </a:rPr>
              <a:t>anneaux élastiques</a:t>
            </a:r>
            <a:endParaRPr lang="fr-FR" dirty="0"/>
          </a:p>
          <a:p>
            <a:pPr marL="514350" indent="-514350">
              <a:lnSpc>
                <a:spcPct val="160000"/>
              </a:lnSpc>
              <a:buFont typeface="+mj-lt"/>
              <a:buAutoNum type="arabicPeriod"/>
            </a:pPr>
            <a:r>
              <a:rPr lang="fr-FR" dirty="0" smtClean="0"/>
              <a:t>Pièces de guidage en rotation : </a:t>
            </a:r>
            <a:br>
              <a:rPr lang="fr-FR" dirty="0" smtClean="0"/>
            </a:br>
            <a:r>
              <a:rPr lang="fr-FR" dirty="0" smtClean="0"/>
              <a:t>paliers, roulements</a:t>
            </a:r>
          </a:p>
          <a:p>
            <a:pPr marL="514350" indent="-514350">
              <a:lnSpc>
                <a:spcPct val="160000"/>
              </a:lnSpc>
              <a:buFont typeface="+mj-lt"/>
              <a:buAutoNum type="arabicPeriod"/>
            </a:pPr>
            <a:r>
              <a:rPr lang="fr-FR" dirty="0" smtClean="0"/>
              <a:t>Pièces d’étanchéité : </a:t>
            </a:r>
            <a:br>
              <a:rPr lang="fr-FR" dirty="0" smtClean="0"/>
            </a:br>
            <a:r>
              <a:rPr lang="fr-FR" dirty="0" smtClean="0"/>
              <a:t>joints toriques, joints à lèvres</a:t>
            </a:r>
            <a:endParaRPr lang="fr-FR" dirty="0"/>
          </a:p>
          <a:p>
            <a:pPr marL="514350" indent="-514350">
              <a:lnSpc>
                <a:spcPct val="160000"/>
              </a:lnSpc>
              <a:buFont typeface="+mj-lt"/>
              <a:buAutoNum type="arabicPeriod"/>
            </a:pPr>
            <a:r>
              <a:rPr lang="fr-FR" dirty="0" smtClean="0"/>
              <a:t>Pièces de transmission : </a:t>
            </a:r>
            <a:br>
              <a:rPr lang="fr-FR" dirty="0" smtClean="0"/>
            </a:br>
            <a:r>
              <a:rPr lang="fr-FR" dirty="0" smtClean="0"/>
              <a:t>poulies-courroie, chaîne, engrenages </a:t>
            </a:r>
          </a:p>
          <a:p>
            <a:pPr marL="514350" indent="-514350">
              <a:buFont typeface="+mj-lt"/>
              <a:buAutoNum type="arabicPeriod"/>
            </a:pPr>
            <a:endParaRPr lang="fr-FR" dirty="0" smtClean="0"/>
          </a:p>
          <a:p>
            <a:pPr marL="514350" indent="-514350">
              <a:buFont typeface="+mj-lt"/>
              <a:buAutoNum type="arabicPeriod"/>
            </a:pPr>
            <a:endParaRPr lang="fr-FR" dirty="0"/>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8</a:t>
            </a:fld>
            <a:endParaRPr lang="en-US"/>
          </a:p>
        </p:txBody>
      </p:sp>
      <p:graphicFrame>
        <p:nvGraphicFramePr>
          <p:cNvPr id="5" name="Diagramme 4"/>
          <p:cNvGraphicFramePr/>
          <p:nvPr>
            <p:extLst>
              <p:ext uri="{D42A27DB-BD31-4B8C-83A1-F6EECF244321}">
                <p14:modId xmlns:p14="http://schemas.microsoft.com/office/powerpoint/2010/main" val="2243167545"/>
              </p:ext>
            </p:extLst>
          </p:nvPr>
        </p:nvGraphicFramePr>
        <p:xfrm>
          <a:off x="4906736" y="1004207"/>
          <a:ext cx="7968344" cy="533127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ZoneTexte 5"/>
          <p:cNvSpPr txBox="1"/>
          <p:nvPr/>
        </p:nvSpPr>
        <p:spPr>
          <a:xfrm>
            <a:off x="1203960" y="1331788"/>
            <a:ext cx="4937759" cy="369332"/>
          </a:xfrm>
          <a:prstGeom prst="rect">
            <a:avLst/>
          </a:prstGeom>
          <a:noFill/>
          <a:ln w="12700">
            <a:solidFill>
              <a:srgbClr val="FF0000"/>
            </a:solidFill>
          </a:ln>
        </p:spPr>
        <p:txBody>
          <a:bodyPr wrap="square" rtlCol="0">
            <a:spAutoFit/>
          </a:bodyPr>
          <a:lstStyle/>
          <a:p>
            <a:pPr algn="ctr"/>
            <a:r>
              <a:rPr lang="fr-FR" dirty="0" smtClean="0">
                <a:solidFill>
                  <a:srgbClr val="FF0000"/>
                </a:solidFill>
              </a:rPr>
              <a:t>Dans cette présentation :</a:t>
            </a:r>
            <a:endParaRPr lang="fr-FR" dirty="0">
              <a:solidFill>
                <a:srgbClr val="FF0000"/>
              </a:solidFill>
            </a:endParaRPr>
          </a:p>
        </p:txBody>
      </p:sp>
      <p:sp>
        <p:nvSpPr>
          <p:cNvPr id="7" name="Rectangle 6"/>
          <p:cNvSpPr/>
          <p:nvPr/>
        </p:nvSpPr>
        <p:spPr>
          <a:xfrm>
            <a:off x="1203960" y="1331789"/>
            <a:ext cx="4937760" cy="2036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5"/>
          <p:cNvSpPr txBox="1"/>
          <p:nvPr/>
        </p:nvSpPr>
        <p:spPr>
          <a:xfrm>
            <a:off x="3710940" y="2998709"/>
            <a:ext cx="2430779" cy="369332"/>
          </a:xfrm>
          <a:prstGeom prst="rect">
            <a:avLst/>
          </a:prstGeom>
          <a:noFill/>
          <a:ln w="12700">
            <a:solidFill>
              <a:srgbClr val="FF0000"/>
            </a:solidFill>
          </a:ln>
        </p:spPr>
        <p:txBody>
          <a:bodyPr wrap="square" rtlCol="0">
            <a:spAutoFit/>
          </a:bodyPr>
          <a:lstStyle/>
          <a:p>
            <a:pPr algn="ctr"/>
            <a:r>
              <a:rPr lang="fr-FR" dirty="0" smtClean="0">
                <a:solidFill>
                  <a:srgbClr val="FF0000"/>
                </a:solidFill>
              </a:rPr>
              <a:t>et aussi </a:t>
            </a:r>
            <a:r>
              <a:rPr lang="fr-FR" dirty="0" smtClean="0">
                <a:solidFill>
                  <a:srgbClr val="FF0000"/>
                </a:solidFill>
                <a:hlinkClick r:id="rId14" action="ppaction://hlinksldjump"/>
              </a:rPr>
              <a:t>soudures</a:t>
            </a:r>
            <a:endParaRPr lang="fr-FR" dirty="0">
              <a:solidFill>
                <a:srgbClr val="FF0000"/>
              </a:solidFill>
            </a:endParaRPr>
          </a:p>
        </p:txBody>
      </p:sp>
      <p:sp>
        <p:nvSpPr>
          <p:cNvPr id="9" name="Date Placeholder 8"/>
          <p:cNvSpPr>
            <a:spLocks noGrp="1"/>
          </p:cNvSpPr>
          <p:nvPr>
            <p:ph type="dt" sz="half" idx="10"/>
          </p:nvPr>
        </p:nvSpPr>
        <p:spPr/>
        <p:txBody>
          <a:bodyPr/>
          <a:lstStyle/>
          <a:p>
            <a:fld id="{3803A328-24C8-4618-A8EF-4E86C4B551FD}" type="datetime7">
              <a:rPr lang="en-US" smtClean="0"/>
              <a:pPr/>
              <a:t>Nov-18</a:t>
            </a:fld>
            <a:endParaRPr lang="en-US"/>
          </a:p>
        </p:txBody>
      </p:sp>
      <p:sp>
        <p:nvSpPr>
          <p:cNvPr id="10" name="Footer Placeholder 9"/>
          <p:cNvSpPr>
            <a:spLocks noGrp="1"/>
          </p:cNvSpPr>
          <p:nvPr>
            <p:ph type="ftr" sz="quarter" idx="11"/>
          </p:nvPr>
        </p:nvSpPr>
        <p:spPr/>
        <p:txBody>
          <a:bodyPr/>
          <a:lstStyle/>
          <a:p>
            <a:r>
              <a:rPr lang="en-US" smtClean="0"/>
              <a:t>DI7</a:t>
            </a:r>
            <a:endParaRPr lang="en-US"/>
          </a:p>
        </p:txBody>
      </p:sp>
      <p:sp>
        <p:nvSpPr>
          <p:cNvPr id="12" name="TextBox 9"/>
          <p:cNvSpPr txBox="1"/>
          <p:nvPr/>
        </p:nvSpPr>
        <p:spPr>
          <a:xfrm>
            <a:off x="10231171" y="5791920"/>
            <a:ext cx="112262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hlinkClick r:id="rId15" action="ppaction://hlinkfile"/>
              </a:rPr>
              <a:t>Contenu</a:t>
            </a:r>
            <a:endParaRPr lang="en-US" dirty="0"/>
          </a:p>
        </p:txBody>
      </p:sp>
    </p:spTree>
    <p:extLst>
      <p:ext uri="{BB962C8B-B14F-4D97-AF65-F5344CB8AC3E}">
        <p14:creationId xmlns:p14="http://schemas.microsoft.com/office/powerpoint/2010/main" val="38798819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17"/>
          <a:stretch/>
        </p:blipFill>
        <p:spPr bwMode="auto">
          <a:xfrm>
            <a:off x="3925843" y="491796"/>
            <a:ext cx="8255269" cy="636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p:txBody>
          <a:bodyPr/>
          <a:lstStyle/>
          <a:p>
            <a:r>
              <a:rPr lang="fr-FR" dirty="0" smtClean="0"/>
              <a:t>Exercice 1 </a:t>
            </a:r>
            <a:endParaRPr lang="fr-FR" dirty="0"/>
          </a:p>
        </p:txBody>
      </p:sp>
      <p:sp>
        <p:nvSpPr>
          <p:cNvPr id="3" name="Espace réservé du contenu 2"/>
          <p:cNvSpPr>
            <a:spLocks noGrp="1"/>
          </p:cNvSpPr>
          <p:nvPr>
            <p:ph idx="1"/>
          </p:nvPr>
        </p:nvSpPr>
        <p:spPr/>
        <p:txBody>
          <a:bodyPr>
            <a:noAutofit/>
          </a:bodyPr>
          <a:lstStyle/>
          <a:p>
            <a:pPr marL="0" indent="0">
              <a:buNone/>
            </a:pPr>
            <a:r>
              <a:rPr lang="fr-FR" sz="1800" dirty="0" smtClean="0"/>
              <a:t>1. Identifier toutes les pièces </a:t>
            </a:r>
          </a:p>
          <a:p>
            <a:pPr marL="0" indent="0">
              <a:buNone/>
            </a:pPr>
            <a:r>
              <a:rPr lang="fr-FR" sz="1800" dirty="0" smtClean="0"/>
              <a:t>sur le dessin de la coupe en les </a:t>
            </a:r>
          </a:p>
          <a:p>
            <a:pPr marL="0" indent="0">
              <a:buNone/>
            </a:pPr>
            <a:r>
              <a:rPr lang="fr-FR" sz="1800" dirty="0" smtClean="0"/>
              <a:t>indiquant avec 4 couleurs différentes </a:t>
            </a:r>
          </a:p>
          <a:p>
            <a:pPr marL="0" indent="0">
              <a:buNone/>
            </a:pPr>
            <a:endParaRPr lang="fr-FR" sz="1800" dirty="0" smtClean="0"/>
          </a:p>
          <a:p>
            <a:pPr marL="0" indent="0">
              <a:buNone/>
            </a:pPr>
            <a:r>
              <a:rPr lang="fr-FR" sz="1800" dirty="0" smtClean="0"/>
              <a:t>2. Trouver les 8 fautes de cette coupe </a:t>
            </a:r>
          </a:p>
          <a:p>
            <a:pPr marL="0" indent="0">
              <a:buNone/>
            </a:pPr>
            <a:r>
              <a:rPr lang="fr-FR" sz="1800" dirty="0" smtClean="0"/>
              <a:t>en sachant que les contours extérieurs </a:t>
            </a:r>
          </a:p>
          <a:p>
            <a:pPr marL="0" indent="0">
              <a:buNone/>
            </a:pPr>
            <a:r>
              <a:rPr lang="fr-FR" sz="1800" dirty="0" smtClean="0"/>
              <a:t>sont représentés correctement</a:t>
            </a:r>
          </a:p>
          <a:p>
            <a:pPr marL="0" indent="0">
              <a:buNone/>
            </a:pPr>
            <a:endParaRPr lang="fr-FR" sz="1800" dirty="0"/>
          </a:p>
          <a:p>
            <a:pPr marL="0" indent="0">
              <a:buNone/>
            </a:pPr>
            <a:r>
              <a:rPr lang="fr-FR" sz="1800" dirty="0" smtClean="0"/>
              <a:t>3. Corriger les fautes</a:t>
            </a:r>
          </a:p>
          <a:p>
            <a:pPr marL="0" indent="0">
              <a:buNone/>
            </a:pPr>
            <a:endParaRPr lang="fr-FR" sz="1800" dirty="0"/>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80</a:t>
            </a:fld>
            <a:endParaRPr lang="en-US"/>
          </a:p>
        </p:txBody>
      </p:sp>
      <p:sp>
        <p:nvSpPr>
          <p:cNvPr id="5" name="ZoneTexte 4"/>
          <p:cNvSpPr txBox="1"/>
          <p:nvPr/>
        </p:nvSpPr>
        <p:spPr>
          <a:xfrm>
            <a:off x="7478486" y="122464"/>
            <a:ext cx="1600200" cy="369332"/>
          </a:xfrm>
          <a:prstGeom prst="rect">
            <a:avLst/>
          </a:prstGeom>
          <a:noFill/>
        </p:spPr>
        <p:txBody>
          <a:bodyPr wrap="square" rtlCol="0">
            <a:spAutoFit/>
          </a:bodyPr>
          <a:lstStyle/>
          <a:p>
            <a:r>
              <a:rPr lang="fr-FR" dirty="0" smtClean="0"/>
              <a:t>A-A</a:t>
            </a:r>
            <a:endParaRPr lang="fr-FR" dirty="0"/>
          </a:p>
        </p:txBody>
      </p:sp>
      <p:cxnSp>
        <p:nvCxnSpPr>
          <p:cNvPr id="7" name="Connecteur droit 6"/>
          <p:cNvCxnSpPr/>
          <p:nvPr/>
        </p:nvCxnSpPr>
        <p:spPr>
          <a:xfrm flipH="1">
            <a:off x="10278836" y="4277303"/>
            <a:ext cx="810983" cy="41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4806042" y="3305566"/>
            <a:ext cx="947057" cy="369332"/>
          </a:xfrm>
          <a:prstGeom prst="rect">
            <a:avLst/>
          </a:prstGeom>
          <a:noFill/>
        </p:spPr>
        <p:txBody>
          <a:bodyPr wrap="square" rtlCol="0">
            <a:spAutoFit/>
          </a:bodyPr>
          <a:lstStyle/>
          <a:p>
            <a:r>
              <a:rPr lang="fr-FR" dirty="0" smtClean="0"/>
              <a:t>Pièce 1</a:t>
            </a:r>
            <a:endParaRPr lang="fr-FR" dirty="0"/>
          </a:p>
        </p:txBody>
      </p:sp>
      <p:cxnSp>
        <p:nvCxnSpPr>
          <p:cNvPr id="11" name="Connecteur droit 10"/>
          <p:cNvCxnSpPr/>
          <p:nvPr/>
        </p:nvCxnSpPr>
        <p:spPr>
          <a:xfrm>
            <a:off x="5312227" y="3674898"/>
            <a:ext cx="734786" cy="693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10863942" y="3907971"/>
            <a:ext cx="947057" cy="369332"/>
          </a:xfrm>
          <a:prstGeom prst="rect">
            <a:avLst/>
          </a:prstGeom>
          <a:noFill/>
        </p:spPr>
        <p:txBody>
          <a:bodyPr wrap="square" rtlCol="0">
            <a:spAutoFit/>
          </a:bodyPr>
          <a:lstStyle/>
          <a:p>
            <a:r>
              <a:rPr lang="fr-FR" dirty="0" smtClean="0"/>
              <a:t>Pièce 2</a:t>
            </a:r>
            <a:endParaRPr lang="fr-FR" dirty="0"/>
          </a:p>
        </p:txBody>
      </p:sp>
      <p:sp>
        <p:nvSpPr>
          <p:cNvPr id="6" name="Date Placeholder 5"/>
          <p:cNvSpPr>
            <a:spLocks noGrp="1"/>
          </p:cNvSpPr>
          <p:nvPr>
            <p:ph type="dt" sz="half" idx="10"/>
          </p:nvPr>
        </p:nvSpPr>
        <p:spPr/>
        <p:txBody>
          <a:bodyPr/>
          <a:lstStyle/>
          <a:p>
            <a:fld id="{7A043979-C2DE-4D64-8264-61BC943DA489}"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8811627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Exercice </a:t>
            </a:r>
            <a:r>
              <a:rPr lang="fr-FR" dirty="0" smtClean="0"/>
              <a:t>2 </a:t>
            </a:r>
            <a:endParaRPr lang="en-US" dirty="0"/>
          </a:p>
        </p:txBody>
      </p:sp>
      <p:sp>
        <p:nvSpPr>
          <p:cNvPr id="4" name="Slide Number Placeholder 3"/>
          <p:cNvSpPr>
            <a:spLocks noGrp="1"/>
          </p:cNvSpPr>
          <p:nvPr>
            <p:ph type="sldNum" sz="quarter" idx="12"/>
          </p:nvPr>
        </p:nvSpPr>
        <p:spPr/>
        <p:txBody>
          <a:bodyPr/>
          <a:lstStyle/>
          <a:p>
            <a:fld id="{FF19FD34-F3E2-41A0-88F1-A5505E346591}" type="slidenum">
              <a:rPr lang="en-US" smtClean="0"/>
              <a:pPr/>
              <a:t>81</a:t>
            </a:fld>
            <a:endParaRPr lang="en-US"/>
          </a:p>
        </p:txBody>
      </p:sp>
      <p:sp>
        <p:nvSpPr>
          <p:cNvPr id="5" name="Content Placeholder 4"/>
          <p:cNvSpPr txBox="1">
            <a:spLocks/>
          </p:cNvSpPr>
          <p:nvPr/>
        </p:nvSpPr>
        <p:spPr>
          <a:xfrm>
            <a:off x="838200" y="1825625"/>
            <a:ext cx="34042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smtClean="0"/>
              <a:t>Donner la nomenclature de cette configuration et expliquer le montage finale</a:t>
            </a:r>
          </a:p>
          <a:p>
            <a:pPr marL="0" indent="0">
              <a:buFont typeface="Arial" panose="020B0604020202020204" pitchFamily="34" charset="0"/>
              <a:buNone/>
            </a:pPr>
            <a:endParaRPr lang="fr-FR" sz="2400" dirty="0" smtClean="0"/>
          </a:p>
          <a:p>
            <a:pPr marL="0" indent="0">
              <a:buFont typeface="Arial" panose="020B0604020202020204" pitchFamily="34" charset="0"/>
              <a:buNone/>
            </a:pPr>
            <a:endParaRPr lang="fr-FR" sz="2400" dirty="0"/>
          </a:p>
          <a:p>
            <a:pPr marL="0" indent="0">
              <a:buNone/>
            </a:pPr>
            <a:endParaRPr lang="en-US" dirty="0"/>
          </a:p>
        </p:txBody>
      </p:sp>
      <p:pic>
        <p:nvPicPr>
          <p:cNvPr id="6" name="Picture 5"/>
          <p:cNvPicPr>
            <a:picLocks noChangeAspect="1"/>
          </p:cNvPicPr>
          <p:nvPr/>
        </p:nvPicPr>
        <p:blipFill>
          <a:blip r:embed="rId2"/>
          <a:stretch>
            <a:fillRect/>
          </a:stretch>
        </p:blipFill>
        <p:spPr>
          <a:xfrm>
            <a:off x="4324863" y="1435339"/>
            <a:ext cx="7739191" cy="5131910"/>
          </a:xfrm>
          <a:prstGeom prst="rect">
            <a:avLst/>
          </a:prstGeom>
        </p:spPr>
      </p:pic>
      <p:sp>
        <p:nvSpPr>
          <p:cNvPr id="3" name="Date Placeholder 2"/>
          <p:cNvSpPr>
            <a:spLocks noGrp="1"/>
          </p:cNvSpPr>
          <p:nvPr>
            <p:ph type="dt" sz="half" idx="10"/>
          </p:nvPr>
        </p:nvSpPr>
        <p:spPr/>
        <p:txBody>
          <a:bodyPr/>
          <a:lstStyle/>
          <a:p>
            <a:fld id="{F05FB519-571D-4000-9592-A620FC714073}"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30340443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2950" y="149649"/>
            <a:ext cx="10515600" cy="1325563"/>
          </a:xfrm>
        </p:spPr>
        <p:txBody>
          <a:bodyPr>
            <a:noAutofit/>
          </a:bodyPr>
          <a:lstStyle/>
          <a:p>
            <a:r>
              <a:rPr lang="fr-FR" sz="4000" dirty="0" smtClean="0"/>
              <a:t>Exercice 3 </a:t>
            </a:r>
            <a:r>
              <a:rPr lang="fr-FR" sz="4000" dirty="0"/>
              <a:t>: </a:t>
            </a:r>
            <a:r>
              <a:rPr lang="fr-FR" sz="4000" dirty="0" smtClean="0"/>
              <a:t>Limites élastiques des vis du SCEFER</a:t>
            </a:r>
            <a:endParaRPr lang="fr-FR" sz="4000"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838200" y="1384752"/>
                <a:ext cx="5781675" cy="5073197"/>
              </a:xfrm>
            </p:spPr>
            <p:txBody>
              <a:bodyPr>
                <a:normAutofit fontScale="62500" lnSpcReduction="20000"/>
              </a:bodyPr>
              <a:lstStyle/>
              <a:p>
                <a:pPr marL="514350" indent="-514350">
                  <a:lnSpc>
                    <a:spcPct val="160000"/>
                  </a:lnSpc>
                  <a:buAutoNum type="arabicPeriod"/>
                </a:pPr>
                <a:r>
                  <a:rPr lang="fr-FR" dirty="0" smtClean="0"/>
                  <a:t>Donnez les équations pour calculer :</a:t>
                </a:r>
              </a:p>
              <a:p>
                <a:pPr marL="971550" lvl="1" indent="-514350">
                  <a:lnSpc>
                    <a:spcPct val="160000"/>
                  </a:lnSpc>
                  <a:buFont typeface="+mj-lt"/>
                  <a:buAutoNum type="alphaLcPeriod"/>
                </a:pPr>
                <a:r>
                  <a:rPr lang="fr-FR" dirty="0"/>
                  <a:t>La limite élastique à la rupture  </a:t>
                </a:r>
                <a:r>
                  <a:rPr lang="fr-FR" dirty="0" smtClean="0"/>
                  <a:t>(</a:t>
                </a:r>
                <a:r>
                  <a:rPr lang="fr-FR" dirty="0" err="1" smtClean="0"/>
                  <a:t>ang</a:t>
                </a:r>
                <a:r>
                  <a:rPr lang="fr-FR" dirty="0" smtClean="0"/>
                  <a:t> : nominal </a:t>
                </a:r>
                <a:r>
                  <a:rPr lang="fr-FR" dirty="0" err="1" smtClean="0"/>
                  <a:t>tensile</a:t>
                </a:r>
                <a:r>
                  <a:rPr lang="fr-FR" dirty="0" smtClean="0"/>
                  <a:t> </a:t>
                </a:r>
                <a:r>
                  <a:rPr lang="fr-FR" dirty="0" err="1" smtClean="0"/>
                  <a:t>strength</a:t>
                </a:r>
                <a:r>
                  <a:rPr lang="fr-FR" dirty="0" smtClean="0"/>
                  <a:t>)</a:t>
                </a:r>
                <a:endParaRPr lang="fr-FR" dirty="0"/>
              </a:p>
              <a:p>
                <a:pPr marL="971550" lvl="1" indent="-514350">
                  <a:lnSpc>
                    <a:spcPct val="160000"/>
                  </a:lnSpc>
                  <a:buFont typeface="+mj-lt"/>
                  <a:buAutoNum type="alphaLcPeriod"/>
                </a:pPr>
                <a:r>
                  <a:rPr lang="fr-FR" dirty="0" smtClean="0"/>
                  <a:t>La limite élastique (</a:t>
                </a:r>
                <a:r>
                  <a:rPr lang="fr-FR" dirty="0" err="1" smtClean="0"/>
                  <a:t>ang</a:t>
                </a:r>
                <a:r>
                  <a:rPr lang="fr-FR" dirty="0" smtClean="0"/>
                  <a:t> : nominal </a:t>
                </a:r>
                <a:r>
                  <a:rPr lang="fr-FR" dirty="0" err="1" smtClean="0"/>
                  <a:t>yield</a:t>
                </a:r>
                <a:r>
                  <a:rPr lang="fr-FR" dirty="0" smtClean="0"/>
                  <a:t> </a:t>
                </a:r>
                <a:r>
                  <a:rPr lang="fr-FR" dirty="0" err="1" smtClean="0"/>
                  <a:t>strength</a:t>
                </a:r>
                <a:r>
                  <a:rPr lang="fr-FR" dirty="0" smtClean="0"/>
                  <a:t>) </a:t>
                </a:r>
              </a:p>
              <a:p>
                <a:pPr marL="0" indent="0">
                  <a:lnSpc>
                    <a:spcPct val="160000"/>
                  </a:lnSpc>
                  <a:buNone/>
                </a:pPr>
                <a:r>
                  <a:rPr lang="fr-FR" dirty="0" smtClean="0"/>
                  <a:t>En </a:t>
                </a:r>
                <a14:m>
                  <m:oMath xmlns:m="http://schemas.openxmlformats.org/officeDocument/2006/math">
                    <m:r>
                      <a:rPr lang="fr-FR" i="1">
                        <a:latin typeface="Cambria Math"/>
                      </a:rPr>
                      <m:t>𝑀𝑃𝑎</m:t>
                    </m:r>
                    <m:r>
                      <a:rPr lang="fr-FR" i="1">
                        <a:latin typeface="Cambria Math"/>
                      </a:rPr>
                      <m:t> </m:t>
                    </m:r>
                  </m:oMath>
                </a14:m>
                <a:r>
                  <a:rPr lang="fr-FR" dirty="0" smtClean="0"/>
                  <a:t>pour une vis de classe </a:t>
                </a:r>
                <a14:m>
                  <m:oMath xmlns:m="http://schemas.openxmlformats.org/officeDocument/2006/math">
                    <m:r>
                      <a:rPr lang="fr-FR" b="0" i="1" smtClean="0">
                        <a:latin typeface="Cambria Math"/>
                      </a:rPr>
                      <m:t>𝑆</m:t>
                    </m:r>
                    <m:r>
                      <a:rPr lang="fr-FR" b="0" i="1" smtClean="0">
                        <a:latin typeface="Cambria Math"/>
                      </a:rPr>
                      <m:t>.</m:t>
                    </m:r>
                    <m:r>
                      <a:rPr lang="fr-FR" b="0" i="1" smtClean="0">
                        <a:latin typeface="Cambria Math"/>
                      </a:rPr>
                      <m:t>𝑌</m:t>
                    </m:r>
                  </m:oMath>
                </a14:m>
                <a:r>
                  <a:rPr lang="fr-FR" dirty="0" smtClean="0"/>
                  <a:t> (S numéro à gauche du point, Y numéro à droite du point)</a:t>
                </a:r>
              </a:p>
              <a:p>
                <a:pPr marL="0" indent="0">
                  <a:lnSpc>
                    <a:spcPct val="160000"/>
                  </a:lnSpc>
                  <a:buNone/>
                </a:pPr>
                <a:endParaRPr lang="fr-FR" sz="1400" dirty="0" smtClean="0"/>
              </a:p>
              <a:p>
                <a:pPr marL="0" indent="0">
                  <a:lnSpc>
                    <a:spcPct val="160000"/>
                  </a:lnSpc>
                  <a:buNone/>
                </a:pPr>
                <a:r>
                  <a:rPr lang="fr-FR" dirty="0" smtClean="0"/>
                  <a:t>2. Caractériser la forme de la tête de ces vis et trouver les limites élastiques en utilisant vos équations</a:t>
                </a:r>
              </a:p>
              <a:p>
                <a:pPr marL="0" indent="0">
                  <a:lnSpc>
                    <a:spcPct val="160000"/>
                  </a:lnSpc>
                  <a:buNone/>
                </a:pPr>
                <a:endParaRPr lang="fr-FR" sz="1600" dirty="0" smtClean="0"/>
              </a:p>
              <a:p>
                <a:pPr marL="0" lvl="1" indent="0">
                  <a:lnSpc>
                    <a:spcPct val="160000"/>
                  </a:lnSpc>
                  <a:spcBef>
                    <a:spcPts val="1000"/>
                  </a:spcBef>
                  <a:buNone/>
                </a:pPr>
                <a:r>
                  <a:rPr lang="fr-FR" sz="2900" dirty="0" smtClean="0"/>
                  <a:t>3. </a:t>
                </a:r>
                <a:r>
                  <a:rPr lang="fr-FR" sz="2800" dirty="0"/>
                  <a:t>Est-ce que vous pensez que l’unité : </a:t>
                </a:r>
                <a14:m>
                  <m:oMath xmlns:m="http://schemas.openxmlformats.org/officeDocument/2006/math">
                    <m:r>
                      <a:rPr lang="fr-FR" sz="2800" i="1">
                        <a:latin typeface="Cambria Math"/>
                      </a:rPr>
                      <m:t>𝑀𝑃𝑎</m:t>
                    </m:r>
                  </m:oMath>
                </a14:m>
                <a:r>
                  <a:rPr lang="fr-FR" sz="2800" dirty="0"/>
                  <a:t> est utile </a:t>
                </a:r>
                <a:r>
                  <a:rPr lang="fr-FR" sz="2800" dirty="0" smtClean="0"/>
                  <a:t>pour nous qu’on </a:t>
                </a:r>
                <a:r>
                  <a:rPr lang="fr-FR" sz="2800" dirty="0"/>
                  <a:t>travaille </a:t>
                </a:r>
                <a:r>
                  <a:rPr lang="fr-FR" sz="2800" dirty="0" smtClean="0"/>
                  <a:t>toujours </a:t>
                </a:r>
                <a:r>
                  <a:rPr lang="fr-FR" sz="2800" dirty="0"/>
                  <a:t>en </a:t>
                </a:r>
                <a14:m>
                  <m:oMath xmlns:m="http://schemas.openxmlformats.org/officeDocument/2006/math">
                    <m:r>
                      <a:rPr lang="fr-FR" sz="2800" i="1">
                        <a:latin typeface="Cambria Math"/>
                      </a:rPr>
                      <m:t>𝑚𝑚</m:t>
                    </m:r>
                  </m:oMath>
                </a14:m>
                <a:r>
                  <a:rPr lang="fr-FR" sz="2800" dirty="0" smtClean="0"/>
                  <a:t> ?</a:t>
                </a:r>
                <a:endParaRPr lang="fr-FR" sz="2800" dirty="0"/>
              </a:p>
              <a:p>
                <a:pPr marL="0" indent="0">
                  <a:lnSpc>
                    <a:spcPct val="150000"/>
                  </a:lnSpc>
                  <a:buNone/>
                </a:pPr>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838200" y="1384752"/>
                <a:ext cx="5781675" cy="5073197"/>
              </a:xfrm>
              <a:blipFill rotWithShape="1">
                <a:blip r:embed="rId2"/>
                <a:stretch>
                  <a:fillRect l="-949"/>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FF19FD34-F3E2-41A0-88F1-A5505E346591}" type="slidenum">
              <a:rPr lang="en-US" smtClean="0"/>
              <a:pPr/>
              <a:t>82</a:t>
            </a:fld>
            <a:endParaRPr lang="en-US"/>
          </a:p>
        </p:txBody>
      </p:sp>
      <p:pic>
        <p:nvPicPr>
          <p:cNvPr id="1026" name="Picture 2" descr="C:\Users\KONSTA~1.POL\AppData\Local\Temp\20181010_16210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926" t="16149" r="29037" b="23406"/>
          <a:stretch/>
        </p:blipFill>
        <p:spPr bwMode="auto">
          <a:xfrm rot="16200000">
            <a:off x="8816748" y="1492964"/>
            <a:ext cx="1854653"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onstantinos.politis\Downloads\20181010_16201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571" t="20050" r="37392" b="18209"/>
          <a:stretch/>
        </p:blipFill>
        <p:spPr bwMode="auto">
          <a:xfrm rot="5400000">
            <a:off x="8829036" y="3819670"/>
            <a:ext cx="1830077" cy="226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9270547" y="3506141"/>
            <a:ext cx="947057" cy="369332"/>
          </a:xfrm>
          <a:prstGeom prst="rect">
            <a:avLst/>
          </a:prstGeom>
          <a:noFill/>
        </p:spPr>
        <p:txBody>
          <a:bodyPr wrap="square" rtlCol="0">
            <a:spAutoFit/>
          </a:bodyPr>
          <a:lstStyle/>
          <a:p>
            <a:pPr algn="ctr"/>
            <a:r>
              <a:rPr lang="fr-FR" dirty="0" smtClean="0"/>
              <a:t>(a)</a:t>
            </a:r>
            <a:endParaRPr lang="fr-FR" dirty="0"/>
          </a:p>
        </p:txBody>
      </p:sp>
      <p:sp>
        <p:nvSpPr>
          <p:cNvPr id="9" name="ZoneTexte 8"/>
          <p:cNvSpPr txBox="1"/>
          <p:nvPr/>
        </p:nvSpPr>
        <p:spPr>
          <a:xfrm>
            <a:off x="9270547" y="5912342"/>
            <a:ext cx="947057" cy="369332"/>
          </a:xfrm>
          <a:prstGeom prst="rect">
            <a:avLst/>
          </a:prstGeom>
          <a:noFill/>
        </p:spPr>
        <p:txBody>
          <a:bodyPr wrap="square" rtlCol="0">
            <a:spAutoFit/>
          </a:bodyPr>
          <a:lstStyle/>
          <a:p>
            <a:pPr algn="ctr"/>
            <a:r>
              <a:rPr lang="fr-FR" dirty="0" smtClean="0"/>
              <a:t>(b)</a:t>
            </a:r>
            <a:endParaRPr lang="fr-FR" dirty="0"/>
          </a:p>
        </p:txBody>
      </p:sp>
      <p:sp>
        <p:nvSpPr>
          <p:cNvPr id="5" name="Date Placeholder 4"/>
          <p:cNvSpPr>
            <a:spLocks noGrp="1"/>
          </p:cNvSpPr>
          <p:nvPr>
            <p:ph type="dt" sz="half" idx="10"/>
          </p:nvPr>
        </p:nvSpPr>
        <p:spPr/>
        <p:txBody>
          <a:bodyPr/>
          <a:lstStyle/>
          <a:p>
            <a:fld id="{163444AA-F3AC-494E-A063-C62BE140D7E2}" type="datetime7">
              <a:rPr lang="en-US" smtClean="0"/>
              <a:pPr/>
              <a:t>Nov-18</a:t>
            </a:fld>
            <a:endParaRPr lang="en-US"/>
          </a:p>
        </p:txBody>
      </p:sp>
      <p:sp>
        <p:nvSpPr>
          <p:cNvPr id="7" name="Footer Placeholder 6"/>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13329319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Exercice 4</a:t>
            </a:r>
            <a:r>
              <a:rPr lang="fr-FR" dirty="0" smtClean="0"/>
              <a:t> </a:t>
            </a:r>
            <a:endParaRPr lang="fr-FR" dirty="0"/>
          </a:p>
        </p:txBody>
      </p:sp>
      <p:sp>
        <p:nvSpPr>
          <p:cNvPr id="3" name="Espace réservé du contenu 2"/>
          <p:cNvSpPr>
            <a:spLocks noGrp="1"/>
          </p:cNvSpPr>
          <p:nvPr>
            <p:ph idx="1"/>
          </p:nvPr>
        </p:nvSpPr>
        <p:spPr>
          <a:xfrm>
            <a:off x="838200" y="1825625"/>
            <a:ext cx="5873750" cy="4351338"/>
          </a:xfrm>
        </p:spPr>
        <p:txBody>
          <a:bodyPr>
            <a:normAutofit/>
          </a:bodyPr>
          <a:lstStyle/>
          <a:p>
            <a:pPr marL="514350" indent="-514350">
              <a:lnSpc>
                <a:spcPct val="110000"/>
              </a:lnSpc>
              <a:buAutoNum type="arabicPeriod"/>
            </a:pPr>
            <a:r>
              <a:rPr lang="fr-FR" sz="2000" dirty="0" smtClean="0"/>
              <a:t>Trouver et dessiner à main levée les différents boulons utilisés par cet appareil</a:t>
            </a:r>
            <a:br>
              <a:rPr lang="fr-FR" sz="2000" dirty="0" smtClean="0"/>
            </a:br>
            <a:endParaRPr lang="fr-FR" sz="2000" dirty="0" smtClean="0"/>
          </a:p>
          <a:p>
            <a:pPr marL="514350" indent="-514350">
              <a:lnSpc>
                <a:spcPct val="110000"/>
              </a:lnSpc>
              <a:buAutoNum type="arabicPeriod"/>
            </a:pPr>
            <a:r>
              <a:rPr lang="fr-FR" sz="2000" dirty="0" smtClean="0"/>
              <a:t>Extraire l’arbre et le dessiner sur deux vues</a:t>
            </a:r>
            <a:br>
              <a:rPr lang="fr-FR" sz="2000" dirty="0" smtClean="0"/>
            </a:br>
            <a:endParaRPr lang="fr-FR" sz="2000" dirty="0" smtClean="0"/>
          </a:p>
          <a:p>
            <a:pPr marL="514350" indent="-514350">
              <a:lnSpc>
                <a:spcPct val="110000"/>
              </a:lnSpc>
              <a:buAutoNum type="arabicPeriod"/>
            </a:pPr>
            <a:r>
              <a:rPr lang="fr-FR" sz="2000" dirty="0" smtClean="0"/>
              <a:t>Expliquer la signification des lignes en trait mixte indiquées avec les flèches bleues</a:t>
            </a:r>
          </a:p>
          <a:p>
            <a:pPr marL="514350" indent="-514350">
              <a:lnSpc>
                <a:spcPct val="110000"/>
              </a:lnSpc>
              <a:buAutoNum type="arabicPeriod"/>
            </a:pPr>
            <a:endParaRPr lang="fr-FR" sz="2000" dirty="0"/>
          </a:p>
          <a:p>
            <a:pPr marL="514350" indent="-514350">
              <a:lnSpc>
                <a:spcPct val="110000"/>
              </a:lnSpc>
              <a:buAutoNum type="arabicPeriod"/>
            </a:pPr>
            <a:r>
              <a:rPr lang="fr-FR" sz="2000" dirty="0" smtClean="0"/>
              <a:t>De combien de pièces est composé le corps de cet appareil ?</a:t>
            </a:r>
          </a:p>
          <a:p>
            <a:pPr marL="0" indent="0">
              <a:lnSpc>
                <a:spcPct val="110000"/>
              </a:lnSpc>
              <a:buNone/>
            </a:pPr>
            <a:endParaRPr lang="fr-FR" sz="2000" dirty="0"/>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83</a:t>
            </a:fld>
            <a:endParaRPr lang="en-US"/>
          </a:p>
        </p:txBody>
      </p:sp>
      <p:grpSp>
        <p:nvGrpSpPr>
          <p:cNvPr id="6" name="Groupe 5"/>
          <p:cNvGrpSpPr/>
          <p:nvPr/>
        </p:nvGrpSpPr>
        <p:grpSpPr>
          <a:xfrm>
            <a:off x="6762750" y="733425"/>
            <a:ext cx="5246370" cy="5600582"/>
            <a:chOff x="7147560" y="1546858"/>
            <a:chExt cx="3794760" cy="4377574"/>
          </a:xfrm>
        </p:grpSpPr>
        <p:pic>
          <p:nvPicPr>
            <p:cNvPr id="1026" name="Picture 2" descr="F:\SMT1\Related Documents\drawings\wheel.jpg"/>
            <p:cNvPicPr>
              <a:picLocks noChangeAspect="1" noChangeArrowheads="1"/>
            </p:cNvPicPr>
            <p:nvPr/>
          </p:nvPicPr>
          <p:blipFill rotWithShape="1">
            <a:blip r:embed="rId2">
              <a:extLst>
                <a:ext uri="{28A0092B-C50C-407E-A947-70E740481C1C}">
                  <a14:useLocalDpi xmlns:a14="http://schemas.microsoft.com/office/drawing/2010/main" val="0"/>
                </a:ext>
              </a:extLst>
            </a:blip>
            <a:srcRect l="14100" t="60570" r="41140" b="5666"/>
            <a:stretch/>
          </p:blipFill>
          <p:spPr bwMode="auto">
            <a:xfrm>
              <a:off x="7147560" y="1988820"/>
              <a:ext cx="3794760" cy="39356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SMT1\Related Documents\drawings\wheel.jpg"/>
            <p:cNvPicPr>
              <a:picLocks noChangeAspect="1" noChangeArrowheads="1"/>
            </p:cNvPicPr>
            <p:nvPr/>
          </p:nvPicPr>
          <p:blipFill rotWithShape="1">
            <a:blip r:embed="rId2">
              <a:extLst>
                <a:ext uri="{28A0092B-C50C-407E-A947-70E740481C1C}">
                  <a14:useLocalDpi xmlns:a14="http://schemas.microsoft.com/office/drawing/2010/main" val="0"/>
                </a:ext>
              </a:extLst>
            </a:blip>
            <a:srcRect l="43940" t="56778" r="41140" b="39430"/>
            <a:stretch/>
          </p:blipFill>
          <p:spPr bwMode="auto">
            <a:xfrm>
              <a:off x="9677400" y="1546858"/>
              <a:ext cx="1264920" cy="44196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Flèche droite 7"/>
          <p:cNvSpPr/>
          <p:nvPr/>
        </p:nvSpPr>
        <p:spPr>
          <a:xfrm>
            <a:off x="7553325" y="4838700"/>
            <a:ext cx="857250" cy="133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droite 9"/>
          <p:cNvSpPr/>
          <p:nvPr/>
        </p:nvSpPr>
        <p:spPr>
          <a:xfrm>
            <a:off x="7553325" y="5372100"/>
            <a:ext cx="857250" cy="133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Date Placeholder 4"/>
          <p:cNvSpPr>
            <a:spLocks noGrp="1"/>
          </p:cNvSpPr>
          <p:nvPr>
            <p:ph type="dt" sz="half" idx="10"/>
          </p:nvPr>
        </p:nvSpPr>
        <p:spPr/>
        <p:txBody>
          <a:bodyPr/>
          <a:lstStyle/>
          <a:p>
            <a:fld id="{9563EC5F-0ACF-41FE-A38E-FC2D07F556DE}" type="datetime7">
              <a:rPr lang="en-US" smtClean="0"/>
              <a:pPr/>
              <a:t>Nov-18</a:t>
            </a:fld>
            <a:endParaRPr lang="en-US"/>
          </a:p>
        </p:txBody>
      </p:sp>
      <p:sp>
        <p:nvSpPr>
          <p:cNvPr id="9" name="Footer Placeholder 8"/>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738743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a:t>soudures </a:t>
            </a:r>
            <a:r>
              <a:rPr lang="fr-FR" sz="3600" dirty="0"/>
              <a:t>(</a:t>
            </a:r>
            <a:r>
              <a:rPr lang="fr-FR" sz="3600" dirty="0" err="1"/>
              <a:t>ang</a:t>
            </a:r>
            <a:r>
              <a:rPr lang="fr-FR" sz="3600" dirty="0"/>
              <a:t> : </a:t>
            </a:r>
            <a:r>
              <a:rPr lang="fr-FR" sz="3600" dirty="0" err="1"/>
              <a:t>weld</a:t>
            </a:r>
            <a:r>
              <a:rPr lang="fr-FR" sz="3600" dirty="0"/>
              <a:t>)</a:t>
            </a:r>
          </a:p>
        </p:txBody>
      </p:sp>
      <p:sp>
        <p:nvSpPr>
          <p:cNvPr id="3" name="Espace réservé du contenu 2"/>
          <p:cNvSpPr>
            <a:spLocks noGrp="1"/>
          </p:cNvSpPr>
          <p:nvPr>
            <p:ph idx="1"/>
          </p:nvPr>
        </p:nvSpPr>
        <p:spPr>
          <a:xfrm>
            <a:off x="838200" y="1825625"/>
            <a:ext cx="5334000" cy="4351338"/>
          </a:xfrm>
        </p:spPr>
        <p:txBody>
          <a:bodyPr>
            <a:normAutofit fontScale="62500" lnSpcReduction="20000"/>
          </a:bodyPr>
          <a:lstStyle/>
          <a:p>
            <a:pPr marL="0" indent="0">
              <a:lnSpc>
                <a:spcPct val="150000"/>
              </a:lnSpc>
              <a:buNone/>
            </a:pPr>
            <a:r>
              <a:rPr lang="fr-FR" dirty="0" smtClean="0"/>
              <a:t>Les soudures sont des liaisons fixes et indémontables.</a:t>
            </a:r>
            <a:br>
              <a:rPr lang="fr-FR" dirty="0" smtClean="0"/>
            </a:br>
            <a:endParaRPr lang="fr-FR" sz="500" dirty="0" smtClean="0"/>
          </a:p>
          <a:p>
            <a:pPr marL="0" indent="0">
              <a:lnSpc>
                <a:spcPct val="150000"/>
              </a:lnSpc>
              <a:buNone/>
            </a:pPr>
            <a:r>
              <a:rPr lang="fr-FR" dirty="0" smtClean="0"/>
              <a:t>Elles sont effectuées par l’ajout de matière dans (a) un orifice préparé spécifiquement entre </a:t>
            </a:r>
            <a:r>
              <a:rPr lang="fr-FR" b="1" u="sng" dirty="0" smtClean="0"/>
              <a:t>deux</a:t>
            </a:r>
            <a:r>
              <a:rPr lang="fr-FR" b="1" dirty="0" smtClean="0"/>
              <a:t> surfaces </a:t>
            </a:r>
            <a:r>
              <a:rPr lang="fr-FR" dirty="0" smtClean="0"/>
              <a:t>de </a:t>
            </a:r>
            <a:r>
              <a:rPr lang="fr-FR" b="1" u="sng" dirty="0" smtClean="0"/>
              <a:t>deux</a:t>
            </a:r>
            <a:r>
              <a:rPr lang="fr-FR" b="1" dirty="0" smtClean="0"/>
              <a:t> pièces</a:t>
            </a:r>
            <a:r>
              <a:rPr lang="fr-FR" dirty="0"/>
              <a:t> </a:t>
            </a:r>
            <a:r>
              <a:rPr lang="fr-FR" dirty="0" smtClean="0"/>
              <a:t>ou dans (b) un angle formé par </a:t>
            </a:r>
            <a:r>
              <a:rPr lang="fr-FR" b="1" u="sng" dirty="0" smtClean="0"/>
              <a:t>deux</a:t>
            </a:r>
            <a:r>
              <a:rPr lang="fr-FR" b="1" dirty="0" smtClean="0"/>
              <a:t> pièces,</a:t>
            </a:r>
            <a:r>
              <a:rPr lang="fr-FR" dirty="0" smtClean="0"/>
              <a:t> ainsi que (c) sur une surface plane formée entre deux pièces.</a:t>
            </a:r>
          </a:p>
          <a:p>
            <a:pPr marL="0" indent="0">
              <a:lnSpc>
                <a:spcPct val="150000"/>
              </a:lnSpc>
              <a:buNone/>
            </a:pPr>
            <a:endParaRPr lang="fr-FR" sz="100" dirty="0" smtClean="0"/>
          </a:p>
          <a:p>
            <a:pPr marL="0" indent="0">
              <a:lnSpc>
                <a:spcPct val="150000"/>
              </a:lnSpc>
              <a:buNone/>
            </a:pPr>
            <a:r>
              <a:rPr lang="fr-FR" dirty="0" smtClean="0">
                <a:solidFill>
                  <a:schemeClr val="bg1"/>
                </a:solidFill>
              </a:rPr>
              <a:t>L’orifice ou l’angle de la soudure est indiqué au toujours dans les coupes en incluant </a:t>
            </a:r>
            <a:r>
              <a:rPr lang="fr-FR" dirty="0">
                <a:solidFill>
                  <a:schemeClr val="bg1"/>
                </a:solidFill>
              </a:rPr>
              <a:t>s</a:t>
            </a:r>
            <a:r>
              <a:rPr lang="fr-FR" dirty="0" smtClean="0">
                <a:solidFill>
                  <a:schemeClr val="bg1"/>
                </a:solidFill>
              </a:rPr>
              <a:t>a matière et la matière n’est pas hachurées mais pleines, si c’est visible!</a:t>
            </a:r>
            <a:endParaRPr lang="fr-FR" dirty="0">
              <a:solidFill>
                <a:schemeClr val="bg1"/>
              </a:solidFill>
            </a:endParaRPr>
          </a:p>
        </p:txBody>
      </p:sp>
      <p:sp>
        <p:nvSpPr>
          <p:cNvPr id="4" name="Espace réservé du numéro de diapositive 3"/>
          <p:cNvSpPr>
            <a:spLocks noGrp="1"/>
          </p:cNvSpPr>
          <p:nvPr>
            <p:ph type="sldNum" sz="quarter" idx="12"/>
          </p:nvPr>
        </p:nvSpPr>
        <p:spPr/>
        <p:txBody>
          <a:bodyPr/>
          <a:lstStyle/>
          <a:p>
            <a:fld id="{FF19FD34-F3E2-41A0-88F1-A5505E346591}" type="slidenum">
              <a:rPr lang="en-US" smtClean="0"/>
              <a:pPr/>
              <a:t>9</a:t>
            </a:fld>
            <a:endParaRPr lang="en-US"/>
          </a:p>
        </p:txBody>
      </p:sp>
      <p:pic>
        <p:nvPicPr>
          <p:cNvPr id="6" name="Picture 5"/>
          <p:cNvPicPr>
            <a:picLocks noChangeAspect="1"/>
          </p:cNvPicPr>
          <p:nvPr/>
        </p:nvPicPr>
        <p:blipFill>
          <a:blip r:embed="rId2" cstate="print"/>
          <a:stretch>
            <a:fillRect/>
          </a:stretch>
        </p:blipFill>
        <p:spPr>
          <a:xfrm>
            <a:off x="8143966" y="1128777"/>
            <a:ext cx="2309933" cy="1732450"/>
          </a:xfrm>
          <a:prstGeom prst="rect">
            <a:avLst/>
          </a:prstGeom>
        </p:spPr>
      </p:pic>
      <p:pic>
        <p:nvPicPr>
          <p:cNvPr id="7" name="Picture 6"/>
          <p:cNvPicPr>
            <a:picLocks noChangeAspect="1"/>
          </p:cNvPicPr>
          <p:nvPr/>
        </p:nvPicPr>
        <p:blipFill>
          <a:blip r:embed="rId3" cstate="print"/>
          <a:stretch>
            <a:fillRect/>
          </a:stretch>
        </p:blipFill>
        <p:spPr>
          <a:xfrm>
            <a:off x="7846328" y="3497706"/>
            <a:ext cx="2905211" cy="2178908"/>
          </a:xfrm>
          <a:prstGeom prst="rect">
            <a:avLst/>
          </a:prstGeom>
        </p:spPr>
      </p:pic>
      <p:sp>
        <p:nvSpPr>
          <p:cNvPr id="5" name="Date Placeholder 4"/>
          <p:cNvSpPr>
            <a:spLocks noGrp="1"/>
          </p:cNvSpPr>
          <p:nvPr>
            <p:ph type="dt" sz="half" idx="10"/>
          </p:nvPr>
        </p:nvSpPr>
        <p:spPr/>
        <p:txBody>
          <a:bodyPr/>
          <a:lstStyle/>
          <a:p>
            <a:fld id="{0D0A7A93-0393-4844-B0E5-91662F584A29}" type="datetime7">
              <a:rPr lang="en-US" smtClean="0"/>
              <a:pPr/>
              <a:t>Nov-18</a:t>
            </a:fld>
            <a:endParaRPr lang="en-US"/>
          </a:p>
        </p:txBody>
      </p:sp>
      <p:sp>
        <p:nvSpPr>
          <p:cNvPr id="8" name="Footer Placeholder 7"/>
          <p:cNvSpPr>
            <a:spLocks noGrp="1"/>
          </p:cNvSpPr>
          <p:nvPr>
            <p:ph type="ftr" sz="quarter" idx="11"/>
          </p:nvPr>
        </p:nvSpPr>
        <p:spPr/>
        <p:txBody>
          <a:bodyPr/>
          <a:lstStyle/>
          <a:p>
            <a:r>
              <a:rPr lang="en-US" smtClean="0"/>
              <a:t>DI7</a:t>
            </a:r>
            <a:endParaRPr lang="en-US"/>
          </a:p>
        </p:txBody>
      </p:sp>
    </p:spTree>
    <p:extLst>
      <p:ext uri="{BB962C8B-B14F-4D97-AF65-F5344CB8AC3E}">
        <p14:creationId xmlns:p14="http://schemas.microsoft.com/office/powerpoint/2010/main" val="2593935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ssin Industriel 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Dessin Industriel 4</Template>
  <TotalTime>10891</TotalTime>
  <Words>5616</Words>
  <Application>Microsoft Office PowerPoint</Application>
  <PresentationFormat>Personnalisé</PresentationFormat>
  <Paragraphs>1018</Paragraphs>
  <Slides>83</Slides>
  <Notes>1</Notes>
  <HiddenSlides>0</HiddenSlides>
  <MMClips>0</MMClips>
  <ScaleCrop>false</ScaleCrop>
  <HeadingPairs>
    <vt:vector size="4" baseType="variant">
      <vt:variant>
        <vt:lpstr>Thème</vt:lpstr>
      </vt:variant>
      <vt:variant>
        <vt:i4>1</vt:i4>
      </vt:variant>
      <vt:variant>
        <vt:lpstr>Titres des diapositives</vt:lpstr>
      </vt:variant>
      <vt:variant>
        <vt:i4>83</vt:i4>
      </vt:variant>
    </vt:vector>
  </HeadingPairs>
  <TitlesOfParts>
    <vt:vector size="84" baseType="lpstr">
      <vt:lpstr>Dessin Industriel 4</vt:lpstr>
      <vt:lpstr>Dessin Industriel 7a  Introduction aux pièces normalisées</vt:lpstr>
      <vt:lpstr>Vers l’étude des mécanismes</vt:lpstr>
      <vt:lpstr>Vers l’étude des mécanismes</vt:lpstr>
      <vt:lpstr>Vers l’étude des mécanismes</vt:lpstr>
      <vt:lpstr>Les pièces normalisées</vt:lpstr>
      <vt:lpstr>Les pièces normalisées</vt:lpstr>
      <vt:lpstr>Dessin Industriel 7b  Soudures et Pièces de Fixations </vt:lpstr>
      <vt:lpstr>Les pièces normalisées sont :</vt:lpstr>
      <vt:lpstr>Les soudures (ang : weld)</vt:lpstr>
      <vt:lpstr>Les soudures (ang : weld)</vt:lpstr>
      <vt:lpstr>Les soudures (ang : weld)</vt:lpstr>
      <vt:lpstr>Les soudures (ang : weld)</vt:lpstr>
      <vt:lpstr>Les soudures (ang : weld)</vt:lpstr>
      <vt:lpstr>Vis (ang : screw) et  Boulons (ang : bolt)</vt:lpstr>
      <vt:lpstr>Vis (ang : screw) et  Boulons (ang : bolt)</vt:lpstr>
      <vt:lpstr>Vis (ang : screw) et  Boulons (ang : bolt)</vt:lpstr>
      <vt:lpstr>Vis (ang : screw) et  Boulons (ang : bolt)</vt:lpstr>
      <vt:lpstr>Vis (ang : screw) et  Boulons (ang : bolt)</vt:lpstr>
      <vt:lpstr>Vis (ang : screw) et  Boulons (ang : bolt)</vt:lpstr>
      <vt:lpstr>Formes de tête des vis pour sollicitations fortes (vers la désignation de vis)</vt:lpstr>
      <vt:lpstr>Formes de tête des vis pour sollicitations fortes (vers la désignation de vis)</vt:lpstr>
      <vt:lpstr>Formes de tête des vis pour sollicitations fortes (vers la désignation de vis) </vt:lpstr>
      <vt:lpstr>Classe de qualité (vers la désignation de vis) </vt:lpstr>
      <vt:lpstr>Classe de qualité (vers la désignation de vis) </vt:lpstr>
      <vt:lpstr>Classe de qualité (vers la désignation de vis) </vt:lpstr>
      <vt:lpstr>Classe de qualité (vers la désignation de vis) </vt:lpstr>
      <vt:lpstr>Classe de qualité (vers la désignation de vis) </vt:lpstr>
      <vt:lpstr>Exemple : Vis SEFER</vt:lpstr>
      <vt:lpstr>Exemple : Vis SEFER</vt:lpstr>
      <vt:lpstr>Exemples d’autres formes de tête</vt:lpstr>
      <vt:lpstr>Goujons (ang : threaded pin/dowel) et  Ecrous (ang : nut)</vt:lpstr>
      <vt:lpstr>Goujons (ang : threaded pin/dowel) et  Ecrous (ang : nut)</vt:lpstr>
      <vt:lpstr>Goujons (ang : threaded pin/dowel) et  Ecrous (ang : nut)</vt:lpstr>
      <vt:lpstr>Désignation Normalisée – Vis et Goujon</vt:lpstr>
      <vt:lpstr>Désignation Normalisée – Vis et Goujon</vt:lpstr>
      <vt:lpstr>Ecrous avec freins</vt:lpstr>
      <vt:lpstr>Ecrous avec freins</vt:lpstr>
      <vt:lpstr>Ecrous avec freins</vt:lpstr>
      <vt:lpstr>Ecrous avec freins</vt:lpstr>
      <vt:lpstr>Ecrous avec freins</vt:lpstr>
      <vt:lpstr>Ecrous avec freins</vt:lpstr>
      <vt:lpstr>Ecrous avec freins</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Ecrous à encoches et frein-rondelle</vt:lpstr>
      <vt:lpstr>Clavettes (ang : key, rainure : keyway)</vt:lpstr>
      <vt:lpstr>Clavettes (ang : key, rainure : keyway)</vt:lpstr>
      <vt:lpstr>Goupilles (ang : pin) </vt:lpstr>
      <vt:lpstr>Goupilles (ang : pin) </vt:lpstr>
      <vt:lpstr>Goupilles (ang : pin) </vt:lpstr>
      <vt:lpstr>Goupilles (ang : pin) </vt:lpstr>
      <vt:lpstr>Goupilles (ang : pin) </vt:lpstr>
      <vt:lpstr>Goupilles (ang : pin) </vt:lpstr>
      <vt:lpstr>Anneaux Elastiques (ang : retaining ring) </vt:lpstr>
      <vt:lpstr>Anneaux Elastiques (ang : retaining ring) </vt:lpstr>
      <vt:lpstr>Anneaux Elastiques (ang : retaining ring) </vt:lpstr>
      <vt:lpstr>Exercice 1 </vt:lpstr>
      <vt:lpstr>Exercice 2 </vt:lpstr>
      <vt:lpstr>Exercice 3 : Limites élastiques des vis du SCEFER</vt:lpstr>
      <vt:lpstr>Exercice 4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Dessin Industriel 7  Les pièces de base</dc:title>
  <dc:creator>Konstantinos POLITIS</dc:creator>
  <cp:lastModifiedBy>Konstantinos POLITIS</cp:lastModifiedBy>
  <cp:revision>352</cp:revision>
  <dcterms:created xsi:type="dcterms:W3CDTF">2018-10-03T12:00:06Z</dcterms:created>
  <dcterms:modified xsi:type="dcterms:W3CDTF">2018-11-09T12:19:25Z</dcterms:modified>
</cp:coreProperties>
</file>